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498" r:id="rId3"/>
    <p:sldId id="499" r:id="rId4"/>
    <p:sldId id="475" r:id="rId5"/>
    <p:sldId id="476" r:id="rId6"/>
    <p:sldId id="477" r:id="rId7"/>
    <p:sldId id="478" r:id="rId8"/>
    <p:sldId id="479" r:id="rId9"/>
    <p:sldId id="480" r:id="rId10"/>
    <p:sldId id="481" r:id="rId11"/>
    <p:sldId id="482" r:id="rId12"/>
    <p:sldId id="500" r:id="rId13"/>
    <p:sldId id="484" r:id="rId14"/>
    <p:sldId id="485" r:id="rId15"/>
    <p:sldId id="486" r:id="rId16"/>
    <p:sldId id="487" r:id="rId17"/>
    <p:sldId id="488" r:id="rId18"/>
    <p:sldId id="489" r:id="rId19"/>
    <p:sldId id="490" r:id="rId20"/>
    <p:sldId id="491" r:id="rId21"/>
    <p:sldId id="492" r:id="rId22"/>
    <p:sldId id="493" r:id="rId23"/>
    <p:sldId id="494" r:id="rId24"/>
    <p:sldId id="495" r:id="rId25"/>
    <p:sldId id="497" r:id="rId2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CEEA"/>
    <a:srgbClr val="FF7171"/>
    <a:srgbClr val="F3F6F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86" autoAdjust="0"/>
    <p:restoredTop sz="84777" autoAdjust="0"/>
  </p:normalViewPr>
  <p:slideViewPr>
    <p:cSldViewPr snapToGrid="0">
      <p:cViewPr varScale="1">
        <p:scale>
          <a:sx n="105" d="100"/>
          <a:sy n="105" d="100"/>
        </p:scale>
        <p:origin x="816" y="17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2323" y="-8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484561441750927E-3"/>
          <c:y val="0.13847685423358277"/>
          <c:w val="0.97388349120703699"/>
          <c:h val="0.7179253017111543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C76-463D-B35E-EA3E2B2F32E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C76-463D-B35E-EA3E2B2F32E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C76-463D-B35E-EA3E2B2F32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Hoja1!$A$3:$A$7</c:f>
              <c:strCache>
                <c:ptCount val="5"/>
                <c:pt idx="0">
                  <c:v>Anamnesis</c:v>
                </c:pt>
                <c:pt idx="1">
                  <c:v>Examen Físico</c:v>
                </c:pt>
                <c:pt idx="2">
                  <c:v>Subtotal</c:v>
                </c:pt>
                <c:pt idx="3">
                  <c:v>Complementarios</c:v>
                </c:pt>
                <c:pt idx="4">
                  <c:v>Diagnóstico</c:v>
                </c:pt>
              </c:strCache>
            </c:strRef>
          </c:cat>
          <c:val>
            <c:numRef>
              <c:f>Hoja1!$B$3:$B$7</c:f>
              <c:numCache>
                <c:formatCode>General</c:formatCode>
                <c:ptCount val="5"/>
                <c:pt idx="0">
                  <c:v>60</c:v>
                </c:pt>
                <c:pt idx="1">
                  <c:v>10</c:v>
                </c:pt>
                <c:pt idx="2">
                  <c:v>70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C76-463D-B35E-EA3E2B2F32E5}"/>
            </c:ext>
          </c:extLst>
        </c:ser>
        <c:ser>
          <c:idx val="1"/>
          <c:order val="1"/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9C76-463D-B35E-EA3E2B2F32E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9C76-463D-B35E-EA3E2B2F32E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9C76-463D-B35E-EA3E2B2F32E5}"/>
              </c:ext>
            </c:extLst>
          </c:dPt>
          <c:dPt>
            <c:idx val="4"/>
            <c:invertIfNegative val="0"/>
            <c:bubble3D val="0"/>
            <c:spPr>
              <a:solidFill>
                <a:srgbClr val="FF99C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9C76-463D-B35E-EA3E2B2F32E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Hoja1!$A$3:$A$7</c:f>
              <c:strCache>
                <c:ptCount val="5"/>
                <c:pt idx="0">
                  <c:v>Anamnesis</c:v>
                </c:pt>
                <c:pt idx="1">
                  <c:v>Examen Físico</c:v>
                </c:pt>
                <c:pt idx="2">
                  <c:v>Subtotal</c:v>
                </c:pt>
                <c:pt idx="3">
                  <c:v>Complementarios</c:v>
                </c:pt>
                <c:pt idx="4">
                  <c:v>Diagnóstico</c:v>
                </c:pt>
              </c:strCache>
            </c:strRef>
          </c:cat>
          <c:val>
            <c:numRef>
              <c:f>Hoja1!$C$3:$C$7</c:f>
              <c:numCache>
                <c:formatCode>General</c:formatCode>
                <c:ptCount val="5"/>
                <c:pt idx="0">
                  <c:v>70</c:v>
                </c:pt>
                <c:pt idx="1">
                  <c:v>15</c:v>
                </c:pt>
                <c:pt idx="2">
                  <c:v>85</c:v>
                </c:pt>
                <c:pt idx="3">
                  <c:v>25</c:v>
                </c:pt>
                <c:pt idx="4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9C76-463D-B35E-EA3E2B2F3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7801696"/>
        <c:axId val="2057802656"/>
      </c:barChart>
      <c:catAx>
        <c:axId val="2057801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s-ES"/>
          </a:p>
        </c:txPr>
        <c:crossAx val="2057802656"/>
        <c:crosses val="autoZero"/>
        <c:auto val="1"/>
        <c:lblAlgn val="ctr"/>
        <c:lblOffset val="100"/>
        <c:noMultiLvlLbl val="0"/>
      </c:catAx>
      <c:valAx>
        <c:axId val="2057802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57801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16433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encabezado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0" name="Marcador de imagen de diapositiva 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180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SimSun" panose="02010600030101010101" pitchFamily="2" charset="-122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17836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651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538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dirty="0"/>
          </a:p>
        </p:txBody>
      </p:sp>
    </p:spTree>
    <p:extLst>
      <p:ext uri="{BB962C8B-B14F-4D97-AF65-F5344CB8AC3E}">
        <p14:creationId xmlns:p14="http://schemas.microsoft.com/office/powerpoint/2010/main" val="1014730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253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633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88741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357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9307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s-ES" sz="1200" b="1" dirty="0">
              <a:effectLst/>
              <a:latin typeface="Tw Cen MT" panose="020B06020201040206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6356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046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640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17816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21523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779463"/>
            <a:ext cx="5486400" cy="30861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ES" sz="1200" dirty="0">
              <a:latin typeface="+mn-lt"/>
            </a:endParaRPr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FCFB05-B91D-4606-942B-FD2F8D3BD17E}" type="slidenum">
              <a:rPr kumimoji="0" lang="es-MX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MX" alt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7450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33596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934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2000" baseline="0" dirty="0">
              <a:latin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194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580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20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12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090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463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3981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422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779939"/>
            <a:ext cx="5486400" cy="3086100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1BEBF-34E0-483B-B8A8-A9033D72437B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497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43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90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8053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7143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650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531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4161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088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6642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902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7090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7925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2043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9752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49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74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45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67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29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46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58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26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BE7AD-7D6A-4AA8-ACF7-9CD553226848}" type="datetimeFigureOut">
              <a:rPr lang="es-ES" smtClean="0"/>
              <a:t>6/8/25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CC2AD-4195-473A-A6E8-0720DA6A90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09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E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4414E0-4C10-40EC-81FF-3E61C32BF7B9}" type="datetimeFigureOut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10AA47-E361-4045-BB54-CB2D9DD48B91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71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.redalyc.org/articulo.oa?id=1800200980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hyperlink" Target="https://revistabionatura.com/files/2017.02.01.8.pdf" TargetMode="External"/><Relationship Id="rId4" Type="http://schemas.openxmlformats.org/officeDocument/2006/relationships/hyperlink" Target="http://www.redalyc.org/pdf/1800/180020098003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.redalyc.org/articulo.oa?id=180020098002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ris.who.int/handle/10665/32806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473763"/>
            <a:ext cx="9144000" cy="142652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ES" sz="4800" dirty="0">
                <a:solidFill>
                  <a:prstClr val="black"/>
                </a:solidFill>
                <a:latin typeface="Tw Cen MT" panose="020B0602020104020603" pitchFamily="34" charset="0"/>
                <a:ea typeface="+mn-ea"/>
                <a:cs typeface="+mn-cs"/>
              </a:rPr>
              <a:t>PROCESO DE ATENCIÓN DE SALUD</a:t>
            </a:r>
            <a:br>
              <a:rPr lang="es-ES" sz="4800" dirty="0">
                <a:solidFill>
                  <a:prstClr val="black"/>
                </a:solidFill>
                <a:latin typeface="Tw Cen MT" panose="020B0602020104020603" pitchFamily="34" charset="0"/>
                <a:ea typeface="+mn-ea"/>
                <a:cs typeface="+mn-cs"/>
              </a:rPr>
            </a:br>
            <a:r>
              <a:rPr lang="es-ES" sz="3600" dirty="0">
                <a:solidFill>
                  <a:prstClr val="black"/>
                </a:solidFill>
                <a:latin typeface="Tw Cen MT" panose="020B0602020104020603" pitchFamily="34" charset="0"/>
                <a:ea typeface="+mn-ea"/>
                <a:cs typeface="+mn-cs"/>
              </a:rPr>
              <a:t>CONSIDERACIONES ACTUALES</a:t>
            </a:r>
            <a:endParaRPr lang="es-ES" sz="3600" dirty="0">
              <a:latin typeface="Tw Cen MT" panose="020B0602020104020603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659512"/>
            <a:ext cx="9144000" cy="778397"/>
          </a:xfrm>
        </p:spPr>
        <p:txBody>
          <a:bodyPr>
            <a:noAutofit/>
          </a:bodyPr>
          <a:lstStyle/>
          <a:p>
            <a:r>
              <a:rPr lang="es-ES" sz="3600" b="1" dirty="0" err="1">
                <a:latin typeface="Tw Cen MT" panose="020B0602020104020603" pitchFamily="34" charset="0"/>
              </a:rPr>
              <a:t>Dr.Cs</a:t>
            </a:r>
            <a:r>
              <a:rPr lang="es-ES" sz="3600" b="1" dirty="0">
                <a:latin typeface="Tw Cen MT" panose="020B0602020104020603" pitchFamily="34" charset="0"/>
              </a:rPr>
              <a:t> Académico  Pastor Castell-</a:t>
            </a:r>
            <a:r>
              <a:rPr lang="es-ES" sz="3600" b="1" dirty="0" err="1">
                <a:latin typeface="Tw Cen MT" panose="020B0602020104020603" pitchFamily="34" charset="0"/>
              </a:rPr>
              <a:t>Florit</a:t>
            </a:r>
            <a:r>
              <a:rPr lang="es-ES" sz="3600" b="1" dirty="0">
                <a:latin typeface="Tw Cen MT" panose="020B0602020104020603" pitchFamily="34" charset="0"/>
              </a:rPr>
              <a:t> </a:t>
            </a:r>
            <a:r>
              <a:rPr lang="es-ES" sz="3600" b="1" dirty="0" err="1">
                <a:latin typeface="Tw Cen MT" panose="020B0602020104020603" pitchFamily="34" charset="0"/>
              </a:rPr>
              <a:t>Serrate</a:t>
            </a:r>
            <a:endParaRPr lang="es-ES" sz="3600" b="1" dirty="0">
              <a:latin typeface="Tw Cen MT" panose="020B0602020104020603" pitchFamily="34" charset="0"/>
            </a:endParaRPr>
          </a:p>
          <a:p>
            <a:r>
              <a:rPr lang="es-ES" sz="3600" dirty="0">
                <a:latin typeface="Tw Cen MT" panose="020B0602020104020603" pitchFamily="34" charset="0"/>
              </a:rPr>
              <a:t>Dra. C Estela de los Ángeles </a:t>
            </a:r>
            <a:r>
              <a:rPr lang="es-ES" sz="3600" dirty="0" err="1">
                <a:latin typeface="Tw Cen MT" panose="020B0602020104020603" pitchFamily="34" charset="0"/>
              </a:rPr>
              <a:t>Gispert</a:t>
            </a:r>
            <a:r>
              <a:rPr lang="es-ES" sz="3600" dirty="0">
                <a:latin typeface="Tw Cen MT" panose="020B0602020104020603" pitchFamily="34" charset="0"/>
              </a:rPr>
              <a:t> Abreu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153274" y="324985"/>
            <a:ext cx="3762375" cy="1569660"/>
          </a:xfrm>
          <a:prstGeom prst="rect">
            <a:avLst/>
          </a:prstGeom>
          <a:noFill/>
          <a:ln w="38100" cmpd="thickThin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DIPLOMADO ISSSTE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Módulo Salud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Conferencia No.6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0915649" y="6257925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>
                <a:solidFill>
                  <a:prstClr val="black"/>
                </a:solidFill>
                <a:latin typeface="Calibri" panose="020F0502020204030204"/>
              </a:rPr>
              <a:t>30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0725</a:t>
            </a:r>
          </a:p>
        </p:txBody>
      </p:sp>
    </p:spTree>
    <p:extLst>
      <p:ext uri="{BB962C8B-B14F-4D97-AF65-F5344CB8AC3E}">
        <p14:creationId xmlns:p14="http://schemas.microsoft.com/office/powerpoint/2010/main" val="3559426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63325" y="701434"/>
            <a:ext cx="8925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Implicaciones de las Recomendaciones Internacionales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357523" y="5726063"/>
            <a:ext cx="7945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TRANSFORMACIÓN DE LOS SISTEMAS Y SERVICIOS DE SALUD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207747" y="2110158"/>
            <a:ext cx="10245510" cy="2308324"/>
          </a:xfrm>
          <a:prstGeom prst="rect">
            <a:avLst/>
          </a:prstGeom>
          <a:ln w="38100" cmpd="dbl"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Potenciar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el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Valor de la Salud y Bienestar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 Nivel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Individual y Poblacional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Producción Social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la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Salud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Involucrar a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Estados y Gobiernos/Sectores Sociales y a la Comunidad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Liderazgo Compartido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Creación de un 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Capital Profesional y Social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Desarrollo de la Investigación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 Respuesta  a Problemas del Contexto.</a:t>
            </a:r>
          </a:p>
        </p:txBody>
      </p:sp>
    </p:spTree>
    <p:extLst>
      <p:ext uri="{BB962C8B-B14F-4D97-AF65-F5344CB8AC3E}">
        <p14:creationId xmlns:p14="http://schemas.microsoft.com/office/powerpoint/2010/main" val="1375496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3211A0D-D15F-C3DC-3139-55C8698D8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45" y="672059"/>
            <a:ext cx="11225509" cy="478576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614233E-165B-8A53-9D51-EACF68047515}"/>
              </a:ext>
            </a:extLst>
          </p:cNvPr>
          <p:cNvSpPr txBox="1"/>
          <p:nvPr/>
        </p:nvSpPr>
        <p:spPr>
          <a:xfrm>
            <a:off x="728663" y="5600700"/>
            <a:ext cx="10801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106045" algn="l"/>
              </a:tabLst>
              <a:defRPr/>
            </a:pPr>
            <a:r>
              <a:rPr lang="es-ES" dirty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Reducción hasta 80% ECNT/ Por cada $1 invertido en prevención, se ahorran $5-10 en tratamientos.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106045" algn="l"/>
              </a:tabLst>
              <a:defRPr/>
            </a:pPr>
            <a:r>
              <a:rPr lang="es-ES" dirty="0">
                <a:solidFill>
                  <a:srgbClr val="FF0000"/>
                </a:solidFill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Intervenciones en agua limpia y educación comunitaria previenen el 40% de ET.</a:t>
            </a:r>
          </a:p>
        </p:txBody>
      </p:sp>
    </p:spTree>
    <p:extLst>
      <p:ext uri="{BB962C8B-B14F-4D97-AF65-F5344CB8AC3E}">
        <p14:creationId xmlns:p14="http://schemas.microsoft.com/office/powerpoint/2010/main" val="2618077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032039" y="335837"/>
            <a:ext cx="5001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Arial" panose="020B0604020202020204" pitchFamily="34" charset="0"/>
              </a:rPr>
              <a:t>Precisiones Conceptuales </a:t>
            </a: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pSp>
        <p:nvGrpSpPr>
          <p:cNvPr id="18" name="Grupo 17"/>
          <p:cNvGrpSpPr/>
          <p:nvPr/>
        </p:nvGrpSpPr>
        <p:grpSpPr>
          <a:xfrm>
            <a:off x="642550" y="1779077"/>
            <a:ext cx="10693879" cy="3593365"/>
            <a:chOff x="961864" y="1111420"/>
            <a:chExt cx="10693879" cy="3593365"/>
          </a:xfrm>
        </p:grpSpPr>
        <p:sp>
          <p:nvSpPr>
            <p:cNvPr id="3" name="Rectángulo 2"/>
            <p:cNvSpPr/>
            <p:nvPr/>
          </p:nvSpPr>
          <p:spPr>
            <a:xfrm>
              <a:off x="3573922" y="3003081"/>
              <a:ext cx="4708340" cy="5847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Arial" panose="020B0604020202020204" pitchFamily="34" charset="0"/>
                </a:rPr>
                <a:t>DETERMINANTES SOCIALES</a:t>
              </a:r>
              <a:endPara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6" name="Elipse 5"/>
            <p:cNvSpPr/>
            <p:nvPr/>
          </p:nvSpPr>
          <p:spPr>
            <a:xfrm>
              <a:off x="3059216" y="1121767"/>
              <a:ext cx="2148114" cy="174171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SALUD</a:t>
              </a:r>
            </a:p>
          </p:txBody>
        </p:sp>
        <p:sp>
          <p:nvSpPr>
            <p:cNvPr id="7" name="Elipse 6"/>
            <p:cNvSpPr/>
            <p:nvPr/>
          </p:nvSpPr>
          <p:spPr>
            <a:xfrm>
              <a:off x="6925011" y="1111420"/>
              <a:ext cx="2148114" cy="174171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SALUD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 Condensed" panose="020B0606020104020203" pitchFamily="34" charset="0"/>
                  <a:ea typeface="+mn-ea"/>
                  <a:cs typeface="Arial" panose="020B0604020202020204" pitchFamily="34" charset="0"/>
                </a:rPr>
                <a:t>PÙBLICA</a:t>
              </a:r>
            </a:p>
          </p:txBody>
        </p:sp>
        <p:grpSp>
          <p:nvGrpSpPr>
            <p:cNvPr id="13" name="Grupo 12"/>
            <p:cNvGrpSpPr/>
            <p:nvPr/>
          </p:nvGrpSpPr>
          <p:grpSpPr>
            <a:xfrm>
              <a:off x="4133273" y="3587856"/>
              <a:ext cx="3589637" cy="1116929"/>
              <a:chOff x="4240405" y="3587857"/>
              <a:chExt cx="3589637" cy="1116929"/>
            </a:xfrm>
          </p:grpSpPr>
          <p:sp>
            <p:nvSpPr>
              <p:cNvPr id="4" name="CuadroTexto 3"/>
              <p:cNvSpPr txBox="1"/>
              <p:nvPr/>
            </p:nvSpPr>
            <p:spPr>
              <a:xfrm>
                <a:off x="4240405" y="4120011"/>
                <a:ext cx="3589637" cy="58477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Determinación Social</a:t>
                </a:r>
              </a:p>
            </p:txBody>
          </p:sp>
          <p:pic>
            <p:nvPicPr>
              <p:cNvPr id="11" name="Imagen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 flipV="1">
                <a:off x="5769147" y="3527790"/>
                <a:ext cx="532154" cy="652287"/>
              </a:xfrm>
              <a:prstGeom prst="rect">
                <a:avLst/>
              </a:prstGeom>
            </p:spPr>
          </p:pic>
        </p:grpSp>
        <p:sp>
          <p:nvSpPr>
            <p:cNvPr id="14" name="Flecha izquierda y arriba 13"/>
            <p:cNvSpPr/>
            <p:nvPr/>
          </p:nvSpPr>
          <p:spPr>
            <a:xfrm rot="2615808">
              <a:off x="5314017" y="1802398"/>
              <a:ext cx="1228146" cy="1177403"/>
            </a:xfrm>
            <a:prstGeom prst="lef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961864" y="1330904"/>
              <a:ext cx="1560042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Dimensiones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Físico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Mental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Social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9334274" y="1221919"/>
              <a:ext cx="2321469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Dimensiones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Sociedad (Estado)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Bienestar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Calidad de Vida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Promoción 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Prevención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Curación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Rehabilitación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9254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9CD20C-2645-C3D5-6BEF-4ABF901A78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37934" y="1711496"/>
            <a:ext cx="3699934" cy="4095801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es-ES" sz="2400" dirty="0">
                <a:latin typeface="Tw Cen MT" panose="020B0602020104020603" pitchFamily="34" charset="0"/>
              </a:rPr>
              <a:t>Acción Consciente.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Planificada.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Monitoreada y Evaluada.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Controlada.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Valores.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Tecnologías Apropiadas.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Metodología.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Procedimientos.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Estándares.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37342D-E83F-95DB-E964-0D2A59BA77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04101" y="1694003"/>
            <a:ext cx="2002368" cy="298833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s-ES" sz="2400" dirty="0">
                <a:latin typeface="Tw Cen MT" panose="020B0602020104020603" pitchFamily="34" charset="0"/>
              </a:rPr>
              <a:t>Personas.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Familias.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Grupos.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Prestadores.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Sectores.</a:t>
            </a:r>
          </a:p>
          <a:p>
            <a:r>
              <a:rPr lang="es-ES" sz="2400" dirty="0">
                <a:latin typeface="Tw Cen MT" panose="020B0602020104020603" pitchFamily="34" charset="0"/>
              </a:rPr>
              <a:t>Sociedad.</a:t>
            </a: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5AEE5F60-6F1C-C962-DBB0-C9E15312A7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13334" y="252628"/>
            <a:ext cx="5625644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dirty="0">
                <a:latin typeface="Tw Cen MT" panose="020B0602020104020603" pitchFamily="34" charset="0"/>
              </a:rPr>
              <a:t>Producción Social de la Salud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7FB0EE9-11C3-3035-015E-9C8127C658D8}"/>
              </a:ext>
            </a:extLst>
          </p:cNvPr>
          <p:cNvSpPr txBox="1"/>
          <p:nvPr/>
        </p:nvSpPr>
        <p:spPr>
          <a:xfrm>
            <a:off x="7289651" y="4717662"/>
            <a:ext cx="3992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SUJETOS Y OBJETOS DEL PROCESO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1D34C22-250C-063D-1460-164B276F73C7}"/>
              </a:ext>
            </a:extLst>
          </p:cNvPr>
          <p:cNvSpPr txBox="1"/>
          <p:nvPr/>
        </p:nvSpPr>
        <p:spPr>
          <a:xfrm>
            <a:off x="7045321" y="5168133"/>
            <a:ext cx="4481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RESPUESTA SOCIAL ORGANIZADA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EA1E571A-EF1B-930C-87B9-9E617ED54AB6}"/>
              </a:ext>
            </a:extLst>
          </p:cNvPr>
          <p:cNvGrpSpPr/>
          <p:nvPr/>
        </p:nvGrpSpPr>
        <p:grpSpPr>
          <a:xfrm>
            <a:off x="3053776" y="849421"/>
            <a:ext cx="6732758" cy="797630"/>
            <a:chOff x="2476021" y="868450"/>
            <a:chExt cx="6732758" cy="797630"/>
          </a:xfrm>
        </p:grpSpPr>
        <p:sp>
          <p:nvSpPr>
            <p:cNvPr id="7" name="Título 4">
              <a:extLst>
                <a:ext uri="{FF2B5EF4-FFF2-40B4-BE49-F238E27FC236}">
                  <a16:creationId xmlns:a16="http://schemas.microsoft.com/office/drawing/2014/main" id="{3D085C21-4C0A-3010-650D-484B07C7645A}"/>
                </a:ext>
              </a:extLst>
            </p:cNvPr>
            <p:cNvSpPr txBox="1">
              <a:spLocks/>
            </p:cNvSpPr>
            <p:nvPr/>
          </p:nvSpPr>
          <p:spPr>
            <a:xfrm>
              <a:off x="2476021" y="1185949"/>
              <a:ext cx="1919116" cy="480131"/>
            </a:xfrm>
            <a:prstGeom prst="rect">
              <a:avLst/>
            </a:prstGeom>
            <a:noFill/>
            <a:ln w="57150">
              <a:solidFill>
                <a:srgbClr val="00CC00"/>
              </a:solidFill>
            </a:ln>
          </p:spPr>
          <p:txBody>
            <a:bodyPr vert="horz" wrap="none" lIns="91440" tIns="45720" rIns="91440" bIns="4572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j-ea"/>
                  <a:cs typeface="+mj-cs"/>
                </a:rPr>
                <a:t>Producción </a:t>
              </a:r>
            </a:p>
          </p:txBody>
        </p:sp>
        <p:sp>
          <p:nvSpPr>
            <p:cNvPr id="8" name="Título 4">
              <a:extLst>
                <a:ext uri="{FF2B5EF4-FFF2-40B4-BE49-F238E27FC236}">
                  <a16:creationId xmlns:a16="http://schemas.microsoft.com/office/drawing/2014/main" id="{11F5B917-6FEB-18A0-C12D-EC7CA3EC49E1}"/>
                </a:ext>
              </a:extLst>
            </p:cNvPr>
            <p:cNvSpPr txBox="1">
              <a:spLocks/>
            </p:cNvSpPr>
            <p:nvPr/>
          </p:nvSpPr>
          <p:spPr>
            <a:xfrm>
              <a:off x="8046281" y="1165929"/>
              <a:ext cx="1162498" cy="480131"/>
            </a:xfrm>
            <a:prstGeom prst="rect">
              <a:avLst/>
            </a:prstGeom>
            <a:noFill/>
            <a:ln w="57150">
              <a:solidFill>
                <a:srgbClr val="00CC00"/>
              </a:solidFill>
            </a:ln>
          </p:spPr>
          <p:txBody>
            <a:bodyPr vert="horz" wrap="none" lIns="91440" tIns="45720" rIns="91440" bIns="4572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j-ea"/>
                  <a:cs typeface="+mj-cs"/>
                </a:rPr>
                <a:t>Social </a:t>
              </a:r>
            </a:p>
          </p:txBody>
        </p:sp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1DA2999C-F500-8A45-8B6B-79C4EBF925E0}"/>
                </a:ext>
              </a:extLst>
            </p:cNvPr>
            <p:cNvCxnSpPr/>
            <p:nvPr/>
          </p:nvCxnSpPr>
          <p:spPr>
            <a:xfrm flipV="1">
              <a:off x="3879278" y="868450"/>
              <a:ext cx="4487334" cy="52652"/>
            </a:xfrm>
            <a:prstGeom prst="line">
              <a:avLst/>
            </a:prstGeom>
            <a:ln w="57150"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>
              <a:extLst>
                <a:ext uri="{FF2B5EF4-FFF2-40B4-BE49-F238E27FC236}">
                  <a16:creationId xmlns:a16="http://schemas.microsoft.com/office/drawing/2014/main" id="{E0B3A946-C16D-7B1B-7CF5-EF9AF777D9A8}"/>
                </a:ext>
              </a:extLst>
            </p:cNvPr>
            <p:cNvCxnSpPr/>
            <p:nvPr/>
          </p:nvCxnSpPr>
          <p:spPr>
            <a:xfrm>
              <a:off x="3879278" y="921102"/>
              <a:ext cx="0" cy="317499"/>
            </a:xfrm>
            <a:prstGeom prst="line">
              <a:avLst/>
            </a:prstGeom>
            <a:ln w="57150"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272AB706-DB80-AE72-EA63-BE3AAB476DD0}"/>
                </a:ext>
              </a:extLst>
            </p:cNvPr>
            <p:cNvCxnSpPr/>
            <p:nvPr/>
          </p:nvCxnSpPr>
          <p:spPr>
            <a:xfrm>
              <a:off x="8351224" y="868450"/>
              <a:ext cx="0" cy="317499"/>
            </a:xfrm>
            <a:prstGeom prst="line">
              <a:avLst/>
            </a:prstGeom>
            <a:ln w="57150"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uadroTexto 1"/>
          <p:cNvSpPr txBox="1"/>
          <p:nvPr/>
        </p:nvSpPr>
        <p:spPr>
          <a:xfrm>
            <a:off x="7739646" y="5650083"/>
            <a:ext cx="3308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INTERSECTORIALIDAD</a:t>
            </a:r>
          </a:p>
        </p:txBody>
      </p:sp>
    </p:spTree>
    <p:extLst>
      <p:ext uri="{BB962C8B-B14F-4D97-AF65-F5344CB8AC3E}">
        <p14:creationId xmlns:p14="http://schemas.microsoft.com/office/powerpoint/2010/main" val="3151759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00650" y="444064"/>
            <a:ext cx="8299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Experiencias Cuba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435690" y="1536919"/>
            <a:ext cx="6079964" cy="3760757"/>
            <a:chOff x="370210" y="1386288"/>
            <a:chExt cx="6079964" cy="3760757"/>
          </a:xfrm>
        </p:grpSpPr>
        <p:sp>
          <p:nvSpPr>
            <p:cNvPr id="5" name="Rectángulo 4"/>
            <p:cNvSpPr/>
            <p:nvPr/>
          </p:nvSpPr>
          <p:spPr>
            <a:xfrm>
              <a:off x="370210" y="3731421"/>
              <a:ext cx="6079964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Voluntad Política y Convocatoria del Estado y Gobiernos</a:t>
              </a: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370211" y="2166812"/>
              <a:ext cx="5245774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Políticas Públicas Integrales e Intersectoriales</a:t>
              </a:r>
            </a:p>
          </p:txBody>
        </p:sp>
        <p:sp>
          <p:nvSpPr>
            <p:cNvPr id="8" name="Rectángulo 7"/>
            <p:cNvSpPr/>
            <p:nvPr/>
          </p:nvSpPr>
          <p:spPr>
            <a:xfrm>
              <a:off x="412150" y="1386288"/>
              <a:ext cx="6038024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Comprensión de Determinación Social de la Salud</a:t>
              </a:r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370210" y="2971922"/>
              <a:ext cx="3016656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Participación Ciudadana </a:t>
              </a:r>
            </a:p>
          </p:txBody>
        </p:sp>
        <p:sp>
          <p:nvSpPr>
            <p:cNvPr id="21" name="Rectángulo 20"/>
            <p:cNvSpPr/>
            <p:nvPr/>
          </p:nvSpPr>
          <p:spPr>
            <a:xfrm>
              <a:off x="412150" y="4593047"/>
              <a:ext cx="3502625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Atención a Grupos Vulnerables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7009589" y="1536919"/>
            <a:ext cx="4917088" cy="3610778"/>
            <a:chOff x="6944109" y="1655504"/>
            <a:chExt cx="4917088" cy="3610778"/>
          </a:xfrm>
        </p:grpSpPr>
        <p:sp>
          <p:nvSpPr>
            <p:cNvPr id="13" name="Rectángulo 12"/>
            <p:cNvSpPr/>
            <p:nvPr/>
          </p:nvSpPr>
          <p:spPr>
            <a:xfrm>
              <a:off x="7444785" y="3901698"/>
              <a:ext cx="4416412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Estrategia de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APS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(Medicina Familiar)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8050852" y="4712284"/>
              <a:ext cx="3810345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Análisis de la Situación de Salud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9" name="Rectángulo 8"/>
            <p:cNvSpPr/>
            <p:nvPr/>
          </p:nvSpPr>
          <p:spPr>
            <a:xfrm>
              <a:off x="7030105" y="2402160"/>
              <a:ext cx="4831092" cy="400110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Integración de Sistemas y Servicios de Salud</a:t>
              </a: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8145182" y="3037176"/>
              <a:ext cx="3716015" cy="553998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 Principios de la Salud Pública</a:t>
              </a:r>
            </a:p>
          </p:txBody>
        </p:sp>
        <p:sp>
          <p:nvSpPr>
            <p:cNvPr id="31" name="Rectángulo 30"/>
            <p:cNvSpPr/>
            <p:nvPr/>
          </p:nvSpPr>
          <p:spPr>
            <a:xfrm>
              <a:off x="6944109" y="1655504"/>
              <a:ext cx="4917088" cy="504433"/>
            </a:xfrm>
            <a:prstGeom prst="rect">
              <a:avLst/>
            </a:prstGeom>
            <a:solidFill>
              <a:srgbClr val="BCCEEA"/>
            </a:solidFill>
            <a:ln w="444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 Derecho/Responsabilidad del Estado</a:t>
              </a:r>
            </a:p>
          </p:txBody>
        </p:sp>
      </p:grpSp>
      <p:sp>
        <p:nvSpPr>
          <p:cNvPr id="33" name="Rectángulo 32"/>
          <p:cNvSpPr/>
          <p:nvPr/>
        </p:nvSpPr>
        <p:spPr>
          <a:xfrm>
            <a:off x="3450346" y="5765520"/>
            <a:ext cx="5999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Particularidad de la Respuesta a la COVID-19</a:t>
            </a:r>
            <a:endParaRPr kumimoji="0" lang="es-ES" sz="1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192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728786" y="1849013"/>
            <a:ext cx="8929690" cy="3539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2. ATENCIÓN A LA SALUD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Problemas En Salud y Problemas De Salud.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Primero es lo Primero.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El Método Clínico en la Atención Asistencial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Factores que influencian la Toma de Decisiones Clínicas.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Punto de Vista Experto.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Cuestionamientos y Perfeccionamiento.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de Cuba.</a:t>
            </a:r>
          </a:p>
        </p:txBody>
      </p:sp>
    </p:spTree>
    <p:extLst>
      <p:ext uri="{BB962C8B-B14F-4D97-AF65-F5344CB8AC3E}">
        <p14:creationId xmlns:p14="http://schemas.microsoft.com/office/powerpoint/2010/main" val="4133677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569593" y="309549"/>
            <a:ext cx="46602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Problemas 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En/De</a:t>
            </a:r>
            <a:r>
              <a: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Salud</a:t>
            </a:r>
          </a:p>
        </p:txBody>
      </p:sp>
      <p:sp>
        <p:nvSpPr>
          <p:cNvPr id="4" name="Flecha abajo 3"/>
          <p:cNvSpPr/>
          <p:nvPr/>
        </p:nvSpPr>
        <p:spPr>
          <a:xfrm>
            <a:off x="4668771" y="3312489"/>
            <a:ext cx="2659677" cy="573941"/>
          </a:xfrm>
          <a:prstGeom prst="downArrow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5 Marcador de contenido"/>
          <p:cNvSpPr txBox="1">
            <a:spLocks/>
          </p:cNvSpPr>
          <p:nvPr/>
        </p:nvSpPr>
        <p:spPr bwMode="auto">
          <a:xfrm>
            <a:off x="364804" y="1236485"/>
            <a:ext cx="4776952" cy="20784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Sistemas de Salud y sus Instituciones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Infraestructuras.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Tecnologías Adecuadas.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Organización de los servicios.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Procesos de Asistenciales.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es-E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Metodologías de trabajo.</a:t>
            </a:r>
          </a:p>
        </p:txBody>
      </p:sp>
      <p:sp>
        <p:nvSpPr>
          <p:cNvPr id="6" name="3 Marcador de contenido"/>
          <p:cNvSpPr txBox="1">
            <a:spLocks/>
          </p:cNvSpPr>
          <p:nvPr/>
        </p:nvSpPr>
        <p:spPr bwMode="auto">
          <a:xfrm>
            <a:off x="6982436" y="1001005"/>
            <a:ext cx="4619295" cy="2598454"/>
          </a:xfrm>
          <a:prstGeom prst="rect">
            <a:avLst/>
          </a:prstGeom>
          <a:solidFill>
            <a:srgbClr val="86C05A">
              <a:lumMod val="40000"/>
              <a:lumOff val="60000"/>
            </a:srgbClr>
          </a:solidFill>
          <a:ln w="38100" cap="flat" cmpd="sng" algn="ctr">
            <a:noFill/>
            <a:prstDash val="solid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HeroicExtremeLeftFacing"/>
            <a:lightRig rig="threePt" dir="t"/>
          </a:scene3d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10000"/>
              <a:buFontTx/>
              <a:buNone/>
              <a:tabLst/>
              <a:defRPr/>
            </a:pP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Fenómenos relacionados con la salud y el bienestar de los individuos, las familias y la comunidad. </a:t>
            </a: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(Biológico-Social-Ambiental).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Intervenciones Sanitarias.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Procesos sociales.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Metodologías participativas.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Coordinaciones.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Vigilancia.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754" y="4043363"/>
            <a:ext cx="3147913" cy="2462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056" y="3886430"/>
            <a:ext cx="3151905" cy="192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41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947708" y="278151"/>
            <a:ext cx="4315605" cy="592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Primero es lo Primero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4038862" y="994262"/>
            <a:ext cx="4685193" cy="4815970"/>
            <a:chOff x="4132163" y="832217"/>
            <a:chExt cx="4685193" cy="4815970"/>
          </a:xfrm>
        </p:grpSpPr>
        <p:grpSp>
          <p:nvGrpSpPr>
            <p:cNvPr id="5" name="Grupo 4"/>
            <p:cNvGrpSpPr/>
            <p:nvPr/>
          </p:nvGrpSpPr>
          <p:grpSpPr>
            <a:xfrm>
              <a:off x="4132163" y="832217"/>
              <a:ext cx="4334585" cy="1974027"/>
              <a:chOff x="231494" y="1898489"/>
              <a:chExt cx="4334585" cy="1974027"/>
            </a:xfrm>
          </p:grpSpPr>
          <p:sp>
            <p:nvSpPr>
              <p:cNvPr id="3" name="Elipse 2"/>
              <p:cNvSpPr/>
              <p:nvPr/>
            </p:nvSpPr>
            <p:spPr>
              <a:xfrm>
                <a:off x="1196312" y="1898489"/>
                <a:ext cx="2267455" cy="1388962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PERSONAS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FAMILIAS COMUNIDAD</a:t>
                </a:r>
              </a:p>
            </p:txBody>
          </p:sp>
          <p:sp>
            <p:nvSpPr>
              <p:cNvPr id="4" name="CuadroTexto 3"/>
              <p:cNvSpPr txBox="1"/>
              <p:nvPr/>
            </p:nvSpPr>
            <p:spPr>
              <a:xfrm>
                <a:off x="231494" y="3472406"/>
                <a:ext cx="4334585" cy="400110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s-E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SALUD - BIENESTAR - CALIDAD DE VIDA</a:t>
                </a:r>
              </a:p>
            </p:txBody>
          </p:sp>
        </p:grpSp>
        <p:sp>
          <p:nvSpPr>
            <p:cNvPr id="6" name="CuadroTexto 5"/>
            <p:cNvSpPr txBox="1"/>
            <p:nvPr/>
          </p:nvSpPr>
          <p:spPr>
            <a:xfrm>
              <a:off x="4132163" y="3709195"/>
              <a:ext cx="4685193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Políticas, Planes, Estrategias, Programas. 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Toma de Decisiones.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Problema a priorizar.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Acciones a implementar.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Asignación de Recursos.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Organización y Flujo de servicios.</a:t>
              </a:r>
            </a:p>
          </p:txBody>
        </p:sp>
        <p:sp>
          <p:nvSpPr>
            <p:cNvPr id="7" name="Flecha abajo 6"/>
            <p:cNvSpPr/>
            <p:nvPr/>
          </p:nvSpPr>
          <p:spPr>
            <a:xfrm>
              <a:off x="5533269" y="2991199"/>
              <a:ext cx="1331087" cy="717996"/>
            </a:xfrm>
            <a:prstGeom prst="downArrow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Rectángulo 9"/>
          <p:cNvSpPr/>
          <p:nvPr/>
        </p:nvSpPr>
        <p:spPr>
          <a:xfrm>
            <a:off x="1085094" y="6056615"/>
            <a:ext cx="10104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PAS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 - ACCIONES ASISTENCIALES E INTERVENCIÓN SANITARIA / SALUD PÙBLICA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440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61889" y="1186611"/>
            <a:ext cx="11120480" cy="42473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Planteamiento de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Problema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(Motivo de Consulta).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Búsqueda de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Información (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interrogatorio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42021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el examen físico/ Historia Clínica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Arial" panose="020B0604020202020204" pitchFamily="34" charset="0"/>
              </a:rPr>
              <a:t>) e Interpretación.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Formulación de la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Hipótesis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trabajo o diagnóstico(s) presuntivo(s).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Contrastación del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Diagnóstico Presuntivo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(pruebas complementarias)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(“Umbral de estudio adicional”)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Diagnóstico Definitivo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(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“Umbral de decisión”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Indicación Terapéutica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(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“Umbral terapéutico”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).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Reinicio (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ser rechazada la hipótesis o de encontrarse otros problemas).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333" y="6031586"/>
            <a:ext cx="597460" cy="56697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195463" y="406187"/>
            <a:ext cx="6498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Acciones Asistenciales -</a:t>
            </a: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Método Clínico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80888" y="5648862"/>
            <a:ext cx="10901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PRODUCCIÓN DE CONOCIMIENTOS OBJETIVOS POR APROXIMACIONES SUCESIVAS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6049861" y="1354401"/>
            <a:ext cx="5416932" cy="586827"/>
          </a:xfrm>
          <a:prstGeom prst="rect">
            <a:avLst/>
          </a:prstGeom>
          <a:ln w="38100">
            <a:solidFill>
              <a:srgbClr val="FF7171"/>
            </a:solidFill>
          </a:ln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Secuencia del Método Clínico Tradicional</a:t>
            </a:r>
          </a:p>
        </p:txBody>
      </p:sp>
    </p:spTree>
    <p:extLst>
      <p:ext uri="{BB962C8B-B14F-4D97-AF65-F5344CB8AC3E}">
        <p14:creationId xmlns:p14="http://schemas.microsoft.com/office/powerpoint/2010/main" val="2783325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292230" y="458213"/>
            <a:ext cx="8151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Aporte del Método Clínico al Diagnóstico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783473" y="5998269"/>
            <a:ext cx="65094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Ilizástigui </a:t>
            </a:r>
            <a:r>
              <a:rPr kumimoji="0" lang="es-E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Dupuy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F, Rodríguez Rivera L. 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  <a:hlinkClick r:id="rId3"/>
              </a:rPr>
              <a:t>http://google.redalyc.org/articulo.oa?id=180020098002</a:t>
            </a:r>
            <a:endParaRPr kumimoji="0" lang="es-ES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Arteaga Herrera J, Fernández </a:t>
            </a:r>
            <a:r>
              <a:rPr kumimoji="0" lang="es-E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Sacasas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JA. 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  <a:hlinkClick r:id="rId4"/>
              </a:rPr>
              <a:t>http://www.redalyc.org/pdf/1800/180020098003.pdf</a:t>
            </a:r>
            <a:endParaRPr kumimoji="0" lang="es-ES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Referidos por: Frómeta Guerra A et al. 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  <a:hlinkClick r:id="rId5"/>
              </a:rPr>
              <a:t>https://revistabionatura.com/files/2017.02.01.8.pdf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17523" y="4945478"/>
            <a:ext cx="105870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CONFIANZA EXCESIVA EN TECNOLOGÍA LLEVA A ERRORES SI SE DESCUIDAN LAS HABILIDADES CLÍNICAS BÁSICAS 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917523" y="1411218"/>
            <a:ext cx="10698214" cy="3245391"/>
            <a:chOff x="917523" y="1411218"/>
            <a:chExt cx="10698214" cy="3245391"/>
          </a:xfrm>
        </p:grpSpPr>
        <p:graphicFrame>
          <p:nvGraphicFramePr>
            <p:cNvPr id="7" name="Gráfico 6">
              <a:extLst>
                <a:ext uri="{FF2B5EF4-FFF2-40B4-BE49-F238E27FC236}">
                  <a16:creationId xmlns:a16="http://schemas.microsoft.com/office/drawing/2014/main" id="{208D5DDC-81A6-2C11-EBC4-B0442FA183E3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917523" y="1411218"/>
            <a:ext cx="10698214" cy="29321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9" name="CuadroTexto 8"/>
            <p:cNvSpPr txBox="1"/>
            <p:nvPr/>
          </p:nvSpPr>
          <p:spPr>
            <a:xfrm>
              <a:off x="9701212" y="4287277"/>
              <a:ext cx="926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Certeza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39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104578" y="942886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Contenido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32072" y="183017"/>
            <a:ext cx="11845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 de Atención de Salud (</a:t>
            </a: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PAS</a:t>
            </a:r>
            <a:r>
              <a: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) </a:t>
            </a: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32072" y="1656582"/>
            <a:ext cx="5722833" cy="21852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 1. PAS REFERENTES TEÓRICOS PARA LA ACCIÓN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PAS y su Objetivo.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Situación de la Salud a Nivel Global/Regional.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Problemas que afectan la calidad del desempeño.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Paradigmas de Salud. Implicaciones para la acción.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Precisiones Conceptuales. Salud y su Producción Social.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de Cuba.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659513" y="1754737"/>
            <a:ext cx="5129214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 2. ATENCIÓN A LA SALUD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Problemas En Salud y Problemas De Salud.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Primero es lo Primero.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El Método Clínico en la Atención Asistencial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Factores que influencian la Toma de Decisiones Clínicas.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Punto de Vista Experto.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Cuestionamientos y Perfeccionamiento.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de Cuba.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6573322" y="4065719"/>
            <a:ext cx="5301595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 4. GESTIÓN DEL PAS CENTRADO EN LAS PERSONAS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Procesos , Ciclos de Gestión y Premisas.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Elementos Estratégicos.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Impacto en Salud y Social.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Internacionales</a:t>
            </a:r>
            <a:r>
              <a:rPr kumimoji="0" lang="es-E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y de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Cuba.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Lecciones aprendidas para Buenas Prácticas.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32072" y="4137065"/>
            <a:ext cx="5722833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 3. ATENCIÓN CENTRADA EN LAS PERSONAS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Tendencias en la Atención con las Personas en el Centro.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Atención Centrada en las Personas (ACP).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Marcos Teóricos de la ACP.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Aportes de la Medicina Social, Epidemiología y Otras Ciencias.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Etnomedicina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Investigación, Evidencias y Tecnologías en la ACP.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Introducción de la ACP: Ventajas, Retos y Soluciones</a:t>
            </a:r>
          </a:p>
        </p:txBody>
      </p:sp>
    </p:spTree>
    <p:extLst>
      <p:ext uri="{BB962C8B-B14F-4D97-AF65-F5344CB8AC3E}">
        <p14:creationId xmlns:p14="http://schemas.microsoft.com/office/powerpoint/2010/main" val="1772146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03425" y="342900"/>
            <a:ext cx="1140898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Factores que influencian la Toma de Decisiones Clínicas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(Exámenes Complementarios – Precisión- Acciones para la Solución de Problemas )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320318" y="2277197"/>
            <a:ext cx="7413953" cy="332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Profesional.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Guías Clínicas y Protocolos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de Actuación.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Recursos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Disponibles.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Características del Consultado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Gravedad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del Problema (Riesgos vs Beneficios).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Consideraciones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Económicas y Accesibilidad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 Servicios de Salud.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Organización de los Sistemas y Servicios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9975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90639" y="6077101"/>
            <a:ext cx="8329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Ilizástigui </a:t>
            </a:r>
            <a:r>
              <a:rPr kumimoji="0" lang="es-E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Dupuy</a:t>
            </a:r>
            <a:r>
              <a:rPr kumimoji="0" lang="es-E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F, Rodríguez Rivera L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 </a:t>
            </a:r>
            <a:r>
              <a:rPr kumimoji="0" lang="es-E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  <a:hlinkClick r:id="rId3"/>
              </a:rPr>
              <a:t>http://google.redalyc.org/articulo.oa?id=180020098002</a:t>
            </a:r>
            <a:endParaRPr kumimoji="0" lang="es-ES" sz="12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079396" y="376515"/>
            <a:ext cx="8363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Punto de Vista Experto Acerca del Método Clínico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137960" y="1636372"/>
            <a:ext cx="10246251" cy="3552360"/>
            <a:chOff x="1122420" y="1836397"/>
            <a:chExt cx="10246251" cy="3552360"/>
          </a:xfrm>
        </p:grpSpPr>
        <p:sp>
          <p:nvSpPr>
            <p:cNvPr id="3" name="Rectángulo 2"/>
            <p:cNvSpPr/>
            <p:nvPr/>
          </p:nvSpPr>
          <p:spPr>
            <a:xfrm>
              <a:off x="1122420" y="1836397"/>
              <a:ext cx="10179270" cy="7078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Toda la práctica médica que no se oriente en el método clínico será ajena a la ciencia clínica y en gran parte responsable de la mala práctica médica.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1153500" y="2989739"/>
              <a:ext cx="10148190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La clínica se refiere al estudio de los enfermos, no al estudio de la enfermedad.</a:t>
              </a: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1153500" y="3835305"/>
              <a:ext cx="10148190" cy="7078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Cada persona es única, y no ha existido ni existirá otra igual. Por esta razón la expresión clínica y evolutiva es diferente para cada enfermo, aún cuando tienen la misma afección……</a:t>
              </a:r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153500" y="4988647"/>
              <a:ext cx="10215171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Ninguna técnica puede sustituir al pensamiento humano, el intelecto del hombre.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1376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-101599" y="5082098"/>
            <a:ext cx="12192000" cy="928688"/>
          </a:xfrm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s-ES" altLang="es-ES" dirty="0">
                <a:solidFill>
                  <a:schemeClr val="tx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br>
              <a:rPr lang="es-MX" altLang="es-ES" dirty="0">
                <a:solidFill>
                  <a:schemeClr val="tx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s-ES" altLang="es-ES" sz="2700" dirty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POSICIÓN PRIVILEGIADA DEL PRESTADOR RESPECTO AL USUARIO </a:t>
            </a:r>
            <a:br>
              <a:rPr lang="es-MX" altLang="es-ES" sz="2700" dirty="0">
                <a:solidFill>
                  <a:srgbClr val="FF0000"/>
                </a:solidFill>
                <a:latin typeface="Tw Cen MT" panose="020B06020201040206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s-MX" altLang="es-ES" sz="2700" dirty="0">
              <a:solidFill>
                <a:srgbClr val="FF0000"/>
              </a:solidFill>
              <a:latin typeface="Tw Cen MT" panose="020B06020201040206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436" name="AutoShape 5" descr="https://encrypted-tbn2.gstatic.com/images?q=tbn:ANd9GcSVfg2QfsLfsH3zv1xLgU_6i6kNbGNrHTRxJR16x-aLhTbmPn54Cng3_cRo"/>
          <p:cNvSpPr>
            <a:spLocks noChangeAspect="1" noChangeArrowheads="1"/>
          </p:cNvSpPr>
          <p:nvPr/>
        </p:nvSpPr>
        <p:spPr bwMode="auto">
          <a:xfrm>
            <a:off x="5994401" y="-433388"/>
            <a:ext cx="1323975" cy="904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437" name="AutoShape 7" descr="https://encrypted-tbn2.gstatic.com/images?q=tbn:ANd9GcSVfg2QfsLfsH3zv1xLgU_6i6kNbGNrHTRxJR16x-aLhTbmPn54Cng3_cRo"/>
          <p:cNvSpPr>
            <a:spLocks noChangeAspect="1" noChangeArrowheads="1"/>
          </p:cNvSpPr>
          <p:nvPr/>
        </p:nvSpPr>
        <p:spPr bwMode="auto">
          <a:xfrm>
            <a:off x="5994401" y="-433388"/>
            <a:ext cx="1323975" cy="904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99CC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66098" y="299192"/>
            <a:ext cx="1042638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Método Clínico Tradicional - Roles y Presupuestos de Actuación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749287" y="1376410"/>
            <a:ext cx="10490228" cy="2588251"/>
            <a:chOff x="711920" y="1714675"/>
            <a:chExt cx="10490228" cy="2588251"/>
          </a:xfrm>
        </p:grpSpPr>
        <p:grpSp>
          <p:nvGrpSpPr>
            <p:cNvPr id="5" name="Grupo 4"/>
            <p:cNvGrpSpPr/>
            <p:nvPr/>
          </p:nvGrpSpPr>
          <p:grpSpPr>
            <a:xfrm>
              <a:off x="711920" y="1922523"/>
              <a:ext cx="5701862" cy="2380403"/>
              <a:chOff x="409904" y="2016198"/>
              <a:chExt cx="5701862" cy="2380403"/>
            </a:xfrm>
          </p:grpSpPr>
          <p:sp>
            <p:nvSpPr>
              <p:cNvPr id="6" name="5 Rectángulo"/>
              <p:cNvSpPr/>
              <p:nvPr/>
            </p:nvSpPr>
            <p:spPr>
              <a:xfrm>
                <a:off x="409904" y="2642275"/>
                <a:ext cx="5701862" cy="175432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perspectiveContrastingRightFacing"/>
                <a:lightRig rig="threePt" dir="t"/>
              </a:scene3d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342900" marR="0" lvl="0" indent="-342900" algn="l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s-E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Competencias Fundamentalmente Clínicas.</a:t>
                </a:r>
              </a:p>
              <a:p>
                <a:pPr marL="342900" marR="0" lvl="0" indent="-342900" algn="just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s-E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Autoridad reconocida y aceptada.</a:t>
                </a:r>
              </a:p>
              <a:p>
                <a:pPr marL="342900" marR="0" lvl="0" indent="-342900" algn="just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s-E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Conducta ética.</a:t>
                </a:r>
              </a:p>
            </p:txBody>
          </p:sp>
          <p:sp>
            <p:nvSpPr>
              <p:cNvPr id="4" name="Rectángulo 3"/>
              <p:cNvSpPr/>
              <p:nvPr/>
            </p:nvSpPr>
            <p:spPr>
              <a:xfrm>
                <a:off x="1671327" y="2016198"/>
                <a:ext cx="159607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Prestador</a:t>
                </a:r>
              </a:p>
            </p:txBody>
          </p:sp>
        </p:grpSp>
        <p:grpSp>
          <p:nvGrpSpPr>
            <p:cNvPr id="7" name="Grupo 6"/>
            <p:cNvGrpSpPr/>
            <p:nvPr/>
          </p:nvGrpSpPr>
          <p:grpSpPr>
            <a:xfrm>
              <a:off x="6413782" y="1714675"/>
              <a:ext cx="4788366" cy="2414563"/>
              <a:chOff x="5434394" y="1926836"/>
              <a:chExt cx="5554171" cy="2414563"/>
            </a:xfrm>
          </p:grpSpPr>
          <p:sp>
            <p:nvSpPr>
              <p:cNvPr id="8" name="5 Rectángulo"/>
              <p:cNvSpPr/>
              <p:nvPr/>
            </p:nvSpPr>
            <p:spPr>
              <a:xfrm>
                <a:off x="5434394" y="2587073"/>
                <a:ext cx="5554171" cy="175432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8100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cene3d>
                <a:camera prst="perspectiveHeroicExtremeLeftFacing"/>
                <a:lightRig rig="threePt" dir="t"/>
              </a:scene3d>
            </p:spPr>
            <p:txBody>
              <a:bodyPr wrap="square">
                <a:spAutoFit/>
              </a:bodyPr>
              <a:lstStyle/>
              <a:p>
                <a:pPr marL="342900" marR="0" lvl="0" indent="-342900" algn="just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s-E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Conducta pasiva del usuario</a:t>
                </a:r>
                <a:r>
                  <a:rPr kumimoji="0" lang="es-E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.</a:t>
                </a:r>
              </a:p>
              <a:p>
                <a:pPr marL="342900" marR="0" lvl="0" indent="-342900" algn="just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s-E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Acepta decisión sin cuestionar. </a:t>
                </a:r>
              </a:p>
              <a:p>
                <a:pPr marL="342900" marR="0" lvl="0" indent="-342900" algn="just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s-E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No solicita explicacione</a:t>
                </a:r>
                <a:r>
                  <a:rPr kumimoji="0" lang="es-E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s.</a:t>
                </a:r>
                <a:endParaRPr kumimoji="0" lang="es-E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99CCFF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8257763" y="1926836"/>
                <a:ext cx="176685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 panose="020B0602020104020603" pitchFamily="34" charset="0"/>
                    <a:ea typeface="+mn-ea"/>
                    <a:cs typeface="+mn-cs"/>
                  </a:rPr>
                  <a:t>Personas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2166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352097" y="354044"/>
            <a:ext cx="118399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Perfeccionamiento del Método Clínico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126415" y="3174332"/>
            <a:ext cx="5307309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Superespecialización Profesional.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Fragmentación de la Atención Clínica.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Mercantilización de Servicios.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Sobrevaloración de las Tecnologías.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Elevación de los. Costos de la Atención Médica.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Automedicación.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Subvaloración del Método Clínico.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826184" y="1140738"/>
            <a:ext cx="10572750" cy="1938992"/>
            <a:chOff x="4274918" y="1826395"/>
            <a:chExt cx="10572750" cy="1938992"/>
          </a:xfrm>
        </p:grpSpPr>
        <p:sp>
          <p:nvSpPr>
            <p:cNvPr id="5" name="Rectángulo 4"/>
            <p:cNvSpPr/>
            <p:nvPr/>
          </p:nvSpPr>
          <p:spPr>
            <a:xfrm>
              <a:off x="5113990" y="2050196"/>
              <a:ext cx="401525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Avances Científico-Técnicos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4274918" y="2563047"/>
              <a:ext cx="5988954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Mejoras en Diagnóstico – Tratamiento / Salud Expectativas y Calidad de Vida</a:t>
              </a: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10732868" y="1826395"/>
              <a:ext cx="4114800" cy="193899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Persisten 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Desigualdades/Inequidades 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Problemas de: Acceso/Cobertura de los Sistemas y Servicios</a:t>
              </a:r>
            </a:p>
          </p:txBody>
        </p:sp>
      </p:grpSp>
      <p:sp>
        <p:nvSpPr>
          <p:cNvPr id="14" name="Flecha izquierda y arriba 13"/>
          <p:cNvSpPr/>
          <p:nvPr/>
        </p:nvSpPr>
        <p:spPr>
          <a:xfrm>
            <a:off x="7029451" y="3281649"/>
            <a:ext cx="2157412" cy="1442777"/>
          </a:xfrm>
          <a:prstGeom prst="leftUpArrow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14621" y="6029325"/>
            <a:ext cx="11238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REQUERIMIENTO PARA LA TRANSFORMACIÒN DE LOS SISTEMAS Y SERVICIOS DE SALUD</a:t>
            </a:r>
          </a:p>
        </p:txBody>
      </p:sp>
    </p:spTree>
    <p:extLst>
      <p:ext uri="{BB962C8B-B14F-4D97-AF65-F5344CB8AC3E}">
        <p14:creationId xmlns:p14="http://schemas.microsoft.com/office/powerpoint/2010/main" val="8203709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00650" y="444064"/>
            <a:ext cx="8299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Experiencias Cuba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86970" y="1557881"/>
            <a:ext cx="10203543" cy="12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thickThin">
            <a:noFill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Método clínico: </a:t>
            </a: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pilar para la labor asistencial. Integra interrogatorio, examen físico, razonamiento crítico para el diagnóstico y toma de decisiones terapéuticas contextualizados al individuo y su entorno.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68514" y="3364774"/>
            <a:ext cx="11640456" cy="2478564"/>
          </a:xfrm>
          <a:prstGeom prst="rect">
            <a:avLst/>
          </a:prstGeom>
          <a:ln w="47625" cmpd="dbl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Análisis de Contexto Social y la Proyección Comunitaria de las Decisiones Terapéuticas.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Formación  debe alternar Teoría y Práctica (centros de salud-comunidad).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Enseñanza y Práctica profesional debe adaptarse a: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necesidades poblacionales,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empleo racional de: complementarios, recursos terapéuticos y medios tecnológicos.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88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765787" y="1839157"/>
            <a:ext cx="8902214" cy="3108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PARTE 1. PAS REFERENTES TEÓRICOS PARA LA ACCIÓN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PAS y su Objetivo.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Situación de la Salud a Nivel Global/Regional.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Problemas que afectan la calidad del desempeño.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Paradigmas de Salud. Implicaciones para la acción.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Precisiones Conceptuales. Salud y su Producción Social.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Experiencias de Cuba.</a:t>
            </a:r>
          </a:p>
        </p:txBody>
      </p:sp>
    </p:spTree>
    <p:extLst>
      <p:ext uri="{BB962C8B-B14F-4D97-AF65-F5344CB8AC3E}">
        <p14:creationId xmlns:p14="http://schemas.microsoft.com/office/powerpoint/2010/main" val="178434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765066" y="4134237"/>
            <a:ext cx="8578154" cy="2192921"/>
            <a:chOff x="1124031" y="1844370"/>
            <a:chExt cx="8578154" cy="2192921"/>
          </a:xfrm>
        </p:grpSpPr>
        <p:sp>
          <p:nvSpPr>
            <p:cNvPr id="3" name="Rectángulo 2"/>
            <p:cNvSpPr/>
            <p:nvPr/>
          </p:nvSpPr>
          <p:spPr>
            <a:xfrm>
              <a:off x="3117337" y="2406075"/>
              <a:ext cx="4692363" cy="1631216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Eficacia, Eficiencia, Efectividad. 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Seguridad.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Equidad.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Reducción de tiempos de espera y citas.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Sin gastos excesivos de bolsillo.</a:t>
              </a: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1124031" y="1844370"/>
              <a:ext cx="857815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 de Personas, Familias y Comunidades</a:t>
              </a: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</p:grpSp>
      <p:sp>
        <p:nvSpPr>
          <p:cNvPr id="9" name="Rectángulo 8"/>
          <p:cNvSpPr/>
          <p:nvPr/>
        </p:nvSpPr>
        <p:spPr>
          <a:xfrm>
            <a:off x="5226928" y="2716053"/>
            <a:ext cx="16544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Objetivo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765066" y="374245"/>
            <a:ext cx="8286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 de Atención de Salud (PAS) y su Objetivo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975701" y="1442453"/>
            <a:ext cx="10156883" cy="966098"/>
          </a:xfrm>
          <a:prstGeom prst="rect">
            <a:avLst/>
          </a:prstGeom>
          <a:solidFill>
            <a:srgbClr val="BCCEEA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Método Científico - Humanístico, Sistémico, Dinámico, Sistemático, Interdisciplinario e Intersectorial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empleado por los Profesionales de la Salud encaminado a la Producción Social de la Salud</a:t>
            </a:r>
          </a:p>
        </p:txBody>
      </p:sp>
      <p:sp>
        <p:nvSpPr>
          <p:cNvPr id="5" name="Cerrar llave 4"/>
          <p:cNvSpPr/>
          <p:nvPr/>
        </p:nvSpPr>
        <p:spPr>
          <a:xfrm rot="16200000">
            <a:off x="5546604" y="261089"/>
            <a:ext cx="1015080" cy="7486654"/>
          </a:xfrm>
          <a:prstGeom prst="righ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809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38145" y="402379"/>
            <a:ext cx="897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Situación de la Salud y de su Atención a Nivel Global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897535" y="1358415"/>
            <a:ext cx="7619158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Enfermedades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Infecciosas Emergentes/Reemergentes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Resistencia a los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Antibióticos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Enfermedades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Crónicas No Trasmisibles (ECNT) en Aumento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Envejecimiento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de la Población: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Logro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y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Reto.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Entornos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vulnerables: Social y Ambiental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Cobertura y A</a:t>
            </a:r>
            <a:r>
              <a:rPr kumimoji="0" lang="es-ES_tradnl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cceso</a:t>
            </a:r>
            <a:r>
              <a:rPr kumimoji="0" lang="es-ES_trad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 Desigual </a:t>
            </a: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 los Servicios de Salud.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Medicalización, </a:t>
            </a:r>
            <a:r>
              <a:rPr kumimoji="0" lang="es-ES_tradnl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Hospitalcentrismo</a:t>
            </a: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</a:t>
            </a:r>
            <a:r>
              <a:rPr kumimoji="0" lang="es-ES_trad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Salud como Mercado</a:t>
            </a: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 Empresas Comerciales que promueven </a:t>
            </a:r>
            <a:r>
              <a:rPr kumimoji="0" lang="es-ES_trad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Comportamientos Negativos</a:t>
            </a:r>
            <a:r>
              <a:rPr kumimoji="0" lang="es-ES_tradn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7171" y="4298981"/>
            <a:ext cx="5781280" cy="20298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ap="flat" cmpd="sng" algn="ctr">
            <a:noFill/>
            <a:prstDash val="solid"/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Relaxed"/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Guerras – Terrorismo – Violencia.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Cambio Climático – Desastres – Urbanización.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Adicciones.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Migraciones.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Discriminación/Racismo, Xenofobia.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Inestabilidad Política y Económica.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751562" y="4857720"/>
            <a:ext cx="2925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Contexto Social</a:t>
            </a:r>
          </a:p>
        </p:txBody>
      </p:sp>
      <p:sp>
        <p:nvSpPr>
          <p:cNvPr id="5" name="Flecha arriba 4"/>
          <p:cNvSpPr/>
          <p:nvPr/>
        </p:nvSpPr>
        <p:spPr>
          <a:xfrm>
            <a:off x="1995345" y="1400818"/>
            <a:ext cx="213417" cy="3300413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116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3805076" y="419012"/>
            <a:ext cx="5154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Repercusión en América Latina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1385232" y="1214426"/>
            <a:ext cx="9859031" cy="2246769"/>
          </a:xfrm>
          <a:prstGeom prst="rect">
            <a:avLst/>
          </a:prstGeom>
          <a:noFill/>
          <a:ln w="38100" cmpd="dbl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Antes de la pandemia: 81% de las muertes debidas a las ECNT/Comorbilidades.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Luego de la Pandemia: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Reducción en la esperanza de vida (2.9 años menos) entre 2019 - 2021.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Retrocesos en la atención de otras enfermedades.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Factores de riesgo principales: diabetes, hipertensión, obesidad.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Tasa de mortalidad asociada: incrementó en los últimos años.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Causas de muerte distintivas: violencia interpersonal, muertes a edades más tempranas.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906863" y="3671834"/>
            <a:ext cx="10231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Problemas específicos que afectan Calidad del Desempeño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219038" y="4624000"/>
            <a:ext cx="10373378" cy="16312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noFill/>
          </a:ln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Déficit de capital humano (necesidades): preparación, especialistas, promotores en la comunidad.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Recursos financieros insuficientes 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para la atención médica y la intervención sanitaria</a:t>
            </a: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Errores en la atención clínica: diagnóstico y tratamiento, centralizados en la clínica.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Atención Primaria de Salud Deficiente.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>
                <a:tab pos="270510" algn="l"/>
              </a:tabLst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Baja Capacidad Resolutiva: fragmentación, falta de coordinación interinstitucional. </a:t>
            </a:r>
          </a:p>
        </p:txBody>
      </p:sp>
    </p:spTree>
    <p:extLst>
      <p:ext uri="{BB962C8B-B14F-4D97-AF65-F5344CB8AC3E}">
        <p14:creationId xmlns:p14="http://schemas.microsoft.com/office/powerpoint/2010/main" val="420576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395314" y="709091"/>
            <a:ext cx="3794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Paradigmas de Salud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7100" y="6155175"/>
            <a:ext cx="596650" cy="567647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789519" y="1669137"/>
            <a:ext cx="11005833" cy="4047262"/>
            <a:chOff x="789519" y="1669137"/>
            <a:chExt cx="11005833" cy="4047262"/>
          </a:xfrm>
        </p:grpSpPr>
        <p:sp>
          <p:nvSpPr>
            <p:cNvPr id="5" name="Rectángulo 4"/>
            <p:cNvSpPr/>
            <p:nvPr/>
          </p:nvSpPr>
          <p:spPr>
            <a:xfrm>
              <a:off x="789519" y="1669137"/>
              <a:ext cx="11005833" cy="4047262"/>
            </a:xfrm>
            <a:prstGeom prst="rect">
              <a:avLst/>
            </a:prstGeom>
            <a:ln w="53975" cmpd="dbl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Acceso Equitativo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sin enfrentar barreras económicas o sociales.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Promoción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salud,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Prevención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de enfermedades, hasta el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Tratamiento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y la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Rehabilitación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Promoción del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bienestar y estilos de vida saludables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 </a:t>
              </a:r>
              <a:endParaRPr kumimoji="0" lang="es-ES" sz="20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Participación Comunitaria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en la toma de decisiones sobre salud y el diseño de servicios.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Intersectorialidad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Plataforma: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Atención Primaria de Salud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(APS).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Calibri" panose="020F0502020204030204" pitchFamily="34" charset="0"/>
                  <a:cs typeface="+mn-cs"/>
                </a:rPr>
                <a:t>Rectoría y Gobernanza 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Calibri" panose="020F0502020204030204" pitchFamily="34" charset="0"/>
                  <a:cs typeface="+mn-cs"/>
                </a:rPr>
                <a:t>de los Sistemas de Salud.</a:t>
              </a:r>
              <a:b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</a:b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8897051" y="1836450"/>
              <a:ext cx="2488374" cy="461665"/>
            </a:xfrm>
            <a:prstGeom prst="rect">
              <a:avLst/>
            </a:prstGeom>
            <a:solidFill>
              <a:srgbClr val="BCCEEA"/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SALUD UNIVERSAL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085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9333" y="6031586"/>
            <a:ext cx="597460" cy="566977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408917" y="1628685"/>
            <a:ext cx="11273332" cy="3785652"/>
            <a:chOff x="551792" y="1728697"/>
            <a:chExt cx="11273332" cy="3785652"/>
          </a:xfrm>
        </p:grpSpPr>
        <p:sp>
          <p:nvSpPr>
            <p:cNvPr id="4" name="Rectángulo 3"/>
            <p:cNvSpPr/>
            <p:nvPr/>
          </p:nvSpPr>
          <p:spPr>
            <a:xfrm>
              <a:off x="551792" y="1728697"/>
              <a:ext cx="11273332" cy="3785652"/>
            </a:xfrm>
            <a:prstGeom prst="rect">
              <a:avLst/>
            </a:prstGeom>
            <a:ln w="53975" cmpd="dbl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Reconoce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interconexión entre la salud humana, la animal y del medio ambiente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Involucra a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profesionales de diferentes campos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Se dirige a abordar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los problemas de salud de manera integral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Prioriza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 la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prevención de Enfermedades </a:t>
              </a:r>
              <a:r>
                <a:rPr kumimoji="0" lang="es-E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Zoonóticas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, en la Salud Humana y Ambiental</a:t>
              </a: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s-E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Promueve </a:t>
              </a:r>
              <a:r>
                <a:rPr kumimoji="0" lang="es-E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Prácticas Sostenibles que Protejan Ecosistemas, la Salud Poblacional y de los Animales.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endParaRPr>
            </a:p>
          </p:txBody>
        </p:sp>
        <p:sp>
          <p:nvSpPr>
            <p:cNvPr id="5" name="Rectángulo 4"/>
            <p:cNvSpPr/>
            <p:nvPr/>
          </p:nvSpPr>
          <p:spPr>
            <a:xfrm>
              <a:off x="9069998" y="1958311"/>
              <a:ext cx="2539670" cy="461665"/>
            </a:xfrm>
            <a:prstGeom prst="rect">
              <a:avLst/>
            </a:prstGeom>
            <a:solidFill>
              <a:srgbClr val="BCCEEA"/>
            </a:solidFill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 pitchFamily="34" charset="0"/>
                  <a:ea typeface="+mn-ea"/>
                  <a:cs typeface="+mn-cs"/>
                </a:rPr>
                <a:t>UNA SOLA SALUD 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325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16039" y="761433"/>
            <a:ext cx="7927106" cy="5929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anose="020B0602020104020603" pitchFamily="34" charset="0"/>
                <a:ea typeface="Times New Roman" panose="02020603050405020304" pitchFamily="18" charset="0"/>
                <a:cs typeface="+mn-cs"/>
              </a:rPr>
              <a:t>APS - Plataforma Estratégica para la Acción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w Cen MT" panose="020B06020201040206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343971" y="4949495"/>
            <a:ext cx="87512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GARANTIZAR EL MAYOR NIVEL POSIBLE DE SALUD, BIENESTAR Y CALIDAD DE VIDA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091879" y="6158618"/>
            <a:ext cx="1037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World Health Organization &amp; United Nations Children's Fund (‎UNICEF)‎. (‎2018)‎. A vision for primary health care in the 21st century: towards universal health coverage and the Sustainable Development Goals. World Health Organization. 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8DC9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  <a:hlinkClick r:id="rId3"/>
              </a:rPr>
              <a:t>https://iris.who.int/handle/10665/328065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.</a:t>
            </a:r>
            <a:endParaRPr kumimoji="0" lang="es-ES" sz="1200" b="1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1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Tw Cen MT" panose="020B0602020104020603" pitchFamily="34" charset="0"/>
              <a:ea typeface="+mn-ea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781026" y="2570822"/>
            <a:ext cx="9000338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Atención Centrada en las Necesidades de las Personas.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Tan pronto como sea posible.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Proceso continuo.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 pitchFamily="34" charset="0"/>
                <a:ea typeface="+mn-ea"/>
                <a:cs typeface="+mn-cs"/>
              </a:rPr>
              <a:t>Tan próximo como sea posible del entorno cotidiano de las personas.</a:t>
            </a:r>
          </a:p>
        </p:txBody>
      </p:sp>
    </p:spTree>
    <p:extLst>
      <p:ext uri="{BB962C8B-B14F-4D97-AF65-F5344CB8AC3E}">
        <p14:creationId xmlns:p14="http://schemas.microsoft.com/office/powerpoint/2010/main" val="41217637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28194</TotalTime>
  <Words>1899</Words>
  <Application>Microsoft Macintosh PowerPoint</Application>
  <PresentationFormat>Panorámica</PresentationFormat>
  <Paragraphs>296</Paragraphs>
  <Slides>24</Slides>
  <Notes>23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4" baseType="lpstr">
      <vt:lpstr>Arial</vt:lpstr>
      <vt:lpstr>Calibri</vt:lpstr>
      <vt:lpstr>Calibri Light</vt:lpstr>
      <vt:lpstr>Courier New</vt:lpstr>
      <vt:lpstr>Symbol</vt:lpstr>
      <vt:lpstr>Times New Roman</vt:lpstr>
      <vt:lpstr>Tw Cen MT</vt:lpstr>
      <vt:lpstr>Tw Cen MT Condensed</vt:lpstr>
      <vt:lpstr>Tema de Office</vt:lpstr>
      <vt:lpstr>1_Tema de Office</vt:lpstr>
      <vt:lpstr>PROCESO DE ATENCIÓN DE SALUD CONSIDERACIONES ACTUALES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Producción Social de la Salud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  POSICIÓN PRIVILEGIADA DEL PRESTADOR RESPECTO AL USUARIO 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ENSAP CUBA</dc:creator>
  <cp:lastModifiedBy>Iván Serrano</cp:lastModifiedBy>
  <cp:revision>945</cp:revision>
  <dcterms:created xsi:type="dcterms:W3CDTF">2025-04-30T23:27:24Z</dcterms:created>
  <dcterms:modified xsi:type="dcterms:W3CDTF">2025-08-06T16:18:51Z</dcterms:modified>
</cp:coreProperties>
</file>