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sldIdLst>
    <p:sldId id="484" r:id="rId3"/>
    <p:sldId id="384" r:id="rId4"/>
    <p:sldId id="371" r:id="rId5"/>
    <p:sldId id="456" r:id="rId6"/>
    <p:sldId id="457" r:id="rId7"/>
    <p:sldId id="359" r:id="rId8"/>
    <p:sldId id="452" r:id="rId9"/>
    <p:sldId id="464" r:id="rId10"/>
    <p:sldId id="454" r:id="rId11"/>
    <p:sldId id="385" r:id="rId12"/>
    <p:sldId id="400" r:id="rId13"/>
    <p:sldId id="455" r:id="rId14"/>
    <p:sldId id="326" r:id="rId15"/>
    <p:sldId id="393" r:id="rId16"/>
    <p:sldId id="395" r:id="rId17"/>
    <p:sldId id="485" r:id="rId18"/>
    <p:sldId id="465" r:id="rId19"/>
    <p:sldId id="466" r:id="rId20"/>
    <p:sldId id="467" r:id="rId21"/>
    <p:sldId id="468" r:id="rId22"/>
    <p:sldId id="469" r:id="rId23"/>
    <p:sldId id="470" r:id="rId24"/>
    <p:sldId id="471" r:id="rId25"/>
    <p:sldId id="472" r:id="rId26"/>
    <p:sldId id="473" r:id="rId27"/>
    <p:sldId id="474" r:id="rId28"/>
    <p:sldId id="475" r:id="rId29"/>
    <p:sldId id="476" r:id="rId30"/>
    <p:sldId id="477" r:id="rId31"/>
    <p:sldId id="478" r:id="rId32"/>
    <p:sldId id="479" r:id="rId33"/>
    <p:sldId id="480" r:id="rId34"/>
    <p:sldId id="482" r:id="rId35"/>
    <p:sldId id="483" r:id="rId3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CEEA"/>
    <a:srgbClr val="FF7171"/>
    <a:srgbClr val="F3F6F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78109" autoAdjust="0"/>
  </p:normalViewPr>
  <p:slideViewPr>
    <p:cSldViewPr snapToGrid="0">
      <p:cViewPr varScale="1">
        <p:scale>
          <a:sx n="64" d="100"/>
          <a:sy n="64" d="100"/>
        </p:scale>
        <p:origin x="1339" y="67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D9C54-B8F6-4089-AC31-86CEB1AC85C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BEBF-34E0-483B-B8A8-A9033D72437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180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539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3615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es-E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6099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es-E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7479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3436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8019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i="0" dirty="0" smtClean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623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s-E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743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17191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46839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79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617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618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E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058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38838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94921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Elemtos</a:t>
            </a:r>
            <a:r>
              <a:rPr lang="es-ES" dirty="0" smtClean="0"/>
              <a:t> claves parea la </a:t>
            </a:r>
            <a:r>
              <a:rPr lang="es-ES" dirty="0" err="1" smtClean="0"/>
              <a:t>planif</a:t>
            </a:r>
            <a:r>
              <a:rPr lang="es-ES" dirty="0" smtClean="0"/>
              <a:t> </a:t>
            </a:r>
            <a:r>
              <a:rPr lang="es-ES" dirty="0" err="1" smtClean="0"/>
              <a:t>estrat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1380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b="1" dirty="0" smtClean="0"/>
          </a:p>
        </p:txBody>
      </p:sp>
      <p:sp>
        <p:nvSpPr>
          <p:cNvPr id="16388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CF886E-C739-4743-9C4B-5BF3012B9E93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s-E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4453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8599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258677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71694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3980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7263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es-ES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0407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7913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3517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1930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426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1059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511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ES" b="1" i="0" dirty="0" smtClean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7870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046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1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815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1BEBF-34E0-483B-B8A8-A9033D72437B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5224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43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90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8053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A16250-9FFA-4888-8D49-4B997973424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EEBA24-FE69-408C-93F7-88F5C1078048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99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9C6DB6-6C8B-494F-93A5-80AC6348D8E8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F55B28-02A1-413A-A964-F45A07C3FBA2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07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8250DF-6737-4230-875E-BE5DB11AE2ED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C13C4C-2404-40EE-9B30-D8772E8DEA7A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170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2E8AB2-1F9F-4AAC-9C33-83D83033311D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20307-CFC9-4FB4-BBA0-5D49C0C6F990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4962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86DFA5-AB1C-44C8-9274-16A9F30E2CB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F6814E-ED71-4F60-9D06-3BA29450076A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584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4E232B-8E3C-4350-9F78-58BC734845DB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0F864-8DFE-4163-A490-F38F0A79E9ED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837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A554B9-592D-400D-991C-5BD92BCADD7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7B678F-826B-42C9-A728-EB9721765FB6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734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A4560-7A8E-47D3-96DB-71A5C907004A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71142-1000-48E3-8EEC-EC7417F253F8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265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7925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A9E8F5-B199-4F29-A0F2-1C48D43DD4B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DF4DA3-571D-446A-903F-6CD20F7DA146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803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9C410-B87D-489C-8F92-3BD59E795AC5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439E27-9913-4777-A0AA-134FB489CBEB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093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5106C4-B898-4BF2-9D04-DD25C1232F56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6ACC22-302A-424D-BF62-49D108B9BC5D}" type="slidenum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39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74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4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67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29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46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58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6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BE7AD-7D6A-4AA8-ACF7-9CD553226848}" type="datetimeFigureOut">
              <a:rPr lang="es-ES" smtClean="0"/>
              <a:t>31/07/2025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09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84BE29-6415-4FA2-BFC3-A936B42E9C7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31/07/2025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291DF8-F384-48A5-A2CA-3A5573161234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8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sispa.org/atencion-centrada-en-la-persona-formacio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473763"/>
            <a:ext cx="9144000" cy="142652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ES" sz="4800" dirty="0" smtClean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  <a:t>PROCESO DE ATENCIÓN DE SALUD</a:t>
            </a:r>
            <a:br>
              <a:rPr lang="es-ES" sz="4800" dirty="0" smtClean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</a:br>
            <a:r>
              <a:rPr lang="es-ES" sz="3600" dirty="0" smtClean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  <a:t>CONSIDERACIONES ACTUALES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659512"/>
            <a:ext cx="9144000" cy="778397"/>
          </a:xfrm>
        </p:spPr>
        <p:txBody>
          <a:bodyPr>
            <a:noAutofit/>
          </a:bodyPr>
          <a:lstStyle/>
          <a:p>
            <a:pPr lvl="0"/>
            <a:r>
              <a:rPr lang="es-ES" sz="3600" b="1" dirty="0">
                <a:solidFill>
                  <a:prstClr val="black"/>
                </a:solidFill>
                <a:latin typeface="Tw Cen MT" panose="020B0602020104020603" pitchFamily="34" charset="0"/>
              </a:rPr>
              <a:t>Dra. C Estela de los Ángeles </a:t>
            </a:r>
            <a:r>
              <a:rPr lang="es-ES" sz="3600" b="1" dirty="0" err="1">
                <a:solidFill>
                  <a:prstClr val="black"/>
                </a:solidFill>
                <a:latin typeface="Tw Cen MT" panose="020B0602020104020603" pitchFamily="34" charset="0"/>
              </a:rPr>
              <a:t>Gispert</a:t>
            </a:r>
            <a:r>
              <a:rPr lang="es-ES" sz="3600" b="1" dirty="0">
                <a:solidFill>
                  <a:prstClr val="black"/>
                </a:solidFill>
                <a:latin typeface="Tw Cen MT" panose="020B0602020104020603" pitchFamily="34" charset="0"/>
              </a:rPr>
              <a:t> Abreu</a:t>
            </a:r>
          </a:p>
          <a:p>
            <a:r>
              <a:rPr lang="es-ES" sz="3600" dirty="0" err="1" smtClean="0">
                <a:latin typeface="Tw Cen MT" panose="020B0602020104020603" pitchFamily="34" charset="0"/>
              </a:rPr>
              <a:t>Dr.Cs</a:t>
            </a:r>
            <a:r>
              <a:rPr lang="es-ES" sz="3600" dirty="0" smtClean="0">
                <a:latin typeface="Tw Cen MT" panose="020B0602020104020603" pitchFamily="34" charset="0"/>
              </a:rPr>
              <a:t> Académico  Pastor Castell-</a:t>
            </a:r>
            <a:r>
              <a:rPr lang="es-ES" sz="3600" dirty="0" err="1" smtClean="0">
                <a:latin typeface="Tw Cen MT" panose="020B0602020104020603" pitchFamily="34" charset="0"/>
              </a:rPr>
              <a:t>Florit</a:t>
            </a:r>
            <a:r>
              <a:rPr lang="es-ES" sz="3600" dirty="0" smtClean="0">
                <a:latin typeface="Tw Cen MT" panose="020B0602020104020603" pitchFamily="34" charset="0"/>
              </a:rPr>
              <a:t> </a:t>
            </a:r>
            <a:r>
              <a:rPr lang="es-ES" sz="3600" dirty="0" err="1" smtClean="0">
                <a:latin typeface="Tw Cen MT" panose="020B0602020104020603" pitchFamily="34" charset="0"/>
              </a:rPr>
              <a:t>Serrate</a:t>
            </a:r>
            <a:endParaRPr lang="es-ES" sz="3600" dirty="0" smtClean="0">
              <a:latin typeface="Tw Cen MT" panose="020B0602020104020603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153274" y="324985"/>
            <a:ext cx="3762375" cy="1569660"/>
          </a:xfrm>
          <a:prstGeom prst="rect">
            <a:avLst/>
          </a:prstGeom>
          <a:noFill/>
          <a:ln w="38100" cmpd="thickThin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DIPLOMADO ISSSTE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Módulo Salud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Conferencia No.6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915649" y="6257925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300725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67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0149214" y="5474891"/>
            <a:ext cx="1545104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Matemáticas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33691" y="1697919"/>
            <a:ext cx="2702392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Geografía de la Salud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83723" y="5013227"/>
            <a:ext cx="7974478" cy="132343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srgbClr val="222222"/>
              </a:solidFill>
              <a:latin typeface="Tw Cen MT" panose="020B0602020104020603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Cuantificar datos cualitativos 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–  Gestión Sanitaria.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Modelaje predictivo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  <a:r>
              <a:rPr lang="es-E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anticipar necesidades de servicios </a:t>
            </a:r>
            <a:r>
              <a:rPr lang="es-E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y(o) </a:t>
            </a:r>
            <a:r>
              <a:rPr lang="es-E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recursos</a:t>
            </a:r>
            <a:r>
              <a:rPr lang="es-E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s-ES" sz="2000" dirty="0" smtClean="0">
              <a:solidFill>
                <a:srgbClr val="222222"/>
              </a:solidFill>
              <a:latin typeface="Tw Cen MT" panose="020B06020201040206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593306" y="1282421"/>
            <a:ext cx="8215312" cy="132343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Distribución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de recursos y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servicios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Efecto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ubicación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/características geográficas en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la salud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personas.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Epidemiología Espacial: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distribución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de enfermedades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y patrones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Influencia del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entorno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físico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en la salud. 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69410" y="3137836"/>
            <a:ext cx="2702392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Ciencias de Clima y </a:t>
            </a:r>
          </a:p>
          <a:p>
            <a:pPr lvl="0">
              <a:lnSpc>
                <a:spcPct val="150000"/>
              </a:lnSpc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Meteorología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664744" y="2893908"/>
            <a:ext cx="8143874" cy="163121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Previsión del clima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: planificación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 recursos, cuidados y atención médica.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Preparación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 de instituciones de salud.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Recomendaciones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 personas con enfermedades crónicas.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Predecir brotes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 enfermedades/ implementar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medidas preventivas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Identificación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tendencias y correlaciones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entre el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clima y la salud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3915336" y="222827"/>
            <a:ext cx="5027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Aportes de Otras Ciencias</a:t>
            </a:r>
            <a:endParaRPr lang="es-ES" sz="36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77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514127" y="273717"/>
            <a:ext cx="9273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latin typeface="Tw Cen MT" panose="020B0602020104020603" pitchFamily="34" charset="0"/>
              </a:rPr>
              <a:t>Pilares Operativos de la ACP</a:t>
            </a:r>
            <a:endParaRPr lang="es-ES" sz="3200" dirty="0">
              <a:latin typeface="Tw Cen MT" panose="020B0602020104020603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28146" y="1218217"/>
            <a:ext cx="11129962" cy="2463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Compromiso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comunitario.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atención: diseño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según necesidades, historial de vida y metas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personales.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Ajustes continuos.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s-ES" sz="2400" dirty="0" smtClean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Apoyo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psicosocial:  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ambientes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 fomenten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bienestar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emocional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inclusión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social.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Coordinación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intersectorial:  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integración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servicios sanitarios, sociales y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comunitarios.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Coordinación </a:t>
            </a:r>
            <a:r>
              <a:rPr lang="es-ES" sz="2400" dirty="0" err="1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intra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 inter instituciones de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alud. 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587837" y="3552016"/>
            <a:ext cx="9200187" cy="2858539"/>
          </a:xfrm>
          <a:prstGeom prst="rect">
            <a:avLst/>
          </a:prstGeom>
          <a:ln w="47625" cmpd="dbl">
            <a:solidFill>
              <a:schemeClr val="accent1">
                <a:lumMod val="75000"/>
              </a:schemeClr>
            </a:solidFill>
          </a:ln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Herramientas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prácticas:  </a:t>
            </a: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Historias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vida y proyectos de vida para personalizar la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atención.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Horarios flexibles. </a:t>
            </a: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Participación de familiares en rondas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médicas.</a:t>
            </a: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Locales acogedores. </a:t>
            </a: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Portales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digitales para gestionar citas o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resultados.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Enfermedades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crónicas: modelos de decisión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compartida.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3574" y="398190"/>
            <a:ext cx="8010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latin typeface="Tw Cen MT" panose="020B0602020104020603" pitchFamily="34" charset="0"/>
              </a:rPr>
              <a:t>Método Clínico con Enfoque de ACP </a:t>
            </a:r>
            <a:endParaRPr lang="es-ES" sz="3200" dirty="0"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01454" y="6070981"/>
            <a:ext cx="1160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E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ACCIONAR CENTRADO EN LAS PERSONAS Y SUS CIRCUNSTANCIAS</a:t>
            </a:r>
            <a:endParaRPr lang="es-ES" sz="2400" dirty="0">
              <a:solidFill>
                <a:srgbClr val="C00000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82991" y="3104238"/>
            <a:ext cx="6016846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Información acerca de la condición a la persona.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Desarrollo de un plan de atención colaborativo. </a:t>
            </a:r>
            <a:endParaRPr lang="es-ES" sz="2000" b="1" dirty="0">
              <a:solidFill>
                <a:srgbClr val="222222"/>
              </a:solidFill>
              <a:latin typeface="Tw Cen MT" panose="020B06020201040206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Educación/Empoderamiento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de las personas.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388894" y="4746132"/>
            <a:ext cx="5073871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185738" marR="0" lvl="0" indent="-1857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Seguimiento/Evaluación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continua del plan.</a:t>
            </a:r>
            <a:r>
              <a:rPr kumimoji="0" lang="es-ES" sz="2000" b="0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</a:p>
          <a:p>
            <a:pPr marL="185738" marR="0" lvl="0" indent="-185738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7"/>
              <a:tabLst/>
              <a:defRPr/>
            </a:pPr>
            <a:r>
              <a:rPr lang="es-ES" sz="2000" baseline="0" dirty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lang="es-ES" sz="2000" b="1" baseline="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</a:t>
            </a:r>
            <a:r>
              <a:rPr kumimoji="0" lang="es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</a:rPr>
              <a:t>ontinuidad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</a:rPr>
              <a:t>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la atención.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882991" y="1357635"/>
            <a:ext cx="10443138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" sz="20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Anamnesis como </a:t>
            </a:r>
            <a:r>
              <a:rPr lang="es-ES" sz="2000" b="1" dirty="0" err="1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s-ES" sz="20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-construcción narrativa: del interrogatorio al diálogo </a:t>
            </a:r>
            <a:r>
              <a:rPr lang="es-ES" sz="20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biográfico. </a:t>
            </a:r>
            <a:endParaRPr lang="es-ES" sz="2000" b="1" dirty="0">
              <a:solidFill>
                <a:prstClr val="black"/>
              </a:solidFill>
              <a:latin typeface="Tw Cen MT" panose="020B06020201040206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000" b="1" dirty="0">
                <a:solidFill>
                  <a:prstClr val="black"/>
                </a:solidFill>
                <a:latin typeface="Tw Cen MT" panose="020B0602020104020603" pitchFamily="34" charset="0"/>
              </a:rPr>
              <a:t>Exploración física: del cuerpo-objeto al cuerpo-sujeto.  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s-ES" sz="2000" b="1" dirty="0">
                <a:solidFill>
                  <a:prstClr val="black"/>
                </a:solidFill>
                <a:latin typeface="Tw Cen MT" panose="020B0602020104020603" pitchFamily="34" charset="0"/>
              </a:rPr>
              <a:t>Diagnóstico: </a:t>
            </a:r>
            <a:r>
              <a:rPr lang="es-ES" sz="2000" b="1" dirty="0" err="1">
                <a:solidFill>
                  <a:prstClr val="black"/>
                </a:solidFill>
                <a:latin typeface="Tw Cen MT" panose="020B0602020104020603" pitchFamily="34" charset="0"/>
              </a:rPr>
              <a:t>Multidimensionalidad</a:t>
            </a:r>
            <a:r>
              <a:rPr lang="es-ES" sz="2000" b="1" dirty="0">
                <a:solidFill>
                  <a:prstClr val="black"/>
                </a:solidFill>
                <a:latin typeface="Tw Cen MT" panose="020B0602020104020603" pitchFamily="34" charset="0"/>
              </a:rPr>
              <a:t> Integrado: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necesidades y preferencias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de las personas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7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76826" y="588518"/>
            <a:ext cx="8046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Tw Cen MT" panose="020B0602020104020603" pitchFamily="34" charset="0"/>
              </a:rPr>
              <a:t>Consideraciones sobre la Etnomedicina y la ACP</a:t>
            </a:r>
            <a:endParaRPr lang="es-ES" sz="3200" dirty="0">
              <a:latin typeface="Tw Cen MT" panose="020B0602020104020603" pitchFamily="34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483663" y="2430106"/>
            <a:ext cx="8671348" cy="2944455"/>
            <a:chOff x="1697023" y="2399626"/>
            <a:chExt cx="8671348" cy="2944455"/>
          </a:xfrm>
        </p:grpSpPr>
        <p:sp>
          <p:nvSpPr>
            <p:cNvPr id="4" name="Rectángulo 3"/>
            <p:cNvSpPr/>
            <p:nvPr/>
          </p:nvSpPr>
          <p:spPr>
            <a:xfrm>
              <a:off x="1697023" y="2399626"/>
              <a:ext cx="8671348" cy="1569660"/>
            </a:xfrm>
            <a:prstGeom prst="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Legitima </a:t>
              </a:r>
              <a:r>
                <a:rPr lang="es-ES" sz="2400" dirty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Perspectivas Culturales </a:t>
              </a:r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 las Personas.</a:t>
              </a: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es-ES" sz="24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Complementa la </a:t>
              </a:r>
              <a:r>
                <a:rPr lang="es-ES" sz="24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Medicina convencional.</a:t>
              </a:r>
              <a:endParaRPr lang="es-ES" sz="2400" dirty="0">
                <a:solidFill>
                  <a:prstClr val="black"/>
                </a:solidFill>
                <a:latin typeface="Tw Cen MT" panose="020B0602020104020603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4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Construcción </a:t>
              </a:r>
              <a:r>
                <a:rPr lang="es-ES" sz="24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de </a:t>
              </a:r>
              <a:r>
                <a:rPr lang="es-ES" sz="24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Respeto - Confianza - Humanización de Cuidados.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400" dirty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Promueve la Equidad en </a:t>
              </a:r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Salud y Justicia Social.</a:t>
              </a:r>
              <a:endPara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2055198" y="4882416"/>
              <a:ext cx="83131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  <a:latin typeface="Tw Cen MT" panose="020B0602020104020603" pitchFamily="34" charset="0"/>
                </a:rPr>
                <a:t>IMPORTANTE INVESTIGAR EFICACIA, EFECTIVIDAD Y SEGURIDAD </a:t>
              </a:r>
              <a:endParaRPr lang="es-ES" sz="2400" dirty="0">
                <a:solidFill>
                  <a:srgbClr val="FF0000"/>
                </a:solidFill>
                <a:latin typeface="Tw Cen MT" panose="020B0602020104020603" pitchFamily="34" charset="0"/>
              </a:endParaRPr>
            </a:p>
          </p:txBody>
        </p:sp>
      </p:grpSp>
      <p:sp>
        <p:nvSpPr>
          <p:cNvPr id="8" name="Rectángulo 7"/>
          <p:cNvSpPr/>
          <p:nvPr/>
        </p:nvSpPr>
        <p:spPr>
          <a:xfrm>
            <a:off x="4523928" y="5867104"/>
            <a:ext cx="2810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PROFESIONAL</a:t>
            </a:r>
            <a:endParaRPr lang="es-ES" u="sng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07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250570" y="549739"/>
            <a:ext cx="66617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Papel de la Investigación en la ACP</a:t>
            </a:r>
            <a:endParaRPr kumimoji="0" lang="es-ES" sz="32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91477" y="1521005"/>
            <a:ext cx="11414760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buClrTx/>
              <a:buSzTx/>
              <a:buFontTx/>
              <a:buAutoNum type="arabicPeriod"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Generación de Conocimientos</a:t>
            </a:r>
            <a:r>
              <a:rPr kumimoji="0" lang="es-ES" sz="2400" b="1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Perspectiva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Holística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457200" lvl="0" indent="-457200">
              <a:lnSpc>
                <a:spcPct val="150000"/>
              </a:lnSpc>
              <a:buFontTx/>
              <a:buAutoNum type="arabicPeriod"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Generalización Práctica de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Válidas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(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Personalización </a:t>
            </a: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de 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Tratamientos). 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buClrTx/>
              <a:buSzTx/>
              <a:buFontTx/>
              <a:buAutoNum type="arabicPeriod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Suministrar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Herramientas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Seguimiento y Evaluación: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y Resultados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buClrTx/>
              <a:buSzTx/>
              <a:buFontTx/>
              <a:buAutoNum type="arabicPeriod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Mejora de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Procesos, Metodologías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trabajo.</a:t>
            </a:r>
          </a:p>
          <a:p>
            <a:pPr marL="457200" lvl="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Formulación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Políticas Consensuadas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 las voces y necesidades de las personas. </a:t>
            </a:r>
          </a:p>
          <a:p>
            <a:pPr marL="457200" lvl="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</a:rPr>
              <a:t>Nivel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</a:rPr>
              <a:t>de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</a:rPr>
              <a:t>Beneficios, Eficacia, Seguridad (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Clínica-Técnica) y Relación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</a:rPr>
              <a:t>Costo-Efectividad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.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99761" y="5710307"/>
            <a:ext cx="7312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VALIDAR EFICACIA, EFICIENCIA Y EFECTIVIDAD DE LA ACP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0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23542" y="1173958"/>
            <a:ext cx="11271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Medicina Basada en la Evidencia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</a:rPr>
              <a:t>(MBE) y Práctica Basada en la Evidencia (PBE)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02712" y="4037453"/>
            <a:ext cx="11113037" cy="12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MBE y PBE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Diferencias:</a:t>
            </a:r>
          </a:p>
          <a:p>
            <a:pPr lvl="0">
              <a:lnSpc>
                <a:spcPct val="107000"/>
              </a:lnSpc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MBE: aplicación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evidencia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científica (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biológica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contexto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clínico.</a:t>
            </a:r>
          </a:p>
          <a:p>
            <a:pPr lvl="0">
              <a:lnSpc>
                <a:spcPct val="107000"/>
              </a:lnSpc>
            </a:pPr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PBE: más holística </a:t>
            </a:r>
            <a:r>
              <a:rPr lang="es-ES" sz="2400" dirty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interprofesional, aplica al contexto </a:t>
            </a:r>
            <a:r>
              <a:rPr lang="es-ES" sz="2400" dirty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humano, social y </a:t>
            </a:r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organizativo.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02712" y="1931763"/>
            <a:ext cx="11113037" cy="16730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MBE y PBE Similitudes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Empleo de la evidencia científica en la toma de decisiones.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Promueven la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evaluación y la mejora continua de las prácticas y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tratamientos.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 Común: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proporcionar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cuidados de salud de alta calidad, seguros y 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efectivos.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72855" y="312375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Consideraciones acerca de la Evidencia Científica y la ACP</a:t>
            </a:r>
            <a:endParaRPr kumimoji="0" lang="es-ES" sz="32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523542" y="5907582"/>
            <a:ext cx="11429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PBE TRASCIENDE LA MBE PARA OPTIMIZAR Y HUMANIZAR LOS SISTEMAS SANITARIOS</a:t>
            </a:r>
            <a:endParaRPr lang="es-ES" sz="12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lvl="0"/>
            <a:endParaRPr lang="es-ES" sz="1200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72855" y="312375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Consideraciones acerca de las</a:t>
            </a:r>
            <a:r>
              <a:rPr kumimoji="0" lang="es-ES" sz="32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Tecnologías </a:t>
            </a:r>
            <a:r>
              <a:rPr kumimoji="0" lang="es-E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la ACP</a:t>
            </a:r>
            <a:endParaRPr kumimoji="0" lang="es-ES" sz="32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25468" y="1744605"/>
            <a:ext cx="10611852" cy="2976328"/>
          </a:xfrm>
          <a:prstGeom prst="rect">
            <a:avLst/>
          </a:prstGeom>
          <a:ln w="38100" cmpd="dbl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Seguridad: proteger </a:t>
            </a: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las personas.</a:t>
            </a:r>
            <a:endParaRPr lang="es-ES" sz="2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Eficacia: </a:t>
            </a: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beneficio </a:t>
            </a: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clínico medible en </a:t>
            </a: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población </a:t>
            </a: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objetivo.</a:t>
            </a:r>
            <a:endParaRPr lang="es-ES" sz="2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Alineación con las necesidades de las personas.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Accesibilidad equitativa para toda la población.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Viabilidad </a:t>
            </a: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económica: i</a:t>
            </a: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ntegrarse al presupuesto sin </a:t>
            </a:r>
            <a:r>
              <a:rPr lang="es-ES" sz="24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comprometer otros servicios</a:t>
            </a:r>
            <a:r>
              <a:rPr lang="es-ES" sz="24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400" dirty="0" smtClean="0"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Operatividad: infraestructura, recursos calificados, integración a los flujos clínicos.</a:t>
            </a:r>
            <a:endParaRPr lang="es-ES" sz="2400" dirty="0"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435927" y="5568388"/>
            <a:ext cx="7362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ADOPCIÓN TECNOLÓGICA RESPONSABLE Y SOSTENIBLE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4008" y="498211"/>
            <a:ext cx="994409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" sz="3600" kern="18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Ventajas de </a:t>
            </a:r>
            <a:r>
              <a:rPr lang="es-ES" sz="3600" kern="18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Introducir </a:t>
            </a:r>
            <a:r>
              <a:rPr lang="es-ES" sz="3600" kern="18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sz="3600" kern="18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(ACP</a:t>
            </a:r>
            <a:r>
              <a:rPr lang="es-ES" sz="3600" kern="1800" dirty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en </a:t>
            </a:r>
            <a:r>
              <a:rPr lang="es-ES" sz="3600" kern="18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</a:p>
          <a:p>
            <a:pPr algn="ctr">
              <a:spcAft>
                <a:spcPts val="600"/>
              </a:spcAft>
            </a:pPr>
            <a:r>
              <a:rPr lang="es-ES" sz="3600" kern="18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Sistemas y Servicios de Salud</a:t>
            </a:r>
            <a:endParaRPr lang="es-ES" sz="36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10814" y="5633651"/>
            <a:ext cx="7435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REFUERZA LA RESILIENCIA Y SOSTENIBILIDAD FINANCIERA.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020879" y="2668891"/>
            <a:ext cx="10410356" cy="2128591"/>
            <a:chOff x="1259793" y="2297658"/>
            <a:chExt cx="10410356" cy="2128591"/>
          </a:xfrm>
        </p:grpSpPr>
        <p:sp>
          <p:nvSpPr>
            <p:cNvPr id="3" name="Rectángulo 2"/>
            <p:cNvSpPr/>
            <p:nvPr/>
          </p:nvSpPr>
          <p:spPr>
            <a:xfrm>
              <a:off x="1259794" y="2318951"/>
              <a:ext cx="1240211" cy="461665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Personas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  <p:sp>
          <p:nvSpPr>
            <p:cNvPr id="4" name="Rectángulo 3"/>
            <p:cNvSpPr/>
            <p:nvPr/>
          </p:nvSpPr>
          <p:spPr>
            <a:xfrm>
              <a:off x="1259794" y="3113148"/>
              <a:ext cx="3217997" cy="461665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Económicos y Operativos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5360152" y="3113148"/>
              <a:ext cx="63099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Contribuye </a:t>
              </a:r>
              <a:r>
                <a:rPr lang="es-ES" sz="2400" dirty="0">
                  <a:solidFill>
                    <a:prstClr val="black"/>
                  </a:solidFill>
                  <a:latin typeface="Tw Cen MT" panose="020B0602020104020603" pitchFamily="34" charset="0"/>
                </a:rPr>
                <a:t>a un uso más eficiente del presupuesto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259793" y="3907345"/>
              <a:ext cx="2076466" cy="461665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Organizacional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5360152" y="3964584"/>
              <a:ext cx="58667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Fomenta el Trabajo en Equipo e Intersectorial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5360152" y="2297658"/>
              <a:ext cx="52684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Mejora Experiencia, Adhesión, Resultados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7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3317" y="345541"/>
            <a:ext cx="11760132" cy="65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3600" kern="1800" dirty="0" smtClean="0"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Retos y Soluciones para la Introducción de la ACP</a:t>
            </a:r>
            <a:endParaRPr lang="es-ES" sz="3600" dirty="0">
              <a:effectLst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194351" y="1592684"/>
            <a:ext cx="11769098" cy="4654921"/>
            <a:chOff x="294363" y="1564109"/>
            <a:chExt cx="11769098" cy="4654921"/>
          </a:xfrm>
        </p:grpSpPr>
        <p:sp>
          <p:nvSpPr>
            <p:cNvPr id="6" name="Rectángulo 5"/>
            <p:cNvSpPr/>
            <p:nvPr/>
          </p:nvSpPr>
          <p:spPr>
            <a:xfrm>
              <a:off x="303329" y="5167634"/>
              <a:ext cx="4166269" cy="400110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Insuficiente apoyo político y financiero</a:t>
              </a:r>
              <a:endParaRPr lang="es-ES" dirty="0"/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17617" y="5818920"/>
              <a:ext cx="4681410" cy="400110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Escasa participación </a:t>
              </a:r>
              <a:r>
                <a:rPr lang="es-ES" sz="2000" dirty="0">
                  <a:solidFill>
                    <a:prstClr val="black"/>
                  </a:solidFill>
                  <a:latin typeface="Tw Cen MT" panose="020B0602020104020603" pitchFamily="34" charset="0"/>
                </a:rPr>
                <a:t>de pacientes y 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familias</a:t>
              </a:r>
              <a:endParaRPr lang="es-ES" dirty="0"/>
            </a:p>
          </p:txBody>
        </p:sp>
        <p:grpSp>
          <p:nvGrpSpPr>
            <p:cNvPr id="13" name="Grupo 12"/>
            <p:cNvGrpSpPr/>
            <p:nvPr/>
          </p:nvGrpSpPr>
          <p:grpSpPr>
            <a:xfrm>
              <a:off x="294363" y="1564109"/>
              <a:ext cx="10971558" cy="2659975"/>
              <a:chOff x="594401" y="1902754"/>
              <a:chExt cx="10971558" cy="2659975"/>
            </a:xfrm>
          </p:grpSpPr>
          <p:sp>
            <p:nvSpPr>
              <p:cNvPr id="3" name="Rectángulo 2"/>
              <p:cNvSpPr/>
              <p:nvPr/>
            </p:nvSpPr>
            <p:spPr>
              <a:xfrm>
                <a:off x="603367" y="1947476"/>
                <a:ext cx="3545330" cy="400110"/>
              </a:xfrm>
              <a:prstGeom prst="rect">
                <a:avLst/>
              </a:prstGeom>
              <a:ln w="38100" cmpd="dbl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</a:rPr>
                  <a:t>Resistencia profesional y cultural </a:t>
                </a:r>
                <a:endParaRPr lang="es-ES" dirty="0"/>
              </a:p>
            </p:txBody>
          </p:sp>
          <p:sp>
            <p:nvSpPr>
              <p:cNvPr id="4" name="Rectángulo 3"/>
              <p:cNvSpPr/>
              <p:nvPr/>
            </p:nvSpPr>
            <p:spPr>
              <a:xfrm>
                <a:off x="603367" y="2683735"/>
                <a:ext cx="3865802" cy="400110"/>
              </a:xfrm>
              <a:prstGeom prst="rect">
                <a:avLst/>
              </a:prstGeom>
              <a:ln w="38100" cmpd="dbl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</a:rPr>
                  <a:t>Procesos, Protocolos y Guías Rígidos</a:t>
                </a:r>
                <a:endParaRPr lang="es-ES" dirty="0"/>
              </a:p>
            </p:txBody>
          </p:sp>
          <p:sp>
            <p:nvSpPr>
              <p:cNvPr id="5" name="Rectángulo 4"/>
              <p:cNvSpPr/>
              <p:nvPr/>
            </p:nvSpPr>
            <p:spPr>
              <a:xfrm>
                <a:off x="603367" y="3372439"/>
                <a:ext cx="3434338" cy="400110"/>
              </a:xfrm>
              <a:prstGeom prst="rect">
                <a:avLst/>
              </a:prstGeom>
              <a:ln w="38100" cmpd="dbl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</a:rPr>
                  <a:t>Limitación de Tiempo y Recursos</a:t>
                </a:r>
                <a:endParaRPr lang="es-ES" dirty="0"/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594401" y="4155077"/>
                <a:ext cx="5447710" cy="400110"/>
              </a:xfrm>
              <a:prstGeom prst="rect">
                <a:avLst/>
              </a:prstGeom>
              <a:ln w="38100" cmpd="dbl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</a:rPr>
                  <a:t>Sistemas de Evaluación no centrado en las personas</a:t>
                </a:r>
                <a:endParaRPr lang="es-ES" dirty="0"/>
              </a:p>
            </p:txBody>
          </p:sp>
          <p:sp>
            <p:nvSpPr>
              <p:cNvPr id="9" name="Rectángulo 8"/>
              <p:cNvSpPr/>
              <p:nvPr/>
            </p:nvSpPr>
            <p:spPr>
              <a:xfrm>
                <a:off x="4310182" y="1902754"/>
                <a:ext cx="38718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srgbClr val="00B0F0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Modelo paternalista</a:t>
                </a:r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/Capacitación </a:t>
                </a:r>
                <a:endParaRPr lang="es-ES" sz="2000" dirty="0">
                  <a:latin typeface="Tw Cen MT" panose="020B0602020104020603" pitchFamily="34" charset="0"/>
                </a:endParaRPr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4703015" y="2627223"/>
                <a:ext cx="46603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2000" dirty="0">
                    <a:solidFill>
                      <a:srgbClr val="00B0F0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Flujos </a:t>
                </a:r>
                <a:r>
                  <a:rPr lang="es-ES" sz="2000" dirty="0" smtClean="0">
                    <a:solidFill>
                      <a:srgbClr val="00B0F0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estandarizados</a:t>
                </a:r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/Flexibilizar Agendas</a:t>
                </a:r>
                <a:endParaRPr lang="es-ES" sz="2000" dirty="0">
                  <a:latin typeface="Tw Cen MT" panose="020B0602020104020603" pitchFamily="34" charset="0"/>
                </a:endParaRPr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4140144" y="3394921"/>
                <a:ext cx="74258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srgbClr val="00B0F0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Dificulta Escucha activa</a:t>
                </a:r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/Rol profesional coordinador y medios digitales</a:t>
                </a:r>
                <a:endParaRPr lang="es-ES" sz="2000" dirty="0">
                  <a:latin typeface="Tw Cen MT" panose="020B0602020104020603" pitchFamily="34" charset="0"/>
                </a:endParaRPr>
              </a:p>
            </p:txBody>
          </p:sp>
          <p:sp>
            <p:nvSpPr>
              <p:cNvPr id="12" name="Rectángulo 11"/>
              <p:cNvSpPr/>
              <p:nvPr/>
            </p:nvSpPr>
            <p:spPr>
              <a:xfrm>
                <a:off x="6231542" y="4162619"/>
                <a:ext cx="390106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2000" dirty="0" smtClean="0">
                    <a:solidFill>
                      <a:srgbClr val="00B0F0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 métricas</a:t>
                </a:r>
                <a:r>
                  <a:rPr lang="es-ES" sz="2000" dirty="0" smtClean="0">
                    <a:solidFill>
                      <a:prstClr val="black"/>
                    </a:solidFill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 Adaptarlas o Crearlas</a:t>
                </a:r>
                <a:endParaRPr lang="es-ES" sz="2000" dirty="0">
                  <a:latin typeface="Tw Cen MT" panose="020B0602020104020603" pitchFamily="34" charset="0"/>
                </a:endParaRPr>
              </a:p>
            </p:txBody>
          </p:sp>
        </p:grpSp>
        <p:sp>
          <p:nvSpPr>
            <p:cNvPr id="14" name="Rectángulo 13"/>
            <p:cNvSpPr/>
            <p:nvPr/>
          </p:nvSpPr>
          <p:spPr>
            <a:xfrm>
              <a:off x="303329" y="4492033"/>
              <a:ext cx="4099648" cy="400110"/>
            </a:xfrm>
            <a:prstGeom prst="rect">
              <a:avLst/>
            </a:prstGeom>
            <a:ln w="38100" cmpd="dbl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Infraestructura</a:t>
              </a:r>
              <a:r>
                <a:rPr lang="es-ES" sz="12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ES" sz="2000" dirty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 entornos 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inadecuados</a:t>
              </a:r>
              <a:endParaRPr lang="es-ES" sz="2000" dirty="0">
                <a:latin typeface="Tw Cen MT" panose="020B0602020104020603" pitchFamily="34" charset="0"/>
              </a:endParaRPr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4755347" y="4467718"/>
              <a:ext cx="67329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srgbClr val="00B0F0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Espacios impersonales/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Adaptar a preferencias de las personas</a:t>
              </a:r>
              <a:endParaRPr lang="es-ES" sz="2000" dirty="0">
                <a:latin typeface="Tw Cen MT" panose="020B0602020104020603" pitchFamily="34" charset="0"/>
              </a:endParaRPr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4612472" y="5134869"/>
              <a:ext cx="607095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srgbClr val="00B0F0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Políticas y Presupuestos No específicos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/Intersectorialidad</a:t>
              </a:r>
              <a:endParaRPr lang="es-ES" sz="2000" dirty="0">
                <a:latin typeface="Tw Cen MT" panose="020B0602020104020603" pitchFamily="34" charset="0"/>
              </a:endParaRP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4999027" y="5817224"/>
              <a:ext cx="706443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000" dirty="0" smtClean="0">
                  <a:solidFill>
                    <a:srgbClr val="00B0F0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No voz de usuarios 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/ Consejos de usuarios y métodos participativos</a:t>
              </a:r>
              <a:endParaRPr lang="es-ES" sz="20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62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852792"/>
              </p:ext>
            </p:extLst>
          </p:nvPr>
        </p:nvGraphicFramePr>
        <p:xfrm>
          <a:off x="538163" y="271463"/>
          <a:ext cx="10820400" cy="58699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33475">
                  <a:extLst>
                    <a:ext uri="{9D8B030D-6E8A-4147-A177-3AD203B41FA5}">
                      <a16:colId xmlns:a16="http://schemas.microsoft.com/office/drawing/2014/main" val="2210753435"/>
                    </a:ext>
                  </a:extLst>
                </a:gridCol>
                <a:gridCol w="4614863">
                  <a:extLst>
                    <a:ext uri="{9D8B030D-6E8A-4147-A177-3AD203B41FA5}">
                      <a16:colId xmlns:a16="http://schemas.microsoft.com/office/drawing/2014/main" val="2272510796"/>
                    </a:ext>
                  </a:extLst>
                </a:gridCol>
                <a:gridCol w="2798210">
                  <a:extLst>
                    <a:ext uri="{9D8B030D-6E8A-4147-A177-3AD203B41FA5}">
                      <a16:colId xmlns:a16="http://schemas.microsoft.com/office/drawing/2014/main" val="2128853452"/>
                    </a:ext>
                  </a:extLst>
                </a:gridCol>
                <a:gridCol w="2273852">
                  <a:extLst>
                    <a:ext uri="{9D8B030D-6E8A-4147-A177-3AD203B41FA5}">
                      <a16:colId xmlns:a16="http://schemas.microsoft.com/office/drawing/2014/main" val="391959688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Ciclo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Actividades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Métricas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Resultados Esperados / Observados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093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Plan 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Comité con 4 pacientes hipertensos, 2 familiares y 3 médicos.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Diseñar herramientas (H)monitoreo de TA, fichas de registro y recordatorios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SMS.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- TA media basal: 145/90 mm Hg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- Adherencia basal: 55 %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 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Línea de base establecida para comparación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138/85 mm Hg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5328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Hacer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Entrega de H a 30 pacientes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Envío de 2 SMS semanales durante 4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semanas.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Sesión de acompañamiento 15 min en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consulta.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Pacientes: SMS enviados: 240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Implantación piloto completada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421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Estudiar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Conteo de pastillas y revisión de fichas al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mes.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Medición de TA en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consulta.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Encuesta de satisfacción al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paciente.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TA media al mes 138/85 mm Hg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Adherencia al mes 82 %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Satisfacción: 4,3/5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-Adherencia mejorada del 55 % a 82 %.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-TA controlada y buena aceptación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2257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</a:rPr>
                        <a:t>Actuar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Ajustar contenido y horario de SMS según retroalimentación.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-Extender piloto a 60 pacientes.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Planear ciclo PDSA con segmentación por grupo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</a:rPr>
                        <a:t>edad.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Plan de expansión listo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- Nuevos parámetros de SMS definidas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</a:rPr>
                        <a:t>Próximo ciclo programado para evaluar impacto por subgrupos etarios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999573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994064" y="6068063"/>
            <a:ext cx="1012123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Ejemplo de Lean PDSA para Mejora de la adherencia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antihipertensiva en ACP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73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506984" y="1433820"/>
            <a:ext cx="11185906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</a:rPr>
              <a:t>PARTE 3. ATENCIÓN CENTRADA EN LAS PERSONAS</a:t>
            </a:r>
            <a:endParaRPr lang="es-ES" sz="2800" b="1" dirty="0" smtClean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Tendencias en la Atención con las Personas en el Centro.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Atención Centrada en las Personas (ACP).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Marcos Teóricos de la ACP.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Aportes de la Medicina Social, Epidemiología y Otras Ciencias a la ACP.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Etnomedicina y ACP.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Investigación, Evidencias y Tecnologías en la ACP.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Introducción de la ACP: Ventajas, Retos y Soluciones.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Marcos </a:t>
            </a:r>
            <a:r>
              <a:rPr lang="es-ES" sz="2800" dirty="0">
                <a:solidFill>
                  <a:prstClr val="black"/>
                </a:solidFill>
                <a:latin typeface="Tw Cen MT" panose="020B0602020104020603" pitchFamily="34" charset="0"/>
              </a:rPr>
              <a:t>y </a:t>
            </a: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Herramientas </a:t>
            </a:r>
            <a:r>
              <a:rPr lang="es-ES" sz="2800" dirty="0">
                <a:solidFill>
                  <a:prstClr val="black"/>
                </a:solidFill>
                <a:latin typeface="Tw Cen MT" panose="020B0602020104020603" pitchFamily="34" charset="0"/>
              </a:rPr>
              <a:t>que pueden </a:t>
            </a:r>
            <a:r>
              <a:rPr lang="es-ES" sz="28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Potenciar su Implementación. </a:t>
            </a:r>
          </a:p>
        </p:txBody>
      </p:sp>
    </p:spTree>
    <p:extLst>
      <p:ext uri="{BB962C8B-B14F-4D97-AF65-F5344CB8AC3E}">
        <p14:creationId xmlns:p14="http://schemas.microsoft.com/office/powerpoint/2010/main" val="326777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134442"/>
              </p:ext>
            </p:extLst>
          </p:nvPr>
        </p:nvGraphicFramePr>
        <p:xfrm>
          <a:off x="581026" y="171702"/>
          <a:ext cx="11263313" cy="627278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79872">
                  <a:extLst>
                    <a:ext uri="{9D8B030D-6E8A-4147-A177-3AD203B41FA5}">
                      <a16:colId xmlns:a16="http://schemas.microsoft.com/office/drawing/2014/main" val="2210753435"/>
                    </a:ext>
                  </a:extLst>
                </a:gridCol>
                <a:gridCol w="4911365">
                  <a:extLst>
                    <a:ext uri="{9D8B030D-6E8A-4147-A177-3AD203B41FA5}">
                      <a16:colId xmlns:a16="http://schemas.microsoft.com/office/drawing/2014/main" val="2272510796"/>
                    </a:ext>
                  </a:extLst>
                </a:gridCol>
                <a:gridCol w="3223800">
                  <a:extLst>
                    <a:ext uri="{9D8B030D-6E8A-4147-A177-3AD203B41FA5}">
                      <a16:colId xmlns:a16="http://schemas.microsoft.com/office/drawing/2014/main" val="2128853452"/>
                    </a:ext>
                  </a:extLst>
                </a:gridCol>
                <a:gridCol w="1948276">
                  <a:extLst>
                    <a:ext uri="{9D8B030D-6E8A-4147-A177-3AD203B41FA5}">
                      <a16:colId xmlns:a16="http://schemas.microsoft.com/office/drawing/2014/main" val="391959688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</a:rPr>
                        <a:t>Ciclo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</a:rPr>
                        <a:t>Actividades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</a:rPr>
                        <a:t>Métricas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</a:rPr>
                        <a:t>Resultados Esperados / Observados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093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</a:rPr>
                        <a:t>Plan 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Reunir a 6 pacientes y 3 auxiliares para mapear el tiempo de espera desde llegada hasta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atención.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Identificar puntos de demora (registro, traslado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Tiempo medio de espera basal: 35 min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73990" algn="l"/>
                        </a:tabLs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Puntuación de espera percibida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(4,2/5</a:t>
                      </a: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Línea base establecida para comparación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05328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</a:rPr>
                        <a:t>Hacer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Enviar formulario digital 48 h antes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</a:t>
                      </a:r>
                      <a:r>
                        <a:rPr lang="es-ES" sz="2000" dirty="0" err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Preensamblar</a:t>
                      </a: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bandejas codificadas por color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Reservar 10 citas exprés de 20 min cada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una.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Nº de citas exprés realizadas: 10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Piloto implementado sin incidencias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421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</a:rPr>
                        <a:t>Estudiar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Medir tiempo desde llegada hasta primera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atención.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Encuesta breve sobre percepción de espera (escala 1–5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Tiempo de espera post-piloto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Puntuación de espera percibida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20 min (vs 35)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3,1/5 ( 4,2/5 antes)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62257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w Cen MT" panose="020B0602020104020603" pitchFamily="34" charset="0"/>
                        </a:rPr>
                        <a:t>Actuar</a:t>
                      </a:r>
                      <a:endParaRPr lang="es-ES" sz="20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Ajustar bloques de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horario. 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Renovar recordatorio SMS de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confirmación.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Capacitar al auxiliar en uso del formulario </a:t>
                      </a:r>
                      <a:r>
                        <a:rPr lang="es-ES" sz="20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actualizado.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Formularios completados al 100 %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Horas de espera definidas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 de expansión a 20 citas semanales en marcha</a:t>
                      </a:r>
                      <a:endParaRPr lang="es-ES" sz="20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2999573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084355" y="6370494"/>
            <a:ext cx="1025665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Ejemplo de Lean PDSA para Disminuir tiempo de Espera en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Odontología (ACP) </a:t>
            </a:r>
            <a:endParaRPr lang="es-ES" sz="24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56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520371"/>
              </p:ext>
            </p:extLst>
          </p:nvPr>
        </p:nvGraphicFramePr>
        <p:xfrm>
          <a:off x="466726" y="157414"/>
          <a:ext cx="11477624" cy="625868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02322">
                  <a:extLst>
                    <a:ext uri="{9D8B030D-6E8A-4147-A177-3AD203B41FA5}">
                      <a16:colId xmlns:a16="http://schemas.microsoft.com/office/drawing/2014/main" val="2210753435"/>
                    </a:ext>
                  </a:extLst>
                </a:gridCol>
                <a:gridCol w="5004815">
                  <a:extLst>
                    <a:ext uri="{9D8B030D-6E8A-4147-A177-3AD203B41FA5}">
                      <a16:colId xmlns:a16="http://schemas.microsoft.com/office/drawing/2014/main" val="2272510796"/>
                    </a:ext>
                  </a:extLst>
                </a:gridCol>
                <a:gridCol w="3285140">
                  <a:extLst>
                    <a:ext uri="{9D8B030D-6E8A-4147-A177-3AD203B41FA5}">
                      <a16:colId xmlns:a16="http://schemas.microsoft.com/office/drawing/2014/main" val="2128853452"/>
                    </a:ext>
                  </a:extLst>
                </a:gridCol>
                <a:gridCol w="1985347">
                  <a:extLst>
                    <a:ext uri="{9D8B030D-6E8A-4147-A177-3AD203B41FA5}">
                      <a16:colId xmlns:a16="http://schemas.microsoft.com/office/drawing/2014/main" val="391959688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Fase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clave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Herramientas / Métodos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Entregables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8093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Definir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Formar equipo multidisciplinario (médicos, enfermería, pacientes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Elaborar acta de constitución del proyecto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ACP.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Identificar requisitos y expectativas de pacientes y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familias.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Establecer (Proveedor-Entradas-Proceso-Salidas-Cliente, Voz del Cliente (</a:t>
                      </a:r>
                      <a:r>
                        <a:rPr lang="es-ES" sz="1800" dirty="0" err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VoC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Acta de constitución aprobada Mapa con el proceso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05328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Recoger datos de satisfacción y experiencia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actuales.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Medir tiempos de interacción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clínica.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Mapear flujo de atención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existente.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Encuestas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satisfacción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Mapeo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procesos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Estudio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tiempos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Línea base de indicadores (satisfacción, tiempos)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Diagrama de flujo actual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421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Analizar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Detectar brechas entre práctica actual y modelo ACP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(ideal).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Priorizar causas raíz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insatisfacción.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Diagrama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Ishikawa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Técnica de los 5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porqués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Informe de brechas y causas raíz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Lista de causas priorizadas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62257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Diseñar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Proponer nuevo flujo centrado en la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persona.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Definir protocolos de comunicación y toma de decisiones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compartida.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Crear materiales y herramientas de </a:t>
                      </a:r>
                      <a:r>
                        <a:rPr lang="es-ES" sz="1800" dirty="0" smtClean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apoyo.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Análisis Modal de Fallos y Efectos simplificado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Simulación de procesos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Diseño del nuevo flujo ACP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Protocolos escritos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Paquete de herramientas para el equipo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2999573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2577647" y="6396335"/>
            <a:ext cx="7984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Six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Sigma DMADV para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Introducción de Procesos de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ACP </a:t>
            </a:r>
            <a:endParaRPr lang="es-ES" sz="2400" b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908155"/>
              </p:ext>
            </p:extLst>
          </p:nvPr>
        </p:nvGraphicFramePr>
        <p:xfrm>
          <a:off x="438151" y="1128964"/>
          <a:ext cx="11477626" cy="447865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88317">
                  <a:extLst>
                    <a:ext uri="{9D8B030D-6E8A-4147-A177-3AD203B41FA5}">
                      <a16:colId xmlns:a16="http://schemas.microsoft.com/office/drawing/2014/main" val="2210753435"/>
                    </a:ext>
                  </a:extLst>
                </a:gridCol>
                <a:gridCol w="3145545">
                  <a:extLst>
                    <a:ext uri="{9D8B030D-6E8A-4147-A177-3AD203B41FA5}">
                      <a16:colId xmlns:a16="http://schemas.microsoft.com/office/drawing/2014/main" val="796730085"/>
                    </a:ext>
                  </a:extLst>
                </a:gridCol>
                <a:gridCol w="2473028">
                  <a:extLst>
                    <a:ext uri="{9D8B030D-6E8A-4147-A177-3AD203B41FA5}">
                      <a16:colId xmlns:a16="http://schemas.microsoft.com/office/drawing/2014/main" val="2272510796"/>
                    </a:ext>
                  </a:extLst>
                </a:gridCol>
                <a:gridCol w="2973641">
                  <a:extLst>
                    <a:ext uri="{9D8B030D-6E8A-4147-A177-3AD203B41FA5}">
                      <a16:colId xmlns:a16="http://schemas.microsoft.com/office/drawing/2014/main" val="2128853452"/>
                    </a:ext>
                  </a:extLst>
                </a:gridCol>
                <a:gridCol w="1797095">
                  <a:extLst>
                    <a:ext uri="{9D8B030D-6E8A-4147-A177-3AD203B41FA5}">
                      <a16:colId xmlns:a16="http://schemas.microsoft.com/office/drawing/2014/main" val="391959688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Fase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clave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Herramientas / Métodos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Entregables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8093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Definir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Conformar equipo (laboratorio, enfermería de toma de muestras, de calidad)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Definir Mapa de Procesos (</a:t>
                      </a:r>
                      <a:r>
                        <a:rPr lang="es-ES" sz="1800" dirty="0" err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MPr</a:t>
                      </a: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“Tiempo ≤ 24 h”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Elaborar acta de proyecto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MPr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VOC (Voz del médico y paciente)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Acta de constitución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Acta de proyecto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MP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PCC validado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Alcance y objetivo aprobados por la dirección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053282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Medir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Recoger tiempos de proceso (recolección, transporte, análisis, entrega).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Registrar volúmenes de muestras diarias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Hoja de recolección de datos.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Cronometría de proceso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Línea base de Tiempo de respuesta (TR)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(p. ej., 48 h promedio)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Volumen diario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Cobertura de muestreo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≥ 95 %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Datos verificados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9421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Analizar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Identificar cuellos de botella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Determinar variabilidad en cada etapa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Diagrama de flujo actual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Análisis Pareto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Los 5 porqués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Informe de causa raíz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Lista de factores críticos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3 principales demoras identificadas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62257661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819916" y="6231512"/>
            <a:ext cx="910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Six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Sigma DMADC para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 de Procesos Implementados de ACP</a:t>
            </a:r>
            <a:endParaRPr lang="es-ES" sz="2400" b="1" dirty="0">
              <a:latin typeface="Tw Cen MT" panose="020B06020201040206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4455" y="6178857"/>
            <a:ext cx="597460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989938"/>
              </p:ext>
            </p:extLst>
          </p:nvPr>
        </p:nvGraphicFramePr>
        <p:xfrm>
          <a:off x="409576" y="1443289"/>
          <a:ext cx="11477626" cy="357911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88317">
                  <a:extLst>
                    <a:ext uri="{9D8B030D-6E8A-4147-A177-3AD203B41FA5}">
                      <a16:colId xmlns:a16="http://schemas.microsoft.com/office/drawing/2014/main" val="2210753435"/>
                    </a:ext>
                  </a:extLst>
                </a:gridCol>
                <a:gridCol w="3145545">
                  <a:extLst>
                    <a:ext uri="{9D8B030D-6E8A-4147-A177-3AD203B41FA5}">
                      <a16:colId xmlns:a16="http://schemas.microsoft.com/office/drawing/2014/main" val="796730085"/>
                    </a:ext>
                  </a:extLst>
                </a:gridCol>
                <a:gridCol w="2473028">
                  <a:extLst>
                    <a:ext uri="{9D8B030D-6E8A-4147-A177-3AD203B41FA5}">
                      <a16:colId xmlns:a16="http://schemas.microsoft.com/office/drawing/2014/main" val="2272510796"/>
                    </a:ext>
                  </a:extLst>
                </a:gridCol>
                <a:gridCol w="2973641">
                  <a:extLst>
                    <a:ext uri="{9D8B030D-6E8A-4147-A177-3AD203B41FA5}">
                      <a16:colId xmlns:a16="http://schemas.microsoft.com/office/drawing/2014/main" val="2128853452"/>
                    </a:ext>
                  </a:extLst>
                </a:gridCol>
                <a:gridCol w="1797095">
                  <a:extLst>
                    <a:ext uri="{9D8B030D-6E8A-4147-A177-3AD203B41FA5}">
                      <a16:colId xmlns:a16="http://schemas.microsoft.com/office/drawing/2014/main" val="3919596881"/>
                    </a:ext>
                  </a:extLst>
                </a:gridCol>
              </a:tblGrid>
              <a:tr h="15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Fase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Actividades clave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Herramientas / Métodos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Entregables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8093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Mejorar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</a:t>
                      </a:r>
                      <a:r>
                        <a:rPr lang="es-ES" sz="1800" dirty="0" err="1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Reagendar</a:t>
                      </a: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rutas de transporte interno.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Automatizar ingreso de muestras con código de barras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Capacitar al personal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Sesión de tormenta de ideas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Prueba piloto con 50 muestras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Protocolo ajustado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Software de escaneo implementado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Informe de piloto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TR piloto reducido 40 %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100 % del personal entrenado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622576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Controlar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Implantar carta de control para TR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Monitoreo semanal de indicadores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Auditorías mensuales de protocolo</a:t>
                      </a:r>
                      <a:endParaRPr lang="es-ES" sz="180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Cartas de control Estadístico de procesos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Panel de Control en tiempo real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Lista de Control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Plan de control documentado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y Operativo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TR mantenido ≤ 24 h durante 3 meses.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• Cumplimiento ≥ 95 %</a:t>
                      </a:r>
                      <a:endParaRPr lang="es-ES" sz="1800" dirty="0">
                        <a:effectLst/>
                        <a:latin typeface="Tw Cen MT" panose="020B06020201040206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29995731"/>
                  </a:ext>
                </a:extLst>
              </a:tr>
            </a:tbl>
          </a:graphicData>
        </a:graphic>
      </p:graphicFrame>
      <p:sp>
        <p:nvSpPr>
          <p:cNvPr id="6" name="Rectángulo 5"/>
          <p:cNvSpPr/>
          <p:nvPr/>
        </p:nvSpPr>
        <p:spPr>
          <a:xfrm>
            <a:off x="2040896" y="5921682"/>
            <a:ext cx="910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Six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Sigma DMADC para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 de Procesos Implementados de ACP</a:t>
            </a:r>
            <a:endParaRPr lang="es-ES" sz="2400" b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65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2403879" y="1598049"/>
            <a:ext cx="7859057" cy="32932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4. GESTIÓN DEL PAS CENTRADO EN LAS PERSONAS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Procesos, Ciclos de Gestión y Premisas.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Elementos Estratégicos.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Impacto en Salud 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y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Social.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Internacionales</a:t>
            </a:r>
            <a:r>
              <a:rPr kumimoji="0" lang="es-ES" sz="2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y de Cuba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Lecciones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aprendidas para 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Buenas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Prácticas.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23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uadroTexto 1"/>
          <p:cNvSpPr txBox="1">
            <a:spLocks noChangeArrowheads="1"/>
          </p:cNvSpPr>
          <p:nvPr/>
        </p:nvSpPr>
        <p:spPr bwMode="auto">
          <a:xfrm>
            <a:off x="2301875" y="249078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3012" y="1554496"/>
            <a:ext cx="7247687" cy="46166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Calidad - Rigor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- Eficacia -  Eficiencia - Efectividad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90491" y="5383394"/>
            <a:ext cx="4022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INTEGRACIÓN DE PROCESOS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486025" y="603717"/>
            <a:ext cx="7032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Gestión del PAS Centrado en las Personas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81076" y="238692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Asistencial.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Docente Educativo.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Investigativo.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Capacitantes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Orientación Comunitaria.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Priorización de la Salud y el Bienestar.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139" y="1278626"/>
            <a:ext cx="5129210" cy="4139779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7876462" y="5277706"/>
            <a:ext cx="2791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CICLOS DE GESTIÒN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0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319" y="574348"/>
            <a:ext cx="1165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Premisas para la Gestión del PAS Centrado en las Personas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90478" y="2193171"/>
            <a:ext cx="11382281" cy="3416320"/>
          </a:xfrm>
          <a:prstGeom prst="rect">
            <a:avLst/>
          </a:prstGeom>
          <a:ln w="47625" cmpd="dbl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Tener como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Meta la Salud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las Personas, Familias y Comunidades.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Reconocer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 las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Personas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como seres integrales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Comprender el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contexto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Social, Cultural y Económico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 que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viven.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Empoderamiento Intersectorial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directivos sectoriales y líderes comunitarios.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Equidad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 el acceso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 servicios de salud de calidad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Involucrar a las Personas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, Familias y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Comunidades en la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Toma de Decisiones/Acciones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68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2010303" y="1653527"/>
            <a:ext cx="8806144" cy="584775"/>
            <a:chOff x="2352105" y="1369015"/>
            <a:chExt cx="8806144" cy="584775"/>
          </a:xfrm>
        </p:grpSpPr>
        <p:sp>
          <p:nvSpPr>
            <p:cNvPr id="28" name="27 Rectángulo"/>
            <p:cNvSpPr/>
            <p:nvPr/>
          </p:nvSpPr>
          <p:spPr>
            <a:xfrm>
              <a:off x="2352105" y="1369015"/>
              <a:ext cx="1785950" cy="584775"/>
            </a:xfrm>
            <a:prstGeom prst="rect">
              <a:avLst/>
            </a:prstGeom>
            <a:noFill/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1" i="0" u="none" strike="noStrike" kern="1200" cap="none" spc="50" normalizeH="0" baseline="0" noProof="0" dirty="0">
                  <a:ln w="11430"/>
                  <a:gradFill>
                    <a:gsLst>
                      <a:gs pos="25000">
                        <a:srgbClr val="C0504D">
                          <a:satMod val="155000"/>
                        </a:srgbClr>
                      </a:gs>
                      <a:gs pos="100000">
                        <a:srgbClr val="C0504D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charset="0"/>
                </a:rPr>
                <a:t>ÉXITO</a:t>
              </a: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3755060" y="1430571"/>
              <a:ext cx="7403189" cy="461665"/>
            </a:xfrm>
            <a:prstGeom prst="rect">
              <a:avLst/>
            </a:prstGeom>
            <a:noFill/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PLAN ESTRATÉGICO – LÍDERES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– </a:t>
              </a:r>
              <a:r>
                <a:rPr kumimoji="0" lang="es-E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PERSONAS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– </a:t>
              </a:r>
              <a:r>
                <a:rPr kumimoji="0" lang="es-E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RECURSOS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– </a:t>
              </a:r>
              <a:r>
                <a:rPr kumimoji="0" lang="es-E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ACCIÓN</a:t>
              </a:r>
              <a:endParaRPr kumimoji="0" lang="es-ES_trad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" panose="020B0606020104020203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2" name="Rectángulo 21"/>
          <p:cNvSpPr/>
          <p:nvPr/>
        </p:nvSpPr>
        <p:spPr>
          <a:xfrm>
            <a:off x="-47877" y="544791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Arial" pitchFamily="34" charset="0"/>
              </a:rPr>
              <a:t>Elementos Estratégicos para la Gestión del PAS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333123" y="2861547"/>
            <a:ext cx="11525753" cy="2316758"/>
            <a:chOff x="300524" y="2533141"/>
            <a:chExt cx="11525753" cy="2316758"/>
          </a:xfrm>
        </p:grpSpPr>
        <p:grpSp>
          <p:nvGrpSpPr>
            <p:cNvPr id="5" name="Grupo 4"/>
            <p:cNvGrpSpPr/>
            <p:nvPr/>
          </p:nvGrpSpPr>
          <p:grpSpPr>
            <a:xfrm>
              <a:off x="676842" y="2563514"/>
              <a:ext cx="10766933" cy="2165283"/>
              <a:chOff x="116919" y="3176370"/>
              <a:chExt cx="10766933" cy="2165283"/>
            </a:xfrm>
          </p:grpSpPr>
          <p:sp>
            <p:nvSpPr>
              <p:cNvPr id="6" name="5 Rectángulo"/>
              <p:cNvSpPr/>
              <p:nvPr/>
            </p:nvSpPr>
            <p:spPr>
              <a:xfrm>
                <a:off x="336465" y="3282791"/>
                <a:ext cx="2401491" cy="461665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4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NO </a:t>
                </a:r>
                <a:r>
                  <a:rPr kumimoji="0" lang="es-ES" sz="2400" b="0" i="0" u="none" strike="noStrike" kern="1200" cap="none" spc="50" normalizeH="0" baseline="0" noProof="0" dirty="0" smtClean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PLAN ESTRATÈGICO</a:t>
                </a:r>
                <a:endParaRPr kumimoji="0" lang="es-ES" sz="2400" b="0" i="0" u="none" strike="noStrike" kern="1200" cap="none" spc="50" normalizeH="0" baseline="0" noProof="0" dirty="0">
                  <a:ln w="11430"/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7" name="6 Rectángulo"/>
              <p:cNvSpPr/>
              <p:nvPr/>
            </p:nvSpPr>
            <p:spPr>
              <a:xfrm>
                <a:off x="116919" y="4496546"/>
                <a:ext cx="2786082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DESORGANIZACIÓN</a:t>
                </a:r>
              </a:p>
            </p:txBody>
          </p:sp>
          <p:sp>
            <p:nvSpPr>
              <p:cNvPr id="9" name="8 Rectángulo"/>
              <p:cNvSpPr/>
              <p:nvPr/>
            </p:nvSpPr>
            <p:spPr>
              <a:xfrm>
                <a:off x="2835502" y="4451659"/>
                <a:ext cx="2214578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DESORIENTACIÓN</a:t>
                </a:r>
              </a:p>
            </p:txBody>
          </p:sp>
          <p:sp>
            <p:nvSpPr>
              <p:cNvPr id="13" name="12 Rectángulo"/>
              <p:cNvSpPr/>
              <p:nvPr/>
            </p:nvSpPr>
            <p:spPr>
              <a:xfrm>
                <a:off x="3117136" y="3227345"/>
                <a:ext cx="1351652" cy="461665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4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NO </a:t>
                </a:r>
                <a:r>
                  <a:rPr kumimoji="0" lang="es-ES" sz="2400" b="0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LÍDERES</a:t>
                </a:r>
              </a:p>
            </p:txBody>
          </p:sp>
          <p:sp>
            <p:nvSpPr>
              <p:cNvPr id="14" name="13 Rectángulo"/>
              <p:cNvSpPr/>
              <p:nvPr/>
            </p:nvSpPr>
            <p:spPr>
              <a:xfrm>
                <a:off x="5129654" y="3220695"/>
                <a:ext cx="1566967" cy="461665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4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NO </a:t>
                </a:r>
                <a:r>
                  <a:rPr kumimoji="0" lang="es-ES" sz="2400" b="0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PERSONAS</a:t>
                </a:r>
              </a:p>
            </p:txBody>
          </p:sp>
          <p:sp>
            <p:nvSpPr>
              <p:cNvPr id="16" name="15 Rectángulo"/>
              <p:cNvSpPr/>
              <p:nvPr/>
            </p:nvSpPr>
            <p:spPr>
              <a:xfrm>
                <a:off x="5001119" y="4325990"/>
                <a:ext cx="2143140" cy="1015663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 smtClean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FALTA CAPITAL PROFESIONAL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 smtClean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Y(O)SOCIAL</a:t>
                </a:r>
                <a:endParaRPr kumimoji="0" lang="es-ES" sz="2000" b="1" i="0" u="none" strike="noStrike" kern="1200" cap="none" spc="50" normalizeH="0" baseline="0" noProof="0" dirty="0">
                  <a:ln w="11430"/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charset="0"/>
                </a:endParaRPr>
              </a:p>
            </p:txBody>
          </p:sp>
          <p:sp>
            <p:nvSpPr>
              <p:cNvPr id="18" name="17 Rectángulo"/>
              <p:cNvSpPr/>
              <p:nvPr/>
            </p:nvSpPr>
            <p:spPr>
              <a:xfrm>
                <a:off x="7357487" y="3193267"/>
                <a:ext cx="1553630" cy="461665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4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NO </a:t>
                </a:r>
                <a:r>
                  <a:rPr kumimoji="0" lang="es-ES" sz="2400" b="0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RECURSOS</a:t>
                </a:r>
              </a:p>
            </p:txBody>
          </p:sp>
          <p:sp>
            <p:nvSpPr>
              <p:cNvPr id="19" name="18 Rectángulo"/>
              <p:cNvSpPr/>
              <p:nvPr/>
            </p:nvSpPr>
            <p:spPr>
              <a:xfrm>
                <a:off x="7144259" y="4451658"/>
                <a:ext cx="2214578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INTERRUPCIONES</a:t>
                </a:r>
              </a:p>
            </p:txBody>
          </p:sp>
          <p:sp>
            <p:nvSpPr>
              <p:cNvPr id="21" name="20 Rectángulo"/>
              <p:cNvSpPr/>
              <p:nvPr/>
            </p:nvSpPr>
            <p:spPr>
              <a:xfrm>
                <a:off x="9427693" y="3176370"/>
                <a:ext cx="1321516" cy="461665"/>
              </a:xfrm>
              <a:prstGeom prst="rect">
                <a:avLst/>
              </a:prstGeom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4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NO </a:t>
                </a:r>
                <a:r>
                  <a:rPr kumimoji="0" lang="es-ES" sz="2400" b="0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ACCIÓN</a:t>
                </a:r>
              </a:p>
            </p:txBody>
          </p:sp>
          <p:sp>
            <p:nvSpPr>
              <p:cNvPr id="26" name="25 Rectángulo"/>
              <p:cNvSpPr/>
              <p:nvPr/>
            </p:nvSpPr>
            <p:spPr>
              <a:xfrm>
                <a:off x="9097902" y="4442026"/>
                <a:ext cx="1785950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1" i="0" u="none" strike="noStrike" kern="1200" cap="none" spc="50" normalizeH="0" baseline="0" noProof="0" dirty="0">
                    <a:ln w="11430"/>
                    <a:solidFill>
                      <a:prstClr val="black"/>
                    </a:solidFill>
                    <a:effectLst/>
                    <a:uLnTx/>
                    <a:uFillTx/>
                    <a:latin typeface="Tw Cen MT Condensed" panose="020B0606020104020203" pitchFamily="34" charset="0"/>
                    <a:ea typeface="+mn-ea"/>
                    <a:cs typeface="Arial" charset="0"/>
                  </a:rPr>
                  <a:t>QUIMERAS</a:t>
                </a:r>
              </a:p>
            </p:txBody>
          </p:sp>
          <p:sp>
            <p:nvSpPr>
              <p:cNvPr id="4" name="Flecha abajo 3"/>
              <p:cNvSpPr/>
              <p:nvPr/>
            </p:nvSpPr>
            <p:spPr>
              <a:xfrm>
                <a:off x="1227221" y="3744456"/>
                <a:ext cx="630626" cy="581534"/>
              </a:xfrm>
              <a:prstGeom prst="downArrow">
                <a:avLst/>
              </a:prstGeom>
              <a:ln>
                <a:solidFill>
                  <a:srgbClr val="34DA00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Flecha abajo 23"/>
              <p:cNvSpPr/>
              <p:nvPr/>
            </p:nvSpPr>
            <p:spPr>
              <a:xfrm>
                <a:off x="3428629" y="3720729"/>
                <a:ext cx="630626" cy="581534"/>
              </a:xfrm>
              <a:prstGeom prst="downArrow">
                <a:avLst/>
              </a:prstGeom>
              <a:ln>
                <a:solidFill>
                  <a:srgbClr val="34DA00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Flecha abajo 26"/>
              <p:cNvSpPr/>
              <p:nvPr/>
            </p:nvSpPr>
            <p:spPr>
              <a:xfrm>
                <a:off x="5630037" y="3720729"/>
                <a:ext cx="630626" cy="581534"/>
              </a:xfrm>
              <a:prstGeom prst="downArrow">
                <a:avLst/>
              </a:prstGeom>
              <a:ln>
                <a:solidFill>
                  <a:srgbClr val="34DA00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Flecha abajo 28"/>
              <p:cNvSpPr/>
              <p:nvPr/>
            </p:nvSpPr>
            <p:spPr>
              <a:xfrm>
                <a:off x="7810457" y="3720729"/>
                <a:ext cx="630626" cy="581534"/>
              </a:xfrm>
              <a:prstGeom prst="downArrow">
                <a:avLst/>
              </a:prstGeom>
              <a:ln>
                <a:solidFill>
                  <a:srgbClr val="34DA00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Flecha abajo 30"/>
              <p:cNvSpPr/>
              <p:nvPr/>
            </p:nvSpPr>
            <p:spPr>
              <a:xfrm>
                <a:off x="9675564" y="3734824"/>
                <a:ext cx="630626" cy="581534"/>
              </a:xfrm>
              <a:prstGeom prst="downArrow">
                <a:avLst/>
              </a:prstGeom>
              <a:ln>
                <a:solidFill>
                  <a:srgbClr val="34DA00"/>
                </a:solidFill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33" name="Conector recto 32"/>
            <p:cNvCxnSpPr/>
            <p:nvPr/>
          </p:nvCxnSpPr>
          <p:spPr>
            <a:xfrm>
              <a:off x="396277" y="2533141"/>
              <a:ext cx="11430000" cy="1"/>
            </a:xfrm>
            <a:prstGeom prst="line">
              <a:avLst/>
            </a:prstGeom>
            <a:noFill/>
            <a:ln w="57150" cap="flat" cmpd="sng" algn="ctr">
              <a:gradFill>
                <a:gsLst>
                  <a:gs pos="0">
                    <a:srgbClr val="34DA00"/>
                  </a:gs>
                  <a:gs pos="74000">
                    <a:srgbClr val="5B9BD5">
                      <a:lumMod val="45000"/>
                      <a:lumOff val="55000"/>
                    </a:srgbClr>
                  </a:gs>
                  <a:gs pos="83000">
                    <a:srgbClr val="5B9BD5">
                      <a:lumMod val="45000"/>
                      <a:lumOff val="55000"/>
                    </a:srgbClr>
                  </a:gs>
                  <a:gs pos="100000">
                    <a:srgbClr val="5B9BD5">
                      <a:lumMod val="30000"/>
                      <a:lumOff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cxnSp>
          <p:nvCxnSpPr>
            <p:cNvPr id="34" name="Conector recto 33"/>
            <p:cNvCxnSpPr/>
            <p:nvPr/>
          </p:nvCxnSpPr>
          <p:spPr>
            <a:xfrm>
              <a:off x="300524" y="4849898"/>
              <a:ext cx="11430000" cy="1"/>
            </a:xfrm>
            <a:prstGeom prst="line">
              <a:avLst/>
            </a:prstGeom>
            <a:noFill/>
            <a:ln w="57150" cap="flat" cmpd="sng" algn="ctr">
              <a:gradFill>
                <a:gsLst>
                  <a:gs pos="0">
                    <a:srgbClr val="34DA00"/>
                  </a:gs>
                  <a:gs pos="74000">
                    <a:srgbClr val="5B9BD5">
                      <a:lumMod val="45000"/>
                      <a:lumOff val="55000"/>
                    </a:srgbClr>
                  </a:gs>
                  <a:gs pos="83000">
                    <a:srgbClr val="5B9BD5">
                      <a:lumMod val="45000"/>
                      <a:lumOff val="55000"/>
                    </a:srgbClr>
                  </a:gs>
                  <a:gs pos="100000">
                    <a:srgbClr val="5B9BD5">
                      <a:lumMod val="30000"/>
                      <a:lumOff val="70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</p:grpSp>
      <p:sp>
        <p:nvSpPr>
          <p:cNvPr id="8" name="Rectángulo 7"/>
          <p:cNvSpPr/>
          <p:nvPr/>
        </p:nvSpPr>
        <p:spPr>
          <a:xfrm>
            <a:off x="2259296" y="5671847"/>
            <a:ext cx="8557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SISTEMAS DE SEGUIMIENTO - EVALUACIÓN Y MEJORA CONTINUA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30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50539" y="518754"/>
            <a:ext cx="10949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Impacto en Salud de la Gestión del PAS Centrado en las Personas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90060" y="1532046"/>
            <a:ext cx="11838314" cy="4545358"/>
            <a:chOff x="175772" y="1417746"/>
            <a:chExt cx="11838314" cy="4545358"/>
          </a:xfrm>
        </p:grpSpPr>
        <p:sp>
          <p:nvSpPr>
            <p:cNvPr id="3" name="Rectángulo 2"/>
            <p:cNvSpPr/>
            <p:nvPr/>
          </p:nvSpPr>
          <p:spPr>
            <a:xfrm>
              <a:off x="175772" y="3317299"/>
              <a:ext cx="4213948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Adherencia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al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Tratamiento 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5157788" y="1445772"/>
              <a:ext cx="3471862" cy="400110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Servicios y Trato recibidos.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6765130" y="2064077"/>
              <a:ext cx="3886203" cy="1015663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Indicadores Clínicos.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Tasas de Complicaciones.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Ingresos/Reingresos Hospitalarios.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5157788" y="3265030"/>
              <a:ext cx="6369010" cy="707886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omprensión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la persona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sobre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su condición y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tratamiento.</a:t>
              </a:r>
              <a:endPara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Cumplimiento de lo prescrito.</a:t>
              </a: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4621573" y="5448859"/>
              <a:ext cx="7392513" cy="400110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Evaluación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la salud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mental,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bienestar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emocional, calidad de vida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6634169" y="4158206"/>
              <a:ext cx="5300664" cy="1015663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Tiempo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promedio de espera para citas y procedimientos.</a:t>
              </a:r>
              <a:b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</a:b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  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Tasa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utilización de servicios de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75772" y="1417746"/>
              <a:ext cx="4213946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Satisfacción de las personas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2" name="Rectángulo 11"/>
            <p:cNvSpPr/>
            <p:nvPr/>
          </p:nvSpPr>
          <p:spPr>
            <a:xfrm>
              <a:off x="2239642" y="2276021"/>
              <a:ext cx="4213947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 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Resultados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 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2252267" y="4206393"/>
              <a:ext cx="4201322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Acceso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 la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Atención</a:t>
              </a:r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212758" y="5316773"/>
              <a:ext cx="4213947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Bienestar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y Calidad de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Vida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06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14400" y="304441"/>
            <a:ext cx="10499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Impacto Social de la Gestión del PAS Centrado en las Personas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597466" y="1301961"/>
            <a:ext cx="10999384" cy="4959650"/>
            <a:chOff x="526029" y="1230524"/>
            <a:chExt cx="10999384" cy="4959650"/>
          </a:xfrm>
        </p:grpSpPr>
        <p:sp>
          <p:nvSpPr>
            <p:cNvPr id="3" name="Rectángulo 2"/>
            <p:cNvSpPr/>
            <p:nvPr/>
          </p:nvSpPr>
          <p:spPr>
            <a:xfrm>
              <a:off x="4100511" y="1230524"/>
              <a:ext cx="7424902" cy="707886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Acceso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y resultados de salud entre diferentes grupos socioeconómicos.</a:t>
              </a:r>
              <a:b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</a:b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Análisis demográfico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la utilización de servicios de salud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4131469" y="5360541"/>
              <a:ext cx="7393943" cy="707886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Porcentaje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personas que participan en la toma de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decisiones.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/>
              </a:r>
              <a:b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</a:b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 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Evaluación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la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Educación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y E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mpoderamiento de las Personas.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812505" y="4533941"/>
              <a:ext cx="6681950" cy="400110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Evaluación del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Apoyo Social y Familiar y su Impacto.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4812505" y="3441138"/>
              <a:ext cx="6681950" cy="707886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Análisis del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Costo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total de la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atención - Resultados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  <a:b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</a:b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Evaluación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del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Impacto Económico en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las personas, sus familias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4812505" y="2345911"/>
              <a:ext cx="6681951" cy="707886"/>
            </a:xfrm>
            <a:prstGeom prst="rect">
              <a:avLst/>
            </a:prstGeom>
            <a:ln w="38100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Indicadores de Salud de la Población  de la Comunidad.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Proyectos de Salud Comunitaria y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su </a:t>
              </a:r>
              <a:r>
                <a:rPr kumimoji="0" lang="es-E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Efectividad.	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526029" y="1313125"/>
              <a:ext cx="3016656" cy="646331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Equidad en Salud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526029" y="5359177"/>
              <a:ext cx="3016656" cy="830997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Participación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las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Personas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1610996" y="4483816"/>
              <a:ext cx="3016656" cy="461665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Redes de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Apoyo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1610996" y="3551151"/>
              <a:ext cx="3016656" cy="461665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Costos de Atención 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1610996" y="2419965"/>
              <a:ext cx="3016656" cy="461665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Comunitaria 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58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861718" y="212162"/>
            <a:ext cx="9222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latin typeface="Tw Cen MT" panose="020B0602020104020603" pitchFamily="34" charset="0"/>
              </a:rPr>
              <a:t>Tendencias que sitúan a las Personas en el Centro</a:t>
            </a:r>
            <a:endParaRPr lang="es-ES" sz="3600" dirty="0">
              <a:latin typeface="Tw Cen MT" panose="020B0602020104020603" pitchFamily="34" charset="0"/>
            </a:endParaRP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297428"/>
              </p:ext>
            </p:extLst>
          </p:nvPr>
        </p:nvGraphicFramePr>
        <p:xfrm>
          <a:off x="432535" y="1132765"/>
          <a:ext cx="11325573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905">
                  <a:extLst>
                    <a:ext uri="{9D8B030D-6E8A-4147-A177-3AD203B41FA5}">
                      <a16:colId xmlns:a16="http://schemas.microsoft.com/office/drawing/2014/main" val="1955663801"/>
                    </a:ext>
                  </a:extLst>
                </a:gridCol>
                <a:gridCol w="4380265">
                  <a:extLst>
                    <a:ext uri="{9D8B030D-6E8A-4147-A177-3AD203B41FA5}">
                      <a16:colId xmlns:a16="http://schemas.microsoft.com/office/drawing/2014/main" val="1769384377"/>
                    </a:ext>
                  </a:extLst>
                </a:gridCol>
                <a:gridCol w="5189403">
                  <a:extLst>
                    <a:ext uri="{9D8B030D-6E8A-4147-A177-3AD203B41FA5}">
                      <a16:colId xmlns:a16="http://schemas.microsoft.com/office/drawing/2014/main" val="22096709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Atención Centrada en el Paciente</a:t>
                      </a:r>
                      <a:endParaRPr kumimoji="0" lang="es-ES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w Cen MT" panose="020B0602020104020603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" sz="24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Atención Centrada en las Personas </a:t>
                      </a:r>
                      <a:endParaRPr lang="es-ES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238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Perspectiva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Más centrada en la enfermedad y en la atención clínica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Visión más amplia, incluye el contexto de vida de la persona y la salud positiva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18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Relación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 smtClean="0">
                          <a:solidFill>
                            <a:srgbClr val="222222"/>
                          </a:solidFill>
                          <a:latin typeface="Tw Cen MT" panose="020B0602020104020603" pitchFamily="34" charset="0"/>
                        </a:rPr>
                        <a:t>Médico/Profesional-Paciente (menos colaborativa).</a:t>
                      </a:r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 Profesional más dominante en la toma de decisiones.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6700" algn="l"/>
                        </a:tabLst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Profesional-Persona-Familia: colaborativa, se valora la voz de las personas.</a:t>
                      </a:r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 Respeto por la autonomía, responsabilidad y dignidad de cada persona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128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Orientación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Más orientada a la gestión de enfermedades específicas.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2222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Más orientada a la gestión de salud, bienestar y calidad de vida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682577"/>
                  </a:ext>
                </a:extLst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8447" y="4851277"/>
            <a:ext cx="1999661" cy="1487553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340907" y="4851277"/>
            <a:ext cx="8566610" cy="138499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s-ES" sz="2400" b="1" u="sng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Atención </a:t>
            </a:r>
            <a:r>
              <a:rPr lang="es-ES" sz="2400" b="1" u="sng" dirty="0" smtClean="0">
                <a:solidFill>
                  <a:prstClr val="black"/>
                </a:solidFill>
                <a:latin typeface="Tw Cen MT" panose="020B0602020104020603" pitchFamily="34" charset="0"/>
              </a:rPr>
              <a:t>Personalizada</a:t>
            </a:r>
            <a:endParaRPr lang="es-ES" sz="2400" b="1" u="sng" dirty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266700" lvl="0" indent="-266700">
              <a:buFont typeface="Arial" panose="020B0604020202020204" pitchFamily="34" charset="0"/>
              <a:buChar char="•"/>
              <a:tabLst>
                <a:tab pos="266700" algn="l"/>
                <a:tab pos="358775" algn="l"/>
              </a:tabLst>
              <a:defRPr/>
            </a:pPr>
            <a:r>
              <a:rPr lang="es-E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Utiliza </a:t>
            </a:r>
            <a:r>
              <a:rPr lang="es-E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información </a:t>
            </a:r>
            <a:r>
              <a:rPr lang="es-ES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genética, molecular y clínica.</a:t>
            </a:r>
          </a:p>
          <a:p>
            <a:pPr marL="266700" lvl="0" indent="-266700">
              <a:buFont typeface="Arial" panose="020B0604020202020204" pitchFamily="34" charset="0"/>
              <a:buChar char="•"/>
              <a:tabLst>
                <a:tab pos="266700" algn="l"/>
                <a:tab pos="358775" algn="l"/>
              </a:tabLst>
              <a:defRPr/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Prescripción </a:t>
            </a:r>
            <a:r>
              <a:rPr lang="es-ES" sz="2000" dirty="0">
                <a:solidFill>
                  <a:prstClr val="black"/>
                </a:solidFill>
                <a:latin typeface="Tw Cen MT" panose="020B0602020104020603" pitchFamily="34" charset="0"/>
              </a:rPr>
              <a:t>de terapéuticas 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específicas (</a:t>
            </a:r>
            <a:r>
              <a:rPr lang="es-ES" sz="2000" dirty="0" err="1" smtClean="0">
                <a:solidFill>
                  <a:prstClr val="black"/>
                </a:solidFill>
                <a:latin typeface="Tw Cen MT" panose="020B0602020104020603" pitchFamily="34" charset="0"/>
              </a:rPr>
              <a:t>farmacogenética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/</a:t>
            </a:r>
            <a:r>
              <a:rPr lang="es-ES" sz="2000" dirty="0" err="1" smtClean="0">
                <a:solidFill>
                  <a:prstClr val="black"/>
                </a:solidFill>
                <a:latin typeface="Tw Cen MT" panose="020B0602020104020603" pitchFamily="34" charset="0"/>
              </a:rPr>
              <a:t>farmacogenómica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).</a:t>
            </a:r>
          </a:p>
          <a:p>
            <a:pPr lvl="0">
              <a:buFont typeface="Arial" panose="020B0604020202020204" pitchFamily="34" charset="0"/>
              <a:buChar char="•"/>
              <a:tabLst>
                <a:tab pos="266700" algn="l"/>
                <a:tab pos="358775" algn="l"/>
              </a:tabLst>
              <a:defRPr/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   Acciones preventivas (riesgo genético).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96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/>
          </p:nvPr>
        </p:nvGraphicFramePr>
        <p:xfrm>
          <a:off x="834087" y="842962"/>
          <a:ext cx="10744199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839">
                  <a:extLst>
                    <a:ext uri="{9D8B030D-6E8A-4147-A177-3AD203B41FA5}">
                      <a16:colId xmlns:a16="http://schemas.microsoft.com/office/drawing/2014/main" val="2301714798"/>
                    </a:ext>
                  </a:extLst>
                </a:gridCol>
                <a:gridCol w="8595360">
                  <a:extLst>
                    <a:ext uri="{9D8B030D-6E8A-4147-A177-3AD203B41FA5}">
                      <a16:colId xmlns:a16="http://schemas.microsoft.com/office/drawing/2014/main" val="407218306"/>
                    </a:ext>
                  </a:extLst>
                </a:gridCol>
              </a:tblGrid>
              <a:tr h="461707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País</a:t>
                      </a:r>
                      <a:endParaRPr lang="es-ES" sz="2800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Experiencias en Latinoamérica</a:t>
                      </a:r>
                      <a:endParaRPr lang="es-ES" sz="2800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624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Chile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Consejo consultivo de jóvenes  – Diseño de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políticas de salud  para adolescentes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689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Argentina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Investigación intersectorial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,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Capacitación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 de equipos provinciales para Reducción de Morbimortalidad</a:t>
                      </a:r>
                      <a:r>
                        <a:rPr lang="es-ES" sz="2000" baseline="0" dirty="0" smtClean="0">
                          <a:latin typeface="Tw Cen MT" panose="020B0602020104020603" pitchFamily="34" charset="0"/>
                        </a:rPr>
                        <a:t> en </a:t>
                      </a:r>
                      <a:r>
                        <a:rPr lang="es-ES" sz="2000" b="1" baseline="0" dirty="0" smtClean="0">
                          <a:latin typeface="Tw Cen MT" panose="020B0602020104020603" pitchFamily="34" charset="0"/>
                        </a:rPr>
                        <a:t>Adolescentes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547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Colombia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Modelo de Acción Integral Territorial 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-</a:t>
                      </a:r>
                      <a:r>
                        <a:rPr lang="es-ES" sz="2000" baseline="0" dirty="0" smtClean="0"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Coordina redes de servicios basadas en los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 DSS 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en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territorios vulnerables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325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América Latina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Respeto a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preferencias de las gestantes  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en posición de parto y acompañamiento familiar durante el proceso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732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Brasil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Farmacéuticos integrados a equipos de salud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,  brindan Educación y medición de parámetros en hogares de personas con comorbilidades</a:t>
                      </a:r>
                      <a:r>
                        <a:rPr lang="es-ES" sz="2000" baseline="0" dirty="0" smtClean="0">
                          <a:latin typeface="Tw Cen MT" panose="020B0602020104020603" pitchFamily="34" charset="0"/>
                        </a:rPr>
                        <a:t> de poblaciones vulnerables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691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Costa Rica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Agentes de Salud, visitas domiciliarias  </a:t>
                      </a:r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para detección temprana y adherencia terapéutica</a:t>
                      </a:r>
                      <a:endParaRPr lang="es-ES" sz="20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54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Uruguay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Tw Cen MT" panose="020B0602020104020603" pitchFamily="34" charset="0"/>
                        </a:rPr>
                        <a:t>Integración de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Usuarios </a:t>
                      </a:r>
                      <a:r>
                        <a:rPr lang="es-ES" sz="2000" b="0" dirty="0" smtClean="0">
                          <a:latin typeface="Tw Cen MT" panose="020B0602020104020603" pitchFamily="34" charset="0"/>
                        </a:rPr>
                        <a:t>en los </a:t>
                      </a:r>
                      <a:r>
                        <a:rPr lang="es-ES" sz="2000" b="1" dirty="0" smtClean="0">
                          <a:latin typeface="Tw Cen MT" panose="020B0602020104020603" pitchFamily="34" charset="0"/>
                        </a:rPr>
                        <a:t>Comités de Ética Asistencial</a:t>
                      </a:r>
                      <a:endParaRPr lang="es-ES" sz="20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440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0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03300" y="5857696"/>
            <a:ext cx="10310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ACP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ESENCIAL PARA LOGRAR COBERTURA SANITARIA UNIVERSAL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/>
          </p:nvPr>
        </p:nvGraphicFramePr>
        <p:xfrm>
          <a:off x="812599" y="707529"/>
          <a:ext cx="10920812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162">
                  <a:extLst>
                    <a:ext uri="{9D8B030D-6E8A-4147-A177-3AD203B41FA5}">
                      <a16:colId xmlns:a16="http://schemas.microsoft.com/office/drawing/2014/main" val="2301714798"/>
                    </a:ext>
                  </a:extLst>
                </a:gridCol>
                <a:gridCol w="8736650">
                  <a:extLst>
                    <a:ext uri="{9D8B030D-6E8A-4147-A177-3AD203B41FA5}">
                      <a16:colId xmlns:a16="http://schemas.microsoft.com/office/drawing/2014/main" val="407218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2800" dirty="0" smtClean="0">
                          <a:latin typeface="Tw Cen MT" panose="020B0602020104020603" pitchFamily="34" charset="0"/>
                        </a:rPr>
                        <a:t>País</a:t>
                      </a:r>
                      <a:endParaRPr lang="es-ES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latin typeface="Tw Cen MT" panose="020B0602020104020603" pitchFamily="34" charset="0"/>
                        </a:rPr>
                        <a:t>  Otras Experiencias</a:t>
                      </a:r>
                      <a:endParaRPr lang="es-ES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624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Dinamarca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latin typeface="Tw Cen MT" panose="020B0602020104020603" pitchFamily="34" charset="0"/>
                        </a:rPr>
                        <a:t>Tratamiento psicológico no farmacológico</a:t>
                      </a:r>
                      <a:r>
                        <a:rPr lang="es-ES" sz="2400" b="1" baseline="0" dirty="0" smtClean="0"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domiciliario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95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España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latin typeface="Tw Cen MT" panose="020B0602020104020603" pitchFamily="34" charset="0"/>
                        </a:rPr>
                        <a:t>Decisiones compartidas </a:t>
                      </a:r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(acuerdos sobre metas de tensión arterial y HbA1c con las personas)/Derivación a </a:t>
                      </a:r>
                      <a:r>
                        <a:rPr lang="es-ES" sz="2400" b="1" dirty="0" smtClean="0">
                          <a:latin typeface="Tw Cen MT" panose="020B0602020104020603" pitchFamily="34" charset="0"/>
                        </a:rPr>
                        <a:t>Trabajadores Sociales </a:t>
                      </a:r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ante incumplimiento</a:t>
                      </a:r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 terapéutico por </a:t>
                      </a:r>
                      <a:r>
                        <a:rPr lang="es-ES" sz="2400" b="1" baseline="0" dirty="0" smtClean="0">
                          <a:latin typeface="Tw Cen MT" panose="020B0602020104020603" pitchFamily="34" charset="0"/>
                        </a:rPr>
                        <a:t>vulnerabilidad económica</a:t>
                      </a:r>
                      <a:endParaRPr lang="es-ES" sz="2400" b="1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95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Finlandia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>
                          <a:latin typeface="Tw Cen MT" panose="020B0602020104020603" pitchFamily="34" charset="0"/>
                        </a:rPr>
                        <a:t>Actividad Física Personalizadas </a:t>
                      </a:r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con</a:t>
                      </a:r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 seguimiento por Plataformas digitales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968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Suecia (Gotemburgo)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Centros de APS y Hospitales: </a:t>
                      </a:r>
                      <a:r>
                        <a:rPr lang="es-ES" sz="2400" b="1" baseline="0" dirty="0" smtClean="0">
                          <a:latin typeface="Tw Cen MT" panose="020B0602020104020603" pitchFamily="34" charset="0"/>
                        </a:rPr>
                        <a:t>Personas participan en los grupos de investigación, junta ejecutiva, programas educativos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339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Canadá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baseline="0" dirty="0" smtClean="0">
                          <a:latin typeface="Tw Cen MT" panose="020B0602020104020603" pitchFamily="34" charset="0"/>
                        </a:rPr>
                        <a:t>98% Organizaciones de Atención Médica incluyen algún dominio de ACP</a:t>
                      </a:r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: </a:t>
                      </a:r>
                      <a:r>
                        <a:rPr lang="es-ES" sz="2400" baseline="0" dirty="0" err="1" smtClean="0">
                          <a:latin typeface="Tw Cen MT" panose="020B0602020104020603" pitchFamily="34" charset="0"/>
                        </a:rPr>
                        <a:t>codiseño</a:t>
                      </a:r>
                      <a:r>
                        <a:rPr lang="es-ES" sz="2400" baseline="0" dirty="0" smtClean="0">
                          <a:latin typeface="Tw Cen MT" panose="020B0602020104020603" pitchFamily="34" charset="0"/>
                        </a:rPr>
                        <a:t>, atención compasiva, relaciones de confianza.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391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5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16186" y="319009"/>
            <a:ext cx="7671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Algunos Modelos Referentes en Latinoamérica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99582" y="1399458"/>
            <a:ext cx="10382250" cy="3103592"/>
            <a:chOff x="723647" y="984369"/>
            <a:chExt cx="10382250" cy="3103592"/>
          </a:xfrm>
        </p:grpSpPr>
        <p:sp>
          <p:nvSpPr>
            <p:cNvPr id="5" name="Rectángulo 4"/>
            <p:cNvSpPr/>
            <p:nvPr/>
          </p:nvSpPr>
          <p:spPr>
            <a:xfrm>
              <a:off x="802228" y="984369"/>
              <a:ext cx="520103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Brasil: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Estrategia de Salud de la Familia 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723647" y="2634129"/>
              <a:ext cx="85845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Chile: Modelo de Atención Integral de Salud Familiar y Comunitaria </a:t>
              </a: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723647" y="1641962"/>
              <a:ext cx="10382250" cy="830997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Equipos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multidisciplinarios, micro áreas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definidas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con gobernanza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participativa y sistemas de información en tiempo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real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723647" y="3256964"/>
              <a:ext cx="10382250" cy="830997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Articula direcciones municipales de salud y hospitales regionales con consejos consultivos de usuarios. Telemedicina rural y unidades de salud mental comunitaria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" name="Grupo 2"/>
          <p:cNvGrpSpPr/>
          <p:nvPr/>
        </p:nvGrpSpPr>
        <p:grpSpPr>
          <a:xfrm>
            <a:off x="778163" y="4825390"/>
            <a:ext cx="11000753" cy="1494686"/>
            <a:chOff x="778163" y="4825390"/>
            <a:chExt cx="11000753" cy="1494686"/>
          </a:xfrm>
        </p:grpSpPr>
        <p:sp>
          <p:nvSpPr>
            <p:cNvPr id="10" name="Rectángulo 9"/>
            <p:cNvSpPr/>
            <p:nvPr/>
          </p:nvSpPr>
          <p:spPr>
            <a:xfrm>
              <a:off x="778163" y="4825390"/>
              <a:ext cx="81721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Cuba: 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Modelo de Atención </a:t>
              </a:r>
              <a:r>
                <a:rPr kumimoji="0" lang="es-E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Primaria Orientado a la Comunidad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778163" y="5489079"/>
              <a:ext cx="11000753" cy="830997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r>
                <a:rPr lang="es-ES" sz="2400" dirty="0" smtClean="0">
                  <a:latin typeface="Tw Cen MT" panose="020B0602020104020603" pitchFamily="34" charset="0"/>
                </a:rPr>
                <a:t>Atención Asistencial  Interdisciplinaria, </a:t>
              </a:r>
              <a:r>
                <a:rPr lang="es-ES" sz="2400" dirty="0" err="1" smtClean="0">
                  <a:latin typeface="Tw Cen MT" panose="020B0602020104020603" pitchFamily="34" charset="0"/>
                </a:rPr>
                <a:t>Dispensarizaciòn</a:t>
              </a:r>
              <a:r>
                <a:rPr lang="es-ES" sz="2400" dirty="0" smtClean="0">
                  <a:latin typeface="Tw Cen MT" panose="020B0602020104020603" pitchFamily="34" charset="0"/>
                </a:rPr>
                <a:t> e Intersectorial preventiva y continua, Centrada en las Personas contribuye a la reducción de enfermedades crónicas</a:t>
              </a:r>
              <a:endParaRPr lang="es-ES" sz="24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6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470366" y="565490"/>
            <a:ext cx="75175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Lecciones aprendidas para Buenas Prácticas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 el PAS Centrado en las Personas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749988" y="2109328"/>
            <a:ext cx="6751200" cy="34450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Programas Gubernamentales de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Protección Social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Reforzar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Valores Humanistas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Práctica de Salud.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Soluciones Técnicas y Políticas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Estrategia de APS.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Planificación Estratégica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Participación Social e Intersectorial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Gestión Integral e Integrada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Respaldo Científico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basado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Reflexión y el Contexto.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07345" y="6009898"/>
            <a:ext cx="10843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REQUIERE LEGISLACIONES, POLÍTICAS, DIRECTRICES, ENTORNO SANITARIO Y OPERACIONALIZACIÓN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22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264594" y="2000249"/>
            <a:ext cx="7770076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6675" cmpd="thickThin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LA SALUD ES UN DERECHO HUMANO;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CUIDARLA CON ENFOQUE HUMANO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NO ES OPCIONAL; ES ESENCIAL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67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464431" y="640573"/>
            <a:ext cx="9273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latin typeface="Tw Cen MT" panose="020B0602020104020603" pitchFamily="34" charset="0"/>
              </a:rPr>
              <a:t>Atención Centrada en las Personas (ACP)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10266" y="1649890"/>
            <a:ext cx="10182226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atención integral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centrada en la persona es la que se dirige a la consecución de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mejoras en todos los ámbitos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calidad de vida y el bienestar de la persona, partiendo del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respeto pleno a su dignidad y derechos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sus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intereses y preferencias </a:t>
            </a:r>
            <a:r>
              <a:rPr lang="es-ES" sz="2400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contando con su </a:t>
            </a:r>
            <a:r>
              <a:rPr lang="es-ES" sz="2400" b="1" dirty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participación </a:t>
            </a:r>
            <a:r>
              <a:rPr lang="es-ES" sz="24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efectiva</a:t>
            </a:r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es-ES" sz="1200" dirty="0" smtClean="0">
                <a:solidFill>
                  <a:prstClr val="black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OMS (</a:t>
            </a:r>
            <a:r>
              <a:rPr lang="es-ES" sz="1200" dirty="0">
                <a:solidFill>
                  <a:srgbClr val="0000FF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https://asispa.org/atencion-centrada-en-la-persona-formacion</a:t>
            </a:r>
            <a:r>
              <a:rPr lang="es-ES" sz="1200" dirty="0" smtClean="0">
                <a:solidFill>
                  <a:prstClr val="black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)</a:t>
            </a:r>
            <a:endParaRPr lang="es-ES" sz="1200" dirty="0">
              <a:latin typeface="Tw Cen MT" panose="020B06020201040206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464431" y="5818695"/>
            <a:ext cx="9806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PARADIGMA FUNDAMENTAL EN LA EVOLUCIÓN DE LOS SISTEMAS DE SALUD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665396" y="4507946"/>
            <a:ext cx="6599884" cy="461665"/>
          </a:xfrm>
          <a:prstGeom prst="rect">
            <a:avLst/>
          </a:prstGeom>
          <a:ln w="38100">
            <a:solidFill>
              <a:srgbClr val="5B9BD5"/>
            </a:solidFill>
          </a:ln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Marcos Éticos: Equidad, Solidaridad y Justicia Social</a:t>
            </a:r>
            <a:endParaRPr lang="es-ES" sz="2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455045" y="213953"/>
            <a:ext cx="713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dirty="0" smtClean="0">
                <a:latin typeface="Tw Cen MT" panose="020B0602020104020603" pitchFamily="34" charset="0"/>
              </a:rPr>
              <a:t>Marcos Teóricos Específicos de la ACP</a:t>
            </a:r>
            <a:endParaRPr lang="es-ES" sz="3600" dirty="0">
              <a:latin typeface="Tw Cen MT" panose="020B0602020104020603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52175"/>
              </p:ext>
            </p:extLst>
          </p:nvPr>
        </p:nvGraphicFramePr>
        <p:xfrm>
          <a:off x="346945" y="907242"/>
          <a:ext cx="7211144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905">
                  <a:extLst>
                    <a:ext uri="{9D8B030D-6E8A-4147-A177-3AD203B41FA5}">
                      <a16:colId xmlns:a16="http://schemas.microsoft.com/office/drawing/2014/main" val="592751911"/>
                    </a:ext>
                  </a:extLst>
                </a:gridCol>
                <a:gridCol w="5329239">
                  <a:extLst>
                    <a:ext uri="{9D8B030D-6E8A-4147-A177-3AD203B41FA5}">
                      <a16:colId xmlns:a16="http://schemas.microsoft.com/office/drawing/2014/main" val="2725367649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Modelo</a:t>
                      </a:r>
                      <a:endParaRPr lang="es-ES" sz="2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 smtClean="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rPr>
                        <a:t>Aportaciones</a:t>
                      </a:r>
                      <a:endParaRPr lang="es-ES" sz="2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449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Integral </a:t>
                      </a:r>
                      <a:r>
                        <a:rPr kumimoji="0" lang="es-E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Bio</a:t>
                      </a:r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es-ES" sz="2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Psico</a:t>
                      </a:r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-Socio-Espiritual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Conexión trascendente durante la enfermedad 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50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Ecológico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Sistemas ambientales que interactúan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926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Cinco Dimensiones 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Relación médico-paciente como personas/Salud nivel social y molecular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602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Seis Componentes 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Promoción, Prevención y Gestión compartida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96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Desarrollo del Yo 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Adaptación a madurez psicológica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19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AC Familia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Intervenciones con redes familiares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83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latin typeface="Tw Cen MT" panose="020B0602020104020603" pitchFamily="34" charset="0"/>
                        </a:rPr>
                        <a:t>Tres Pilares 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w Cen MT" panose="020B0602020104020603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Documentación clínica colaborativa</a:t>
                      </a:r>
                      <a:endParaRPr lang="es-ES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085521"/>
                  </a:ext>
                </a:extLst>
              </a:tr>
            </a:tbl>
          </a:graphicData>
        </a:graphic>
      </p:graphicFrame>
      <p:sp>
        <p:nvSpPr>
          <p:cNvPr id="5" name="Rectángulo 4"/>
          <p:cNvSpPr/>
          <p:nvPr/>
        </p:nvSpPr>
        <p:spPr>
          <a:xfrm>
            <a:off x="7286625" y="3052773"/>
            <a:ext cx="452913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Biopsicosocial, Paciente y Médico como Personas, Compartir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poder y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responsabilidad, Alianza terapéutica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286624" y="6024310"/>
            <a:ext cx="45291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Narrativas, Relación de iguales, Documentación compartida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286625" y="3788358"/>
            <a:ext cx="452913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Explorar la enfermedad y Experiencias, Personas como un todo, Intereses comunes, Promoción y Prevención, Comunicación Médico-Persona, Capacidades contextuales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300912" y="4949861"/>
            <a:ext cx="18941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Comunicación adaptada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286623" y="1788184"/>
            <a:ext cx="452913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Factores Personales y Sociales actúan en Susceptibilidad a enfermedades, Percepción de Riesgo, Adherencia al tratamiento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286623" y="2607217"/>
            <a:ext cx="452913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Micro/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Mesosistema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Exosistema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Macrosistema,Cronosistema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7286624" y="5555822"/>
            <a:ext cx="268605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w Cen MT Condensed" panose="020B06060201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Agente Activo (valores y recursos)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w Cen MT Condensed" panose="020B0606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9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92567" y="415571"/>
            <a:ext cx="7505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Aportes de la Medicina Social a la ACP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52712" y="1618752"/>
            <a:ext cx="10971243" cy="3046988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Comprensión de la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Determinación Social de la Salud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Justicia Social - Equidad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Identificación de </a:t>
            </a:r>
            <a:r>
              <a:rPr lang="es-ES" sz="2400" b="1" dirty="0">
                <a:solidFill>
                  <a:srgbClr val="222222"/>
                </a:solidFill>
                <a:latin typeface="Tw Cen MT" panose="020B0602020104020603" pitchFamily="34" charset="0"/>
              </a:rPr>
              <a:t>Riesgos Sociales y la Promoción de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Comportamientos </a:t>
            </a:r>
            <a:r>
              <a:rPr lang="es-ES" sz="2400" b="1" dirty="0">
                <a:solidFill>
                  <a:srgbClr val="222222"/>
                </a:solidFill>
                <a:latin typeface="Tw Cen MT" panose="020B0602020104020603" pitchFamily="34" charset="0"/>
              </a:rPr>
              <a:t>Saludables</a:t>
            </a: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Promueve la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Participación Activa 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del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Estado 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y la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Sociedad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Respalda el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Trabajo en Equipo 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entre 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Diferentes Disciplinas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Influye </a:t>
            </a: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en Integrar la </a:t>
            </a:r>
            <a:r>
              <a:rPr lang="es-ES" sz="2400" b="1" dirty="0">
                <a:solidFill>
                  <a:srgbClr val="222222"/>
                </a:solidFill>
                <a:latin typeface="Tw Cen MT" panose="020B0602020104020603" pitchFamily="34" charset="0"/>
              </a:rPr>
              <a:t>Salud en Todas Las Políticas</a:t>
            </a: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Sustenta la </a:t>
            </a:r>
            <a:r>
              <a:rPr lang="es-ES" sz="2400" b="1" dirty="0">
                <a:solidFill>
                  <a:srgbClr val="222222"/>
                </a:solidFill>
                <a:latin typeface="Tw Cen MT" panose="020B0602020104020603" pitchFamily="34" charset="0"/>
              </a:rPr>
              <a:t>Investigación en Salud Pública</a:t>
            </a:r>
            <a:r>
              <a:rPr lang="es-ES" sz="2400" dirty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Fortalece </a:t>
            </a:r>
            <a:r>
              <a:rPr lang="es-ES" sz="2400" b="1" dirty="0">
                <a:solidFill>
                  <a:srgbClr val="222222"/>
                </a:solidFill>
                <a:latin typeface="Tw Cen MT" panose="020B0602020104020603" pitchFamily="34" charset="0"/>
              </a:rPr>
              <a:t>la APS</a:t>
            </a:r>
            <a:r>
              <a:rPr lang="es-ES" sz="24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  <a:endParaRPr lang="es-ES" sz="2400" b="1" dirty="0">
              <a:latin typeface="Tw Cen MT" panose="020B06020201040206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481383" y="5844514"/>
            <a:ext cx="5756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APORTA UN MARCO TEÓRICO Y PRÁCTICO </a:t>
            </a:r>
            <a:endParaRPr lang="es-ES" sz="2400" dirty="0">
              <a:solidFill>
                <a:srgbClr val="C00000"/>
              </a:solidFill>
              <a:latin typeface="Tw Cen MT" panose="020B0602020104020603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6495" y="6022690"/>
            <a:ext cx="597460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06778" y="255146"/>
            <a:ext cx="6105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Aportes de las Ciencias Sociales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959689" y="2977520"/>
            <a:ext cx="181993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Psicología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523219" y="4352803"/>
            <a:ext cx="181993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Sociología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9959689" y="5470970"/>
            <a:ext cx="1790795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Antropología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52354" y="2669743"/>
            <a:ext cx="8711962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Influencia de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las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emociones, el estrés y los trastornos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mentales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Teorías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Comportamiento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D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inámica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de la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Comunicación e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ntre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Profesionales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 la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Salud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y las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Personas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82273" y="3848508"/>
            <a:ext cx="8719916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Influencia de los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Determinantes Estructurales,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l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as Desigualdades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y Acceso.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Creación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Redes Sociales y Apoyo Social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Percepción y Actitudes Sociales hacia la salud y algunas enfermedades. 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912943" y="5321390"/>
            <a:ext cx="8699609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Revela cómo las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comunidades entienden y enfrentan la enfermedad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  <a:endParaRPr lang="es-ES" sz="2000" dirty="0" smtClean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Influencia de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creencias culturales,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valores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y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prácticas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Estudio de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las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historias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vida, relatos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y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narrativas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de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las personas.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4455" y="6178857"/>
            <a:ext cx="597460" cy="56697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552354" y="1789669"/>
            <a:ext cx="1790795" cy="4044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Bioética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678047" y="1359963"/>
            <a:ext cx="8072437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Respeto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 </a:t>
            </a:r>
            <a:r>
              <a:rPr lang="es-ES" sz="2000" dirty="0">
                <a:solidFill>
                  <a:srgbClr val="222222"/>
                </a:solidFill>
                <a:latin typeface="Tw Cen MT" panose="020B0602020104020603" pitchFamily="34" charset="0"/>
              </a:rPr>
              <a:t>por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las personas.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Enfatiza la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privacidad,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la confidencialidad 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y la comunicación abierta.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P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romueve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relación </a:t>
            </a:r>
            <a:r>
              <a:rPr lang="es-ES" sz="2000" b="1" dirty="0">
                <a:solidFill>
                  <a:srgbClr val="222222"/>
                </a:solidFill>
                <a:latin typeface="Tw Cen MT" panose="020B0602020104020603" pitchFamily="34" charset="0"/>
              </a:rPr>
              <a:t>más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ética y humanizada.</a:t>
            </a:r>
          </a:p>
        </p:txBody>
      </p:sp>
    </p:spTree>
    <p:extLst>
      <p:ext uri="{BB962C8B-B14F-4D97-AF65-F5344CB8AC3E}">
        <p14:creationId xmlns:p14="http://schemas.microsoft.com/office/powerpoint/2010/main" val="379765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06778" y="255146"/>
            <a:ext cx="6105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Aportes de las Ciencias Sociales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951984" y="3816624"/>
            <a:ext cx="181993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</a:rPr>
              <a:t>Economía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7334" y="3508848"/>
            <a:ext cx="8849381" cy="101566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Costo-Efectividad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 de intervenciones centradas en la persona.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Análisis de </a:t>
            </a:r>
            <a:r>
              <a:rPr lang="es-ES" sz="20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incentivos y barreras 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financieras que afectan la adopción de la ACP.</a:t>
            </a:r>
            <a:endParaRPr lang="es-ES" sz="2000" dirty="0" smtClean="0">
              <a:solidFill>
                <a:prstClr val="black"/>
              </a:solidFill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Distribución de recursos en la </a:t>
            </a:r>
            <a:r>
              <a:rPr lang="es-ES" sz="20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accesibilidad 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la </a:t>
            </a:r>
            <a:r>
              <a:rPr lang="es-ES" sz="2000" b="1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experiencia </a:t>
            </a:r>
            <a:r>
              <a:rPr lang="es-ES" sz="2000" dirty="0" smtClean="0">
                <a:solidFill>
                  <a:prstClr val="black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usuario.</a:t>
            </a:r>
            <a:endParaRPr lang="es-ES" sz="2000" dirty="0">
              <a:solidFill>
                <a:prstClr val="black"/>
              </a:solidFill>
              <a:latin typeface="Tw Cen MT" panose="020B0602020104020603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4455" y="6178857"/>
            <a:ext cx="597460" cy="56697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552353" y="2184864"/>
            <a:ext cx="421967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s-ES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Ciencia </a:t>
            </a:r>
            <a:r>
              <a:rPr lang="es-ES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política y Gestión Pública</a:t>
            </a:r>
            <a:endParaRPr lang="es-ES" sz="2000" b="1" dirty="0" smtClean="0">
              <a:solidFill>
                <a:srgbClr val="222222"/>
              </a:solidFill>
              <a:latin typeface="Tw Cen MT" panose="020B0602020104020603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122839" y="2030976"/>
            <a:ext cx="5051616" cy="707886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Formulación de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políticas y gobernanza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Integran la </a:t>
            </a:r>
            <a:r>
              <a:rPr lang="es-ES" sz="2000" b="1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voz ciudadana</a:t>
            </a:r>
            <a:r>
              <a: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639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191649" y="165237"/>
            <a:ext cx="6636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Tw Cen MT" panose="020B0602020104020603" pitchFamily="34" charset="0"/>
              </a:rPr>
              <a:t>Aportes de la Epidemiología</a:t>
            </a:r>
            <a:r>
              <a:rPr lang="es-ES" sz="3200" dirty="0">
                <a:solidFill>
                  <a:srgbClr val="222222"/>
                </a:solidFill>
                <a:latin typeface="Tw Cen MT" panose="020B0602020104020603" pitchFamily="34" charset="0"/>
              </a:rPr>
              <a:t> a la ACP</a:t>
            </a:r>
            <a:endParaRPr lang="es-ES" sz="3200" dirty="0">
              <a:latin typeface="Tw Cen MT" panose="020B0602020104020603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231582" y="5997511"/>
            <a:ext cx="8269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COMPRENSIÓN MÁS PROFUNDA DE LOS PROBLEMAS DE SALUD</a:t>
            </a:r>
            <a:endParaRPr lang="es-ES" sz="24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624979" y="1059206"/>
            <a:ext cx="9317184" cy="1015663"/>
            <a:chOff x="1738337" y="1630319"/>
            <a:chExt cx="7722843" cy="1015663"/>
          </a:xfrm>
        </p:grpSpPr>
        <p:sp>
          <p:nvSpPr>
            <p:cNvPr id="3" name="Rectángulo 2"/>
            <p:cNvSpPr/>
            <p:nvPr/>
          </p:nvSpPr>
          <p:spPr>
            <a:xfrm>
              <a:off x="8077196" y="1704659"/>
              <a:ext cx="1289689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Clínica</a:t>
              </a: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1738337" y="1630319"/>
              <a:ext cx="7722843" cy="1015663"/>
            </a:xfrm>
            <a:prstGeom prst="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endPara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Toma </a:t>
              </a:r>
              <a:r>
                <a:rPr lang="es-ES" sz="20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de 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Decisiones: Diagnósticas </a:t>
              </a:r>
              <a:r>
                <a:rPr lang="es-ES" sz="2000" b="1" dirty="0">
                  <a:solidFill>
                    <a:srgbClr val="222222"/>
                  </a:solidFill>
                  <a:latin typeface="Tw Cen MT" panose="020B0602020104020603" pitchFamily="34" charset="0"/>
                </a:rPr>
                <a:t>y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 Terapéuticas 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(factores específicos).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Vigilancia y Evaluación </a:t>
              </a:r>
              <a:r>
                <a:rPr lang="es-ES" sz="20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de 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Intervenciones.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2123297" y="2301354"/>
            <a:ext cx="8820927" cy="1323439"/>
            <a:chOff x="-133095" y="2676194"/>
            <a:chExt cx="8820927" cy="1323439"/>
          </a:xfrm>
        </p:grpSpPr>
        <p:sp>
          <p:nvSpPr>
            <p:cNvPr id="4" name="Rectángulo 3"/>
            <p:cNvSpPr/>
            <p:nvPr/>
          </p:nvSpPr>
          <p:spPr>
            <a:xfrm>
              <a:off x="6701450" y="2764666"/>
              <a:ext cx="1968640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Sociocultural</a:t>
              </a: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-133095" y="2676194"/>
              <a:ext cx="8820927" cy="1323439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endPara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Creencias, prácticas 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y contextos culturales 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diversos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Determinación / Determinantes Sociales, Inequidades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Participación y Empoderamiento 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de las Personas </a:t>
              </a:r>
              <a:r>
                <a:rPr lang="es-ES" sz="20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y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 Comunidad. </a:t>
              </a: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1643063" y="3920847"/>
            <a:ext cx="10301287" cy="1631216"/>
            <a:chOff x="-1536314" y="4498169"/>
            <a:chExt cx="10301287" cy="1631216"/>
          </a:xfrm>
        </p:grpSpPr>
        <p:sp>
          <p:nvSpPr>
            <p:cNvPr id="5" name="Rectángulo 4"/>
            <p:cNvSpPr/>
            <p:nvPr/>
          </p:nvSpPr>
          <p:spPr>
            <a:xfrm>
              <a:off x="6780644" y="4598364"/>
              <a:ext cx="1932923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Crítica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-1536314" y="4498169"/>
              <a:ext cx="10301287" cy="1631216"/>
            </a:xfrm>
            <a:prstGeom prst="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endPara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Trascienda </a:t>
              </a:r>
              <a:r>
                <a:rPr lang="es-ES" sz="2000" dirty="0">
                  <a:solidFill>
                    <a:prstClr val="black"/>
                  </a:solidFill>
                  <a:latin typeface="Tw Cen MT" panose="020B0602020104020603" pitchFamily="34" charset="0"/>
                </a:rPr>
                <a:t>lo clínico para integrar </a:t>
              </a:r>
              <a:r>
                <a:rPr lang="es-ES" sz="2000" b="1" dirty="0">
                  <a:solidFill>
                    <a:prstClr val="black"/>
                  </a:solidFill>
                  <a:latin typeface="Tw Cen MT" panose="020B0602020104020603" pitchFamily="34" charset="0"/>
                </a:rPr>
                <a:t>perspectivas </a:t>
              </a:r>
              <a:r>
                <a:rPr lang="es-ES" sz="2000" b="1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poblacionales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.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Perfiles </a:t>
              </a:r>
              <a:r>
                <a:rPr lang="es-ES" sz="2000" dirty="0">
                  <a:solidFill>
                    <a:prstClr val="black"/>
                  </a:solidFill>
                  <a:latin typeface="Tw Cen MT" panose="020B0602020104020603" pitchFamily="34" charset="0"/>
                </a:rPr>
                <a:t>de salud-enfermedad de las poblaciones 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dependen del </a:t>
              </a:r>
              <a:r>
                <a:rPr lang="es-ES" sz="2000" b="1" dirty="0" smtClean="0">
                  <a:solidFill>
                    <a:prstClr val="black"/>
                  </a:solidFill>
                  <a:latin typeface="Tw Cen MT" panose="020B0602020104020603" pitchFamily="34" charset="0"/>
                </a:rPr>
                <a:t>m</a:t>
              </a:r>
              <a:r>
                <a:rPr lang="es-ES" sz="2000" b="1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</a:rPr>
                <a:t>odo de </a:t>
              </a:r>
              <a:r>
                <a:rPr lang="es-ES" sz="2000" b="1" dirty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</a:rPr>
                <a:t>vida en </a:t>
              </a:r>
              <a:r>
                <a:rPr lang="es-ES" sz="2000" b="1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</a:rPr>
                <a:t>sociedad</a:t>
              </a:r>
              <a:r>
                <a:rPr lang="es-ES" sz="2000" dirty="0" smtClean="0">
                  <a:solidFill>
                    <a:prstClr val="black"/>
                  </a:solidFill>
                  <a:latin typeface="Tw Cen MT" panose="020B0602020104020603" pitchFamily="34" charset="0"/>
                  <a:ea typeface="Times New Roman" panose="02020603050405020304" pitchFamily="18" charset="0"/>
                </a:rPr>
                <a:t>.</a:t>
              </a:r>
              <a:endParaRPr lang="es-ES" sz="2000" dirty="0" smtClean="0">
                <a:solidFill>
                  <a:srgbClr val="222222"/>
                </a:solidFill>
                <a:latin typeface="Tw Cen MT" panose="020B0602020104020603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Salud colectiva, Justicia Social, Reconexión con la naturaleza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Respalda la </a:t>
              </a:r>
              <a:r>
                <a:rPr lang="es-ES" sz="2000" b="1" dirty="0">
                  <a:solidFill>
                    <a:srgbClr val="222222"/>
                  </a:solidFill>
                  <a:latin typeface="Tw Cen MT" panose="020B0602020104020603" pitchFamily="34" charset="0"/>
                </a:rPr>
                <a:t>P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articipación 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de </a:t>
              </a:r>
              <a:r>
                <a:rPr lang="es-ES" sz="2000" dirty="0">
                  <a:solidFill>
                    <a:srgbClr val="222222"/>
                  </a:solidFill>
                  <a:latin typeface="Tw Cen MT" panose="020B0602020104020603" pitchFamily="34" charset="0"/>
                </a:rPr>
                <a:t>las 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Comunidades </a:t>
              </a:r>
              <a:r>
                <a:rPr lang="es-ES" sz="2000" b="1" dirty="0">
                  <a:solidFill>
                    <a:srgbClr val="222222"/>
                  </a:solidFill>
                  <a:latin typeface="Tw Cen MT" panose="020B0602020104020603" pitchFamily="34" charset="0"/>
                </a:rPr>
                <a:t>en la </a:t>
              </a:r>
              <a:r>
                <a:rPr lang="es-ES" sz="2000" b="1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Salud</a:t>
              </a:r>
              <a:r>
                <a:rPr lang="es-ES" sz="2000" dirty="0" smtClean="0">
                  <a:solidFill>
                    <a:srgbClr val="222222"/>
                  </a:solidFill>
                  <a:latin typeface="Tw Cen MT" panose="020B0602020104020603" pitchFamily="34" charset="0"/>
                </a:rPr>
                <a:t>. </a:t>
              </a:r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796" y="6228344"/>
            <a:ext cx="597460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30463</TotalTime>
  <Words>3240</Words>
  <Application>Microsoft Office PowerPoint</Application>
  <PresentationFormat>Panorámica</PresentationFormat>
  <Paragraphs>534</Paragraphs>
  <Slides>34</Slides>
  <Notes>34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44" baseType="lpstr">
      <vt:lpstr>SimSun</vt:lpstr>
      <vt:lpstr>Arial</vt:lpstr>
      <vt:lpstr>Calibri</vt:lpstr>
      <vt:lpstr>Calibri Light</vt:lpstr>
      <vt:lpstr>Symbol</vt:lpstr>
      <vt:lpstr>Times New Roman</vt:lpstr>
      <vt:lpstr>Tw Cen MT</vt:lpstr>
      <vt:lpstr>Tw Cen MT Condensed</vt:lpstr>
      <vt:lpstr>Tema de Office</vt:lpstr>
      <vt:lpstr>3_Tema de Office</vt:lpstr>
      <vt:lpstr>PROCESO DE ATENCIÓN DE SALUD CONSIDERACIONES ACTUALES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ENSAP CUBA</dc:creator>
  <cp:lastModifiedBy>ENSAP CUBA</cp:lastModifiedBy>
  <cp:revision>973</cp:revision>
  <dcterms:created xsi:type="dcterms:W3CDTF">2025-04-30T23:27:24Z</dcterms:created>
  <dcterms:modified xsi:type="dcterms:W3CDTF">2025-07-31T05:25:35Z</dcterms:modified>
</cp:coreProperties>
</file>