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68" r:id="rId22"/>
    <p:sldId id="269" r:id="rId23"/>
    <p:sldId id="270" r:id="rId2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2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3" name="Shape 1"/>
          <p:cNvSpPr/>
          <p:nvPr/>
        </p:nvSpPr>
        <p:spPr>
          <a:xfrm>
            <a:off x="9334195" y="-952805"/>
            <a:ext cx="3810305" cy="3810305"/>
          </a:xfrm>
          <a:prstGeom prst="ellipse">
            <a:avLst/>
          </a:prstGeom>
          <a:solidFill>
            <a:srgbClr val="66B2B2">
              <a:alpha val="10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476402" y="4476902"/>
            <a:ext cx="1904695" cy="1904695"/>
          </a:xfrm>
          <a:prstGeom prst="ellipse">
            <a:avLst/>
          </a:prstGeom>
          <a:solidFill>
            <a:srgbClr val="66B2B2">
              <a:alpha val="5000"/>
            </a:srgbClr>
          </a:solidFill>
          <a:ln/>
        </p:spPr>
      </p:sp>
      <p:sp>
        <p:nvSpPr>
          <p:cNvPr id="5" name="Text 3"/>
          <p:cNvSpPr txBox="1"/>
          <p:nvPr/>
        </p:nvSpPr>
        <p:spPr>
          <a:xfrm>
            <a:off x="1766621" y="1503274"/>
            <a:ext cx="8658454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Diplomado: Salud, Seguridad Social y Derechos Sociales</a:t>
            </a:r>
            <a:endParaRPr lang="en-US" sz="4500" dirty="0"/>
          </a:p>
        </p:txBody>
      </p:sp>
      <p:sp>
        <p:nvSpPr>
          <p:cNvPr id="6" name="Text 4"/>
          <p:cNvSpPr txBox="1"/>
          <p:nvPr/>
        </p:nvSpPr>
        <p:spPr>
          <a:xfrm>
            <a:off x="2330806" y="4505249"/>
            <a:ext cx="7530084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i="1" dirty="0">
                <a:solidFill>
                  <a:srgbClr val="66B2B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Sesión: El sistema de cuidados y las redes de apoyo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353105" y="5362956"/>
            <a:ext cx="5486400" cy="9144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</p:sp>
      <p:sp>
        <p:nvSpPr>
          <p:cNvPr id="8" name="Text 6"/>
          <p:cNvSpPr txBox="1"/>
          <p:nvPr/>
        </p:nvSpPr>
        <p:spPr>
          <a:xfrm>
            <a:off x="3245206" y="5905195"/>
            <a:ext cx="57012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Virginia García</a:t>
            </a:r>
            <a:endParaRPr lang="en-US" sz="2200" dirty="0"/>
          </a:p>
        </p:txBody>
      </p:sp>
      <p:sp>
        <p:nvSpPr>
          <p:cNvPr id="9" name="Text 7"/>
          <p:cNvSpPr txBox="1"/>
          <p:nvPr/>
        </p:nvSpPr>
        <p:spPr>
          <a:xfrm>
            <a:off x="4389120" y="740664"/>
            <a:ext cx="341985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b="1" kern="0" spc="180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LIDERAZGOS ISSSTE</a:t>
            </a:r>
            <a:endParaRPr lang="en-US" sz="1800" dirty="0"/>
          </a:p>
        </p:txBody>
      </p:sp>
      <p:sp>
        <p:nvSpPr>
          <p:cNvPr id="10" name="Text 8"/>
          <p:cNvSpPr txBox="1"/>
          <p:nvPr/>
        </p:nvSpPr>
        <p:spPr>
          <a:xfrm>
            <a:off x="1852574" y="3789274"/>
            <a:ext cx="8487461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para un Estado de Bienestar</a:t>
            </a:r>
            <a:endParaRPr lang="en-US" sz="2700" dirty="0"/>
          </a:p>
        </p:txBody>
      </p:sp>
      <p:sp>
        <p:nvSpPr>
          <p:cNvPr id="11" name="Text 9"/>
          <p:cNvSpPr txBox="1"/>
          <p:nvPr/>
        </p:nvSpPr>
        <p:spPr>
          <a:xfrm>
            <a:off x="3281782" y="5600700"/>
            <a:ext cx="5629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500" kern="0" spc="38" dirty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Ponente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0" y="0"/>
            <a:ext cx="12191695" cy="133502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3" name="Text 11"/>
          <p:cNvSpPr txBox="1"/>
          <p:nvPr/>
        </p:nvSpPr>
        <p:spPr>
          <a:xfrm>
            <a:off x="11130991" y="6515100"/>
            <a:ext cx="86227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3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ISSSTE 2026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838505" y="448056"/>
            <a:ext cx="7372807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Tendencias de participación laboral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10004450" y="504749"/>
            <a:ext cx="1733702" cy="362102"/>
          </a:xfrm>
          <a:prstGeom prst="roundRect">
            <a:avLst>
              <a:gd name="adj" fmla="val 53163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6" name="Text 4"/>
          <p:cNvSpPr txBox="1"/>
          <p:nvPr/>
        </p:nvSpPr>
        <p:spPr>
          <a:xfrm>
            <a:off x="10166299" y="590702"/>
            <a:ext cx="151058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Factores Asociados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990295" y="1067105"/>
            <a:ext cx="10591495" cy="4572000"/>
          </a:xfrm>
          <a:prstGeom prst="roundRect">
            <a:avLst>
              <a:gd name="adj" fmla="val 333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4" r="-4"/>
          <a:stretch/>
        </p:blipFill>
        <p:spPr>
          <a:xfrm>
            <a:off x="1228954" y="1304849"/>
            <a:ext cx="10116007" cy="4095598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990295" y="5790895"/>
            <a:ext cx="10591495" cy="609905"/>
          </a:xfrm>
          <a:prstGeom prst="rect">
            <a:avLst/>
          </a:prstGeom>
          <a:solidFill>
            <a:srgbClr val="F3F4F6"/>
          </a:solidFill>
          <a:ln/>
        </p:spPr>
      </p:sp>
      <p:sp>
        <p:nvSpPr>
          <p:cNvPr id="10" name="Shape 7"/>
          <p:cNvSpPr/>
          <p:nvPr/>
        </p:nvSpPr>
        <p:spPr>
          <a:xfrm>
            <a:off x="990295" y="5790895"/>
            <a:ext cx="38405" cy="6099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11" name="Text 8"/>
          <p:cNvSpPr txBox="1"/>
          <p:nvPr/>
        </p:nvSpPr>
        <p:spPr>
          <a:xfrm>
            <a:off x="1257300" y="5913425"/>
            <a:ext cx="1019373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i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Fuente: </a:t>
            </a:r>
            <a:r>
              <a:rPr lang="en-US" sz="1000" i="1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Elaboración</a:t>
            </a:r>
            <a:r>
              <a:rPr lang="en-US" sz="1000" i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propia con base en Orraca, Pedro, Aguilar, José G., &amp; Corona, Francisco. (2023).Evolución y factores asociados con la participación laboral en México, 1960-2020.Problemas del desarrollo, 54(214), 49-75.</a:t>
            </a:r>
            <a:endParaRPr lang="en-US" sz="10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l="-3425" r="-3425"/>
          <a:stretch/>
        </p:blipFill>
        <p:spPr>
          <a:xfrm>
            <a:off x="476402" y="6541618"/>
            <a:ext cx="142646" cy="133502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694944" y="6524244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4" name="Text 10"/>
          <p:cNvSpPr txBox="1"/>
          <p:nvPr/>
        </p:nvSpPr>
        <p:spPr>
          <a:xfrm>
            <a:off x="11663172" y="6534302"/>
            <a:ext cx="2532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  <p:sp>
        <p:nvSpPr>
          <p:cNvPr id="16" name="Shape 12"/>
          <p:cNvSpPr/>
          <p:nvPr/>
        </p:nvSpPr>
        <p:spPr>
          <a:xfrm>
            <a:off x="1285646" y="933602"/>
            <a:ext cx="3771900" cy="304495"/>
          </a:xfrm>
          <a:prstGeom prst="roundRect">
            <a:avLst>
              <a:gd name="adj" fmla="val 37538"/>
            </a:avLst>
          </a:prstGeom>
          <a:solidFill>
            <a:srgbClr val="E67E22"/>
          </a:solidFill>
          <a:ln/>
          <a:effectLst>
            <a:outerShdw blurRad="38100" dist="25400" dir="5400000" algn="bl" rotWithShape="0">
              <a:srgbClr val="000000">
                <a:alpha val="20000"/>
              </a:srgbClr>
            </a:outerShdw>
          </a:effectLst>
        </p:spPr>
      </p:sp>
      <p:sp>
        <p:nvSpPr>
          <p:cNvPr id="17" name="Text 13"/>
          <p:cNvSpPr txBox="1"/>
          <p:nvPr/>
        </p:nvSpPr>
        <p:spPr>
          <a:xfrm>
            <a:off x="1476756" y="990295"/>
            <a:ext cx="349392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IMPACTO DE FACTORES SOCIODEMOGRÁFICOS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430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838505" y="523951"/>
            <a:ext cx="6696151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Las 4 miradas del cuidado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990296" y="1565923"/>
            <a:ext cx="10600148" cy="636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3" lvl="1" algn="just">
              <a:lnSpc>
                <a:spcPct val="100000"/>
              </a:lnSpc>
              <a:tabLst>
                <a:tab pos="1275715" algn="l"/>
              </a:tabLst>
            </a:pPr>
            <a:r>
              <a:rPr lang="es-MX" sz="2100" b="1" noProof="0" dirty="0">
                <a:solidFill>
                  <a:srgbClr val="1E3A8A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Economía </a:t>
            </a:r>
            <a:r>
              <a:rPr lang="es-MX" sz="2100" b="1" dirty="0">
                <a:solidFill>
                  <a:srgbClr val="1E3A8A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del cuidado</a:t>
            </a:r>
            <a:r>
              <a:rPr lang="es-MX" sz="2100" noProof="0" dirty="0">
                <a:solidFill>
                  <a:srgbClr val="1F2937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: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Sostenibilidad</a:t>
            </a:r>
            <a:r>
              <a:rPr lang="es-MX" sz="2100" spc="-14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MX" sz="2100" spc="-145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MX" sz="2100" spc="-145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vida / Cuantificación</a:t>
            </a:r>
            <a:r>
              <a:rPr lang="es-MX" sz="2100" spc="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5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MX" sz="2100" spc="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7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tiempo</a:t>
            </a:r>
            <a:r>
              <a:rPr lang="es-MX" sz="2100" spc="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95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MX" sz="2100" spc="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6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cuidado / </a:t>
            </a:r>
            <a:r>
              <a:rPr lang="es-MX" sz="2100" spc="5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  <a:r>
              <a:rPr lang="es-MX" sz="2100" spc="-25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s-MX" sz="2100" spc="-25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MX" sz="2100" spc="-2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oferta</a:t>
            </a:r>
            <a:r>
              <a:rPr lang="es-MX" sz="2100" spc="-25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MX" sz="2100" spc="-2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MX" sz="2100" spc="-25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9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demanda</a:t>
            </a:r>
            <a:r>
              <a:rPr lang="es-MX" sz="2100" spc="-2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7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MX" sz="21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5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cuidados.</a:t>
            </a:r>
            <a:endParaRPr lang="es-MX" sz="2100" dirty="0">
              <a:latin typeface="Raleway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2100" spc="-14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2100" noProof="0" dirty="0">
              <a:latin typeface="Raleway" pitchFamily="2" charset="0"/>
            </a:endParaRPr>
          </a:p>
        </p:txBody>
      </p:sp>
      <p:sp>
        <p:nvSpPr>
          <p:cNvPr id="8" name="Text 6"/>
          <p:cNvSpPr txBox="1"/>
          <p:nvPr/>
        </p:nvSpPr>
        <p:spPr>
          <a:xfrm>
            <a:off x="947685" y="2416155"/>
            <a:ext cx="10647621" cy="716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s-MX" sz="2100" b="1" dirty="0">
                <a:solidFill>
                  <a:srgbClr val="1E3A8A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Cuidado como bienestar</a:t>
            </a:r>
            <a:r>
              <a:rPr lang="es-MX" sz="2100" dirty="0">
                <a:latin typeface="Raleway" pitchFamily="2" charset="0"/>
              </a:rPr>
              <a:t>: </a:t>
            </a:r>
            <a:r>
              <a:rPr lang="es-ES" sz="2100" dirty="0">
                <a:latin typeface="Raleway" pitchFamily="2" charset="0"/>
              </a:rPr>
              <a:t>Crítica a familiarizar y feminizar el cuidado organización social del cuidado y redes de cuidado, que incluyen al Estado, mercado, familias y comunidad.</a:t>
            </a:r>
            <a:endParaRPr lang="es-MX" sz="2100" noProof="0" dirty="0">
              <a:latin typeface="Raleway" pitchFamily="2" charset="0"/>
            </a:endParaRPr>
          </a:p>
        </p:txBody>
      </p:sp>
      <p:sp>
        <p:nvSpPr>
          <p:cNvPr id="9" name="Text 7"/>
          <p:cNvSpPr txBox="1"/>
          <p:nvPr/>
        </p:nvSpPr>
        <p:spPr>
          <a:xfrm>
            <a:off x="942822" y="3416130"/>
            <a:ext cx="10647621" cy="6419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s-MX" sz="2100" b="1" dirty="0">
                <a:solidFill>
                  <a:srgbClr val="1E3A8A"/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Derecho al cuidado: </a:t>
            </a:r>
            <a:r>
              <a:rPr lang="es-MX" sz="2100" spc="-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derecho</a:t>
            </a:r>
            <a:r>
              <a:rPr lang="es-MX" sz="2100" spc="-135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-5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universal,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s-MX" sz="2100" spc="-17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6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cuidados</a:t>
            </a:r>
            <a:r>
              <a:rPr lang="es-MX" sz="2100" spc="-17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55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deberían</a:t>
            </a:r>
            <a:r>
              <a:rPr lang="es-MX" sz="2100" spc="-17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-35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ser</a:t>
            </a:r>
            <a:r>
              <a:rPr lang="es-MX" sz="2100" spc="-17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garantizados</a:t>
            </a:r>
            <a:r>
              <a:rPr lang="es-MX" sz="2100" spc="-17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5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MX" sz="2100" spc="-17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MX" sz="2100" spc="-17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100" spc="-10" dirty="0">
                <a:solidFill>
                  <a:srgbClr val="3C3C3C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Estado.</a:t>
            </a:r>
            <a:endParaRPr lang="es-MX" sz="2100" noProof="0" dirty="0">
              <a:latin typeface="Raleway" pitchFamily="2" charset="0"/>
            </a:endParaRPr>
          </a:p>
        </p:txBody>
      </p:sp>
      <p:sp>
        <p:nvSpPr>
          <p:cNvPr id="10" name="Text 8"/>
          <p:cNvSpPr txBox="1"/>
          <p:nvPr/>
        </p:nvSpPr>
        <p:spPr>
          <a:xfrm>
            <a:off x="942822" y="4211918"/>
            <a:ext cx="10647622" cy="447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s-MX" sz="2100" b="1" noProof="0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Ética </a:t>
            </a:r>
            <a:r>
              <a:rPr lang="es-MX" sz="21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del cuidado: </a:t>
            </a:r>
            <a:r>
              <a:rPr lang="es-MX" sz="2100" dirty="0">
                <a:latin typeface="Raleway" pitchFamily="2" charset="0"/>
              </a:rPr>
              <a:t>Recupera la dimensión .relacional</a:t>
            </a:r>
            <a:endParaRPr lang="es-MX" sz="2100" noProof="0" dirty="0">
              <a:latin typeface="Raleway" pitchFamily="2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90295" y="4997196"/>
            <a:ext cx="9753905" cy="1009498"/>
          </a:xfrm>
          <a:prstGeom prst="rect">
            <a:avLst/>
          </a:prstGeom>
          <a:solidFill>
            <a:srgbClr val="E67E22">
              <a:alpha val="8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990295" y="4997196"/>
            <a:ext cx="57607" cy="1009498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3" name="Text 11"/>
          <p:cNvSpPr txBox="1"/>
          <p:nvPr/>
        </p:nvSpPr>
        <p:spPr>
          <a:xfrm>
            <a:off x="1245413" y="5302606"/>
            <a:ext cx="930127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s-MX" sz="22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"El cuidado es </a:t>
            </a:r>
            <a:r>
              <a:rPr lang="es-MX" sz="2200" b="1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trabajo</a:t>
            </a:r>
            <a:r>
              <a:rPr lang="es-MX" sz="22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s-MX" sz="2200" b="1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derecho</a:t>
            </a:r>
            <a:r>
              <a:rPr lang="es-MX" sz="22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s-MX" sz="2200" b="1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vínculo </a:t>
            </a:r>
            <a:r>
              <a:rPr lang="es-MX" sz="22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 </a:t>
            </a:r>
            <a:r>
              <a:rPr lang="es-MX" sz="2200" b="1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política pública</a:t>
            </a:r>
            <a:r>
              <a:rPr lang="es-MX" sz="22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."</a:t>
            </a:r>
            <a:endParaRPr lang="es-MX" sz="2200" noProof="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15" name="Text 12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6" name="Text 13"/>
          <p:cNvSpPr txBox="1"/>
          <p:nvPr/>
        </p:nvSpPr>
        <p:spPr>
          <a:xfrm>
            <a:off x="11663172" y="6486754"/>
            <a:ext cx="2532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838505" y="523951"/>
            <a:ext cx="8049463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Uso del tiempo: evidencia clave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1371600" y="1624889"/>
            <a:ext cx="9587484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Las mujeres trabajan </a:t>
            </a:r>
            <a:r>
              <a:rPr lang="es-MX" sz="22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más horas totales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2200" noProof="0" dirty="0"/>
          </a:p>
        </p:txBody>
      </p:sp>
      <p:sp>
        <p:nvSpPr>
          <p:cNvPr id="8" name="Text 6"/>
          <p:cNvSpPr txBox="1"/>
          <p:nvPr/>
        </p:nvSpPr>
        <p:spPr>
          <a:xfrm>
            <a:off x="1371600" y="2363724"/>
            <a:ext cx="9587484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 suma la jornada de </a:t>
            </a:r>
            <a:r>
              <a:rPr lang="es-MX" sz="22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trabajo remunerado y no remunerado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2200" noProof="0" dirty="0"/>
          </a:p>
        </p:txBody>
      </p:sp>
      <p:sp>
        <p:nvSpPr>
          <p:cNvPr id="9" name="Text 7"/>
          <p:cNvSpPr txBox="1"/>
          <p:nvPr/>
        </p:nvSpPr>
        <p:spPr>
          <a:xfrm>
            <a:off x="1371600" y="3102559"/>
            <a:ext cx="9587484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Existe una </a:t>
            </a:r>
            <a:r>
              <a:rPr lang="es-MX" sz="2200" b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sobrecarga </a:t>
            </a:r>
            <a:r>
              <a:rPr lang="es-MX" sz="2200" b="1" noProof="0" dirty="0" err="1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structural</a:t>
            </a:r>
            <a:r>
              <a:rPr lang="es-MX" sz="2200" b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 responsabilidades.</a:t>
            </a:r>
            <a:endParaRPr lang="es-MX" sz="2200" noProof="0" dirty="0"/>
          </a:p>
        </p:txBody>
      </p:sp>
      <p:sp>
        <p:nvSpPr>
          <p:cNvPr id="10" name="Shape 8"/>
          <p:cNvSpPr/>
          <p:nvPr/>
        </p:nvSpPr>
        <p:spPr>
          <a:xfrm>
            <a:off x="990295" y="3840480"/>
            <a:ext cx="9753905" cy="1218895"/>
          </a:xfrm>
          <a:prstGeom prst="rect">
            <a:avLst/>
          </a:prstGeom>
          <a:solidFill>
            <a:srgbClr val="E67E22">
              <a:alpha val="8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90295" y="3840480"/>
            <a:ext cx="57607" cy="1218895"/>
          </a:xfrm>
          <a:prstGeom prst="rect">
            <a:avLst/>
          </a:prstGeom>
          <a:solidFill>
            <a:srgbClr val="E67E22"/>
          </a:solidFill>
          <a:ln/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6502" y="4123944"/>
            <a:ext cx="286207" cy="286207"/>
          </a:xfrm>
          <a:prstGeom prst="rect">
            <a:avLst/>
          </a:prstGeom>
        </p:spPr>
      </p:pic>
      <p:sp>
        <p:nvSpPr>
          <p:cNvPr id="13" name="Text 10"/>
          <p:cNvSpPr txBox="1"/>
          <p:nvPr/>
        </p:nvSpPr>
        <p:spPr>
          <a:xfrm>
            <a:off x="1714500" y="4069080"/>
            <a:ext cx="695401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Consecuencia directa:</a:t>
            </a:r>
            <a:endParaRPr lang="en-US" sz="1800" dirty="0"/>
          </a:p>
        </p:txBody>
      </p:sp>
      <p:sp>
        <p:nvSpPr>
          <p:cNvPr id="14" name="Text 11"/>
          <p:cNvSpPr txBox="1"/>
          <p:nvPr/>
        </p:nvSpPr>
        <p:spPr>
          <a:xfrm>
            <a:off x="1714499" y="4459529"/>
            <a:ext cx="741208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Menos tiempo disponible para </a:t>
            </a:r>
            <a:r>
              <a:rPr lang="es-MX" sz="18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salud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s-MX" sz="18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Descanso 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 </a:t>
            </a:r>
            <a:r>
              <a:rPr lang="es-MX" sz="18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participación 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social.</a:t>
            </a:r>
            <a:endParaRPr lang="es-MX" sz="1800" noProof="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7" name="Text 13"/>
          <p:cNvSpPr txBox="1"/>
          <p:nvPr/>
        </p:nvSpPr>
        <p:spPr>
          <a:xfrm>
            <a:off x="11663172" y="6486754"/>
            <a:ext cx="2532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12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3" name="Shape 1"/>
          <p:cNvSpPr/>
          <p:nvPr/>
        </p:nvSpPr>
        <p:spPr>
          <a:xfrm>
            <a:off x="2438705" y="0"/>
            <a:ext cx="19202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9734702" y="0"/>
            <a:ext cx="19202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0" y="1371600"/>
            <a:ext cx="12191695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0" y="5467198"/>
            <a:ext cx="12191695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3238805" y="571500"/>
            <a:ext cx="5715000" cy="5715000"/>
          </a:xfrm>
          <a:prstGeom prst="roundRect">
            <a:avLst>
              <a:gd name="adj" fmla="val 16000"/>
            </a:avLst>
          </a:prstGeom>
          <a:noFill/>
          <a:ln w="25400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2286000" y="-381305"/>
            <a:ext cx="7619695" cy="7619695"/>
          </a:xfrm>
          <a:prstGeom prst="roundRect">
            <a:avLst>
              <a:gd name="adj" fmla="val 12000"/>
            </a:avLst>
          </a:prstGeom>
          <a:noFill/>
          <a:ln w="12700">
            <a:solidFill>
              <a:srgbClr val="FFFFFF">
                <a:alpha val="5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339535" y="3086100"/>
            <a:ext cx="952805" cy="952805"/>
          </a:xfrm>
          <a:prstGeom prst="roundRect">
            <a:avLst>
              <a:gd name="adj" fmla="val 14395"/>
            </a:avLst>
          </a:prstGeom>
          <a:solidFill>
            <a:srgbClr val="66B2B2">
              <a:alpha val="8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5486400" y="2400300"/>
            <a:ext cx="1429207" cy="1429207"/>
          </a:xfrm>
          <a:prstGeom prst="roundRect">
            <a:avLst>
              <a:gd name="adj" fmla="val 8531"/>
            </a:avLst>
          </a:prstGeom>
          <a:solidFill>
            <a:srgbClr val="E67E22">
              <a:alpha val="90000"/>
            </a:srgbClr>
          </a:solidFill>
          <a:ln/>
          <a:effectLst>
            <a:outerShdw blurRad="241300" dist="101600" dir="54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1" name="Text 9"/>
          <p:cNvSpPr txBox="1"/>
          <p:nvPr/>
        </p:nvSpPr>
        <p:spPr>
          <a:xfrm>
            <a:off x="10233050" y="6133795"/>
            <a:ext cx="165780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kern="0" spc="360" dirty="0">
                <a:solidFill>
                  <a:srgbClr val="FFFFFF">
                    <a:alpha val="15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800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226BE72-4BCE-23DE-F563-19A0E1931BFA}"/>
              </a:ext>
            </a:extLst>
          </p:cNvPr>
          <p:cNvGrpSpPr/>
          <p:nvPr/>
        </p:nvGrpSpPr>
        <p:grpSpPr>
          <a:xfrm>
            <a:off x="1786968" y="410932"/>
            <a:ext cx="8383602" cy="5824954"/>
            <a:chOff x="433137" y="673774"/>
            <a:chExt cx="8258476" cy="5824954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9DE98B8-2F04-1252-A141-39AD031F47C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37" y="673774"/>
              <a:ext cx="8258476" cy="5486400"/>
            </a:xfrm>
            <a:prstGeom prst="rect">
              <a:avLst/>
            </a:prstGeom>
          </p:spPr>
        </p:pic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5724F200-DC6B-0DC2-7F3D-7D22EAB45721}"/>
                </a:ext>
              </a:extLst>
            </p:cNvPr>
            <p:cNvSpPr/>
            <p:nvPr/>
          </p:nvSpPr>
          <p:spPr>
            <a:xfrm>
              <a:off x="4939852" y="4475747"/>
              <a:ext cx="731519" cy="30800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</a:rPr>
                <a:t>23.6%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0B19C6E-A4CB-5B70-1D38-12E46AC0BFAC}"/>
                </a:ext>
              </a:extLst>
            </p:cNvPr>
            <p:cNvSpPr/>
            <p:nvPr/>
          </p:nvSpPr>
          <p:spPr>
            <a:xfrm>
              <a:off x="433137" y="6160174"/>
              <a:ext cx="8258476" cy="33855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Las mujeres contribuyeron con 72.6 % y los hombres, con 27.4 por ciento. </a:t>
              </a:r>
              <a:endParaRPr lang="es-MX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838505" y="523951"/>
            <a:ext cx="6048756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Trabajo no remunerado</a:t>
            </a:r>
            <a:endParaRPr lang="en-US" sz="3600" dirty="0"/>
          </a:p>
        </p:txBody>
      </p:sp>
      <p:sp>
        <p:nvSpPr>
          <p:cNvPr id="7" name="Shape 5"/>
          <p:cNvSpPr/>
          <p:nvPr/>
        </p:nvSpPr>
        <p:spPr>
          <a:xfrm>
            <a:off x="990295" y="1624889"/>
            <a:ext cx="3333902" cy="2438705"/>
          </a:xfrm>
          <a:prstGeom prst="roundRect">
            <a:avLst>
              <a:gd name="adj" fmla="val 1172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990295" y="4025189"/>
            <a:ext cx="3333902" cy="38405"/>
          </a:xfrm>
          <a:prstGeom prst="rect">
            <a:avLst/>
          </a:prstGeom>
          <a:solidFill>
            <a:srgbClr val="66B2B2"/>
          </a:solidFill>
          <a:ln/>
        </p:spPr>
      </p:sp>
      <p:sp>
        <p:nvSpPr>
          <p:cNvPr id="9" name="Shape 7"/>
          <p:cNvSpPr/>
          <p:nvPr/>
        </p:nvSpPr>
        <p:spPr>
          <a:xfrm>
            <a:off x="2415845" y="1987906"/>
            <a:ext cx="476402" cy="476402"/>
          </a:xfrm>
          <a:prstGeom prst="ellipse">
            <a:avLst/>
          </a:prstGeom>
          <a:solidFill>
            <a:srgbClr val="66B2B2">
              <a:alpha val="15000"/>
            </a:srgbClr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 t="-45" b="-45"/>
          <a:stretch/>
        </p:blipFill>
        <p:spPr>
          <a:xfrm>
            <a:off x="2525573" y="2112264"/>
            <a:ext cx="256946" cy="228600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1878178" y="2617013"/>
            <a:ext cx="15627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E67E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23.6%</a:t>
            </a:r>
            <a:endParaRPr lang="en-US" sz="4200" dirty="0"/>
          </a:p>
        </p:txBody>
      </p:sp>
      <p:sp>
        <p:nvSpPr>
          <p:cNvPr id="12" name="Text 9"/>
          <p:cNvSpPr txBox="1"/>
          <p:nvPr/>
        </p:nvSpPr>
        <p:spPr>
          <a:xfrm>
            <a:off x="1156716" y="3226003"/>
            <a:ext cx="300289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A556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 PIB nacional proviene del trabajo no remunerado (22-25%)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623206" y="1624889"/>
            <a:ext cx="3333902" cy="2438705"/>
          </a:xfrm>
          <a:prstGeom prst="roundRect">
            <a:avLst>
              <a:gd name="adj" fmla="val 1172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623206" y="4025189"/>
            <a:ext cx="3333902" cy="38405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5" name="Shape 12"/>
          <p:cNvSpPr/>
          <p:nvPr/>
        </p:nvSpPr>
        <p:spPr>
          <a:xfrm>
            <a:off x="6047842" y="1987906"/>
            <a:ext cx="476402" cy="476402"/>
          </a:xfrm>
          <a:prstGeom prst="ellipse">
            <a:avLst/>
          </a:prstGeom>
          <a:solidFill>
            <a:srgbClr val="E67E22">
              <a:alpha val="15000"/>
            </a:srgbClr>
          </a:solidFill>
          <a:ln/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 t="-80" b="-80"/>
          <a:stretch/>
        </p:blipFill>
        <p:spPr>
          <a:xfrm>
            <a:off x="6215177" y="2112264"/>
            <a:ext cx="142646" cy="228600"/>
          </a:xfrm>
          <a:prstGeom prst="rect">
            <a:avLst/>
          </a:prstGeom>
        </p:spPr>
      </p:pic>
      <p:sp>
        <p:nvSpPr>
          <p:cNvPr id="17" name="Text 13"/>
          <p:cNvSpPr txBox="1"/>
          <p:nvPr/>
        </p:nvSpPr>
        <p:spPr>
          <a:xfrm>
            <a:off x="5523890" y="2617013"/>
            <a:ext cx="1534363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E67E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73%</a:t>
            </a:r>
            <a:endParaRPr lang="en-US" sz="4200" dirty="0"/>
          </a:p>
        </p:txBody>
      </p:sp>
      <p:sp>
        <p:nvSpPr>
          <p:cNvPr id="18" name="Text 14"/>
          <p:cNvSpPr txBox="1"/>
          <p:nvPr/>
        </p:nvSpPr>
        <p:spPr>
          <a:xfrm>
            <a:off x="4788713" y="3226003"/>
            <a:ext cx="300289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A556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 este trabajo es realizado exclusivamente por mujeres</a:t>
            </a:r>
            <a:endParaRPr lang="en-US" sz="1300" dirty="0"/>
          </a:p>
        </p:txBody>
      </p:sp>
      <p:sp>
        <p:nvSpPr>
          <p:cNvPr id="19" name="Shape 15"/>
          <p:cNvSpPr/>
          <p:nvPr/>
        </p:nvSpPr>
        <p:spPr>
          <a:xfrm>
            <a:off x="8255203" y="1624889"/>
            <a:ext cx="3333902" cy="2438705"/>
          </a:xfrm>
          <a:prstGeom prst="roundRect">
            <a:avLst>
              <a:gd name="adj" fmla="val 1172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8255203" y="4025189"/>
            <a:ext cx="3333902" cy="38405"/>
          </a:xfrm>
          <a:prstGeom prst="rect">
            <a:avLst/>
          </a:prstGeom>
          <a:solidFill>
            <a:srgbClr val="66B2B2"/>
          </a:solidFill>
          <a:ln/>
        </p:spPr>
      </p:sp>
      <p:sp>
        <p:nvSpPr>
          <p:cNvPr id="21" name="Shape 17"/>
          <p:cNvSpPr/>
          <p:nvPr/>
        </p:nvSpPr>
        <p:spPr>
          <a:xfrm>
            <a:off x="9680753" y="1987906"/>
            <a:ext cx="476402" cy="476402"/>
          </a:xfrm>
          <a:prstGeom prst="ellipse">
            <a:avLst/>
          </a:prstGeom>
          <a:solidFill>
            <a:srgbClr val="66B2B2">
              <a:alpha val="15000"/>
            </a:srgbClr>
          </a:solidFill>
          <a:ln/>
        </p:spPr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rcRect l="-80" r="-80"/>
          <a:stretch/>
        </p:blipFill>
        <p:spPr>
          <a:xfrm>
            <a:off x="9775850" y="2112264"/>
            <a:ext cx="286207" cy="228600"/>
          </a:xfrm>
          <a:prstGeom prst="rect">
            <a:avLst/>
          </a:prstGeom>
        </p:spPr>
      </p:pic>
      <p:sp>
        <p:nvSpPr>
          <p:cNvPr id="23" name="Text 18"/>
          <p:cNvSpPr txBox="1"/>
          <p:nvPr/>
        </p:nvSpPr>
        <p:spPr>
          <a:xfrm>
            <a:off x="9153144" y="2617013"/>
            <a:ext cx="1534363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E67E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2.7x</a:t>
            </a:r>
            <a:endParaRPr lang="en-US" sz="4200" dirty="0"/>
          </a:p>
        </p:txBody>
      </p:sp>
      <p:sp>
        <p:nvSpPr>
          <p:cNvPr id="24" name="Text 19"/>
          <p:cNvSpPr txBox="1"/>
          <p:nvPr/>
        </p:nvSpPr>
        <p:spPr>
          <a:xfrm>
            <a:off x="8420710" y="3226003"/>
            <a:ext cx="300289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A556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aporte femenino es casi el triple que el masculino</a:t>
            </a:r>
            <a:endParaRPr lang="en-US" sz="1300" dirty="0"/>
          </a:p>
        </p:txBody>
      </p:sp>
      <p:sp>
        <p:nvSpPr>
          <p:cNvPr id="25" name="Shape 20"/>
          <p:cNvSpPr/>
          <p:nvPr/>
        </p:nvSpPr>
        <p:spPr>
          <a:xfrm>
            <a:off x="990295" y="4596689"/>
            <a:ext cx="10591495" cy="771754"/>
          </a:xfrm>
          <a:prstGeom prst="rect">
            <a:avLst/>
          </a:prstGeom>
          <a:solidFill>
            <a:srgbClr val="003366">
              <a:alpha val="5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26" name="Shape 21"/>
          <p:cNvSpPr/>
          <p:nvPr/>
        </p:nvSpPr>
        <p:spPr>
          <a:xfrm>
            <a:off x="990295" y="4596689"/>
            <a:ext cx="57607" cy="771754"/>
          </a:xfrm>
          <a:prstGeom prst="rect">
            <a:avLst/>
          </a:prstGeom>
          <a:solidFill>
            <a:srgbClr val="003366"/>
          </a:solidFill>
          <a:ln/>
        </p:spPr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>
            <a:alphaModFix amt="20000"/>
          </a:blip>
          <a:srcRect t="-530" b="-530"/>
          <a:stretch/>
        </p:blipFill>
        <p:spPr>
          <a:xfrm>
            <a:off x="1276502" y="4825289"/>
            <a:ext cx="247802" cy="286207"/>
          </a:xfrm>
          <a:prstGeom prst="rect">
            <a:avLst/>
          </a:prstGeom>
        </p:spPr>
      </p:pic>
      <p:sp>
        <p:nvSpPr>
          <p:cNvPr id="28" name="Text 22"/>
          <p:cNvSpPr txBox="1"/>
          <p:nvPr/>
        </p:nvSpPr>
        <p:spPr>
          <a:xfrm>
            <a:off x="1676095" y="4825289"/>
            <a:ext cx="743955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i="1" noProof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"El Estado y el mercado se </a:t>
            </a:r>
            <a:r>
              <a:rPr lang="es-MX" sz="1800" b="1" i="1" noProof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subsidian </a:t>
            </a:r>
            <a:r>
              <a:rPr lang="es-MX" sz="1800" i="1" noProof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 trabajo gratuito de las mujeres."</a:t>
            </a:r>
            <a:endParaRPr lang="es-MX" sz="1800" noProof="0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30" name="Text 23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31" name="Text 24"/>
          <p:cNvSpPr txBox="1"/>
          <p:nvPr/>
        </p:nvSpPr>
        <p:spPr>
          <a:xfrm>
            <a:off x="11663172" y="6486754"/>
            <a:ext cx="2532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</a:t>
            </a:r>
            <a:endParaRPr lang="en-US" sz="1000" dirty="0"/>
          </a:p>
        </p:txBody>
      </p:sp>
      <p:sp>
        <p:nvSpPr>
          <p:cNvPr id="32" name="Shape 25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838505" y="448056"/>
            <a:ext cx="8420710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Valor económico del trabajo de cuidados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9756648" y="504749"/>
            <a:ext cx="1981505" cy="362102"/>
          </a:xfrm>
          <a:prstGeom prst="roundRect">
            <a:avLst>
              <a:gd name="adj" fmla="val 53163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6" name="Text 4"/>
          <p:cNvSpPr txBox="1"/>
          <p:nvPr/>
        </p:nvSpPr>
        <p:spPr>
          <a:xfrm>
            <a:off x="9918497" y="590702"/>
            <a:ext cx="175747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Trabajo No Remunerado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990295" y="1067105"/>
            <a:ext cx="10591495" cy="4572000"/>
          </a:xfrm>
          <a:prstGeom prst="roundRect">
            <a:avLst>
              <a:gd name="adj" fmla="val 333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4" r="-4"/>
          <a:stretch/>
        </p:blipFill>
        <p:spPr>
          <a:xfrm>
            <a:off x="1228954" y="1304849"/>
            <a:ext cx="10116007" cy="4095598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8620049" y="1647749"/>
            <a:ext cx="2381098" cy="1505102"/>
          </a:xfrm>
          <a:prstGeom prst="roundRect">
            <a:avLst>
              <a:gd name="adj" fmla="val 3845"/>
            </a:avLst>
          </a:prstGeom>
          <a:solidFill>
            <a:srgbClr val="E67E22">
              <a:alpha val="10000"/>
            </a:srgbClr>
          </a:solidFill>
          <a:ln w="25400">
            <a:solidFill>
              <a:srgbClr val="E67E22"/>
            </a:solidFill>
            <a:prstDash val="solid"/>
          </a:ln>
        </p:spPr>
      </p:sp>
      <p:sp>
        <p:nvSpPr>
          <p:cNvPr id="10" name="Text 7"/>
          <p:cNvSpPr txBox="1"/>
          <p:nvPr/>
        </p:nvSpPr>
        <p:spPr>
          <a:xfrm>
            <a:off x="8630107" y="1857146"/>
            <a:ext cx="23628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E67E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2.7x</a:t>
            </a:r>
            <a:endParaRPr lang="en-US" sz="4200" dirty="0"/>
          </a:p>
        </p:txBody>
      </p:sp>
      <p:sp>
        <p:nvSpPr>
          <p:cNvPr id="11" name="Text 8"/>
          <p:cNvSpPr txBox="1"/>
          <p:nvPr/>
        </p:nvSpPr>
        <p:spPr>
          <a:xfrm>
            <a:off x="8767267" y="2438705"/>
            <a:ext cx="2088490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Mayor valor aportado por mujeres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990295" y="5790895"/>
            <a:ext cx="10591495" cy="676656"/>
          </a:xfrm>
          <a:prstGeom prst="rect">
            <a:avLst/>
          </a:prstGeom>
          <a:solidFill>
            <a:srgbClr val="F3F4F6"/>
          </a:solidFill>
          <a:ln/>
        </p:spPr>
      </p:sp>
      <p:sp>
        <p:nvSpPr>
          <p:cNvPr id="13" name="Shape 10"/>
          <p:cNvSpPr/>
          <p:nvPr/>
        </p:nvSpPr>
        <p:spPr>
          <a:xfrm>
            <a:off x="990295" y="5790895"/>
            <a:ext cx="38405" cy="676656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4" name="Text 11"/>
          <p:cNvSpPr txBox="1"/>
          <p:nvPr/>
        </p:nvSpPr>
        <p:spPr>
          <a:xfrm>
            <a:off x="1257300" y="5913425"/>
            <a:ext cx="102111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200" i="1" noProof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 conjunto, las labores domésticas y de cuidados que realizaron las mujeres aportaron </a:t>
            </a:r>
            <a:r>
              <a:rPr lang="es-MX" sz="1200" b="1" i="1" noProof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2.7 veces más valor económico </a:t>
            </a:r>
            <a:r>
              <a:rPr lang="es-MX" sz="1200" i="1" noProof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 las que desempeñaron los hombres.</a:t>
            </a:r>
            <a:endParaRPr lang="es-MX" sz="1200" noProof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l="-3425" r="-3425"/>
          <a:stretch/>
        </p:blipFill>
        <p:spPr>
          <a:xfrm>
            <a:off x="476402" y="6541618"/>
            <a:ext cx="142646" cy="133502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694944" y="6524244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7" name="Text 13"/>
          <p:cNvSpPr txBox="1"/>
          <p:nvPr/>
        </p:nvSpPr>
        <p:spPr>
          <a:xfrm>
            <a:off x="11663172" y="6534302"/>
            <a:ext cx="2532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  <p:sp>
        <p:nvSpPr>
          <p:cNvPr id="19" name="Shape 15"/>
          <p:cNvSpPr/>
          <p:nvPr/>
        </p:nvSpPr>
        <p:spPr>
          <a:xfrm>
            <a:off x="1285646" y="933602"/>
            <a:ext cx="2190902" cy="304495"/>
          </a:xfrm>
          <a:prstGeom prst="roundRect">
            <a:avLst>
              <a:gd name="adj" fmla="val 37538"/>
            </a:avLst>
          </a:prstGeom>
          <a:solidFill>
            <a:srgbClr val="003366"/>
          </a:solidFill>
          <a:ln/>
          <a:effectLst>
            <a:outerShdw blurRad="38100" dist="25400" dir="5400000" algn="bl" rotWithShape="0">
              <a:srgbClr val="000000">
                <a:alpha val="20000"/>
              </a:srgbClr>
            </a:outerShdw>
          </a:effectLst>
        </p:spPr>
      </p:sp>
      <p:sp>
        <p:nvSpPr>
          <p:cNvPr id="20" name="Text 16"/>
          <p:cNvSpPr txBox="1"/>
          <p:nvPr/>
        </p:nvSpPr>
        <p:spPr>
          <a:xfrm>
            <a:off x="1476756" y="990295"/>
            <a:ext cx="191292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DISPARIDAD DE GÉNERO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3" name="Shape 1"/>
          <p:cNvSpPr/>
          <p:nvPr/>
        </p:nvSpPr>
        <p:spPr>
          <a:xfrm>
            <a:off x="2438705" y="0"/>
            <a:ext cx="19202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9734702" y="0"/>
            <a:ext cx="19202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0" y="1371600"/>
            <a:ext cx="12191695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0" y="5467198"/>
            <a:ext cx="12191695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3238805" y="571500"/>
            <a:ext cx="5715000" cy="5715000"/>
          </a:xfrm>
          <a:prstGeom prst="roundRect">
            <a:avLst>
              <a:gd name="adj" fmla="val 16000"/>
            </a:avLst>
          </a:prstGeom>
          <a:noFill/>
          <a:ln w="25400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2286000" y="-381305"/>
            <a:ext cx="7619695" cy="7619695"/>
          </a:xfrm>
          <a:prstGeom prst="roundRect">
            <a:avLst>
              <a:gd name="adj" fmla="val 12000"/>
            </a:avLst>
          </a:prstGeom>
          <a:noFill/>
          <a:ln w="12700">
            <a:solidFill>
              <a:srgbClr val="FFFFFF">
                <a:alpha val="5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339535" y="3086100"/>
            <a:ext cx="952805" cy="952805"/>
          </a:xfrm>
          <a:prstGeom prst="roundRect">
            <a:avLst>
              <a:gd name="adj" fmla="val 14395"/>
            </a:avLst>
          </a:prstGeom>
          <a:solidFill>
            <a:srgbClr val="66B2B2">
              <a:alpha val="8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5486400" y="2400300"/>
            <a:ext cx="1429207" cy="1429207"/>
          </a:xfrm>
          <a:prstGeom prst="roundRect">
            <a:avLst>
              <a:gd name="adj" fmla="val 8531"/>
            </a:avLst>
          </a:prstGeom>
          <a:solidFill>
            <a:srgbClr val="E67E22">
              <a:alpha val="90000"/>
            </a:srgbClr>
          </a:solidFill>
          <a:ln/>
          <a:effectLst>
            <a:outerShdw blurRad="241300" dist="101600" dir="54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1" name="Text 9"/>
          <p:cNvSpPr txBox="1"/>
          <p:nvPr/>
        </p:nvSpPr>
        <p:spPr>
          <a:xfrm>
            <a:off x="10233050" y="6133795"/>
            <a:ext cx="165780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kern="0" spc="360" dirty="0">
                <a:solidFill>
                  <a:srgbClr val="FFFFFF">
                    <a:alpha val="15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9B8BB9B-B6D1-5E1D-8506-17560857D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43" y="697832"/>
            <a:ext cx="10082207" cy="54167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838505" y="523951"/>
            <a:ext cx="7372807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Crisis de cuidados en México</a:t>
            </a:r>
            <a:endParaRPr lang="en-US" sz="36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3330" y="1702613"/>
            <a:ext cx="228600" cy="2286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447495" y="1624889"/>
            <a:ext cx="5520233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Envejecimiento acelerado 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 la población.</a:t>
            </a:r>
            <a:endParaRPr lang="es-MX" sz="2200" noProof="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l="-57" r="-57"/>
          <a:stretch/>
        </p:blipFill>
        <p:spPr>
          <a:xfrm>
            <a:off x="1057046" y="2288743"/>
            <a:ext cx="200254" cy="2286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447495" y="2211019"/>
            <a:ext cx="8729777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Cambio alimentario que deriva en epidemia de </a:t>
            </a:r>
            <a:r>
              <a:rPr lang="es-MX" sz="22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obesidad y diabetes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2200" noProof="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3330" y="2874874"/>
            <a:ext cx="228600" cy="2286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447495" y="2796235"/>
            <a:ext cx="7196328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Mayor </a:t>
            </a:r>
            <a:r>
              <a:rPr lang="es-MX" sz="22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dependencia 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funcional a edades más tempranas.</a:t>
            </a:r>
            <a:endParaRPr lang="es-MX" sz="2200" noProof="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1028700" y="3460090"/>
            <a:ext cx="256946" cy="228600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1447495" y="3382366"/>
            <a:ext cx="7968082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Modelo de salud </a:t>
            </a:r>
            <a:r>
              <a:rPr lang="es-MX" sz="2200" noProof="0" dirty="0">
                <a:solidFill>
                  <a:srgbClr val="B91C1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curativo insostenible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en lugar de preventivo.</a:t>
            </a:r>
            <a:endParaRPr lang="es-MX" sz="2200" noProof="0" dirty="0"/>
          </a:p>
        </p:txBody>
      </p:sp>
      <p:sp>
        <p:nvSpPr>
          <p:cNvPr id="15" name="Shape 9"/>
          <p:cNvSpPr/>
          <p:nvPr/>
        </p:nvSpPr>
        <p:spPr>
          <a:xfrm>
            <a:off x="990295" y="5005426"/>
            <a:ext cx="10591495" cy="1399946"/>
          </a:xfrm>
          <a:prstGeom prst="rect">
            <a:avLst/>
          </a:prstGeom>
          <a:solidFill>
            <a:srgbClr val="E67E22">
              <a:alpha val="8000"/>
            </a:srgbClr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6" name="Shape 10"/>
          <p:cNvSpPr/>
          <p:nvPr/>
        </p:nvSpPr>
        <p:spPr>
          <a:xfrm>
            <a:off x="990295" y="5005426"/>
            <a:ext cx="75895" cy="1399946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7" name="Text 11"/>
          <p:cNvSpPr txBox="1"/>
          <p:nvPr/>
        </p:nvSpPr>
        <p:spPr>
          <a:xfrm>
            <a:off x="1371600" y="5309921"/>
            <a:ext cx="10120579" cy="79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"Sin cuidados, no hay sostenibilidad del </a:t>
            </a:r>
            <a:r>
              <a:rPr lang="es-MX" sz="2200" b="1" i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sistema de salud </a:t>
            </a:r>
            <a:r>
              <a:rPr lang="es-MX" sz="22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ni de la </a:t>
            </a:r>
            <a:r>
              <a:rPr lang="es-MX" sz="2200" b="1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seguridad social</a:t>
            </a:r>
            <a:r>
              <a:rPr lang="es-MX" sz="22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."</a:t>
            </a:r>
            <a:endParaRPr lang="es-MX" sz="2200" noProof="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20" name="Text 13"/>
          <p:cNvSpPr txBox="1"/>
          <p:nvPr/>
        </p:nvSpPr>
        <p:spPr>
          <a:xfrm>
            <a:off x="11663172" y="6486754"/>
            <a:ext cx="2532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</a:t>
            </a:r>
            <a:endParaRPr lang="en-US" sz="1000" dirty="0"/>
          </a:p>
        </p:txBody>
      </p:sp>
      <p:sp>
        <p:nvSpPr>
          <p:cNvPr id="21" name="Shape 14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838505" y="523951"/>
            <a:ext cx="7372807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Experiencias internacionales</a:t>
            </a:r>
            <a:endParaRPr lang="en-US" sz="36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6249" y="1853489"/>
            <a:ext cx="209398" cy="209398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371600" y="1777594"/>
            <a:ext cx="1433779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Alemania</a:t>
            </a:r>
            <a:endParaRPr lang="en-US" sz="2200" dirty="0"/>
          </a:p>
        </p:txBody>
      </p:sp>
      <p:sp>
        <p:nvSpPr>
          <p:cNvPr id="9" name="Text 6"/>
          <p:cNvSpPr txBox="1"/>
          <p:nvPr/>
        </p:nvSpPr>
        <p:spPr>
          <a:xfrm>
            <a:off x="1371600" y="2157984"/>
            <a:ext cx="103830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Pionero en implementar el </a:t>
            </a:r>
            <a:r>
              <a:rPr lang="es-MX" sz="18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seguro público de cuidados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1800" noProof="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 l="-1004" r="-1004"/>
          <a:stretch/>
        </p:blipFill>
        <p:spPr>
          <a:xfrm>
            <a:off x="1047902" y="2843784"/>
            <a:ext cx="267005" cy="209398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371600" y="2767889"/>
            <a:ext cx="1291133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Uruguay</a:t>
            </a:r>
            <a:endParaRPr lang="en-US" sz="2200" dirty="0"/>
          </a:p>
        </p:txBody>
      </p:sp>
      <p:sp>
        <p:nvSpPr>
          <p:cNvPr id="12" name="Text 8"/>
          <p:cNvSpPr txBox="1"/>
          <p:nvPr/>
        </p:nvSpPr>
        <p:spPr>
          <a:xfrm>
            <a:off x="1371600" y="3149194"/>
            <a:ext cx="103830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Referente regional con su </a:t>
            </a:r>
            <a:r>
              <a:rPr lang="es-MX" sz="18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Sistema Nacional Integrado de Cuidados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1800" noProof="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l="-461" r="-461"/>
          <a:stretch/>
        </p:blipFill>
        <p:spPr>
          <a:xfrm>
            <a:off x="1061618" y="3834994"/>
            <a:ext cx="237744" cy="209398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1371600" y="3758184"/>
            <a:ext cx="2376526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Colombia y Chile</a:t>
            </a:r>
            <a:endParaRPr lang="en-US" sz="2200" dirty="0"/>
          </a:p>
        </p:txBody>
      </p:sp>
      <p:sp>
        <p:nvSpPr>
          <p:cNvPr id="15" name="Text 10"/>
          <p:cNvSpPr txBox="1"/>
          <p:nvPr/>
        </p:nvSpPr>
        <p:spPr>
          <a:xfrm>
            <a:off x="1371600" y="4139489"/>
            <a:ext cx="103830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Desarrollo de </a:t>
            </a:r>
            <a:r>
              <a:rPr lang="es-MX" sz="18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redes territoriales 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 sistemas locales de cuidado (Manzanas del Cuidado).</a:t>
            </a:r>
            <a:endParaRPr lang="es-MX" sz="1800" noProof="0" dirty="0"/>
          </a:p>
        </p:txBody>
      </p:sp>
      <p:sp>
        <p:nvSpPr>
          <p:cNvPr id="16" name="Shape 11"/>
          <p:cNvSpPr/>
          <p:nvPr/>
        </p:nvSpPr>
        <p:spPr>
          <a:xfrm>
            <a:off x="990295" y="5005426"/>
            <a:ext cx="10591495" cy="1248156"/>
          </a:xfrm>
          <a:prstGeom prst="rect">
            <a:avLst/>
          </a:prstGeom>
          <a:solidFill>
            <a:srgbClr val="66B2B2">
              <a:alpha val="10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990295" y="5005426"/>
            <a:ext cx="57607" cy="1248156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8" name="Text 13"/>
          <p:cNvSpPr txBox="1"/>
          <p:nvPr/>
        </p:nvSpPr>
        <p:spPr>
          <a:xfrm>
            <a:off x="1169518" y="5234026"/>
            <a:ext cx="10292486" cy="79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s-MX" sz="2200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países que avanzan en igualdad construyen </a:t>
            </a:r>
            <a:r>
              <a:rPr lang="es-MX" sz="22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mejores Estados de bienestar</a:t>
            </a:r>
            <a:r>
              <a:rPr lang="es-MX" sz="2200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2200" noProof="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21" name="Text 15"/>
          <p:cNvSpPr txBox="1"/>
          <p:nvPr/>
        </p:nvSpPr>
        <p:spPr>
          <a:xfrm>
            <a:off x="11663172" y="6486754"/>
            <a:ext cx="2532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21</a:t>
            </a:r>
            <a:endParaRPr lang="en-US" sz="1000" dirty="0"/>
          </a:p>
        </p:txBody>
      </p:sp>
      <p:sp>
        <p:nvSpPr>
          <p:cNvPr id="22" name="Shape 16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838505" y="523951"/>
            <a:ext cx="7363663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México: retos y posibilidades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1295705" y="1624889"/>
            <a:ext cx="96633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desigualdad </a:t>
            </a:r>
            <a:r>
              <a:rPr lang="es-MX" sz="22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es natural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2200" noProof="0" dirty="0"/>
          </a:p>
        </p:txBody>
      </p:sp>
      <p:sp>
        <p:nvSpPr>
          <p:cNvPr id="8" name="Text 6"/>
          <p:cNvSpPr txBox="1"/>
          <p:nvPr/>
        </p:nvSpPr>
        <p:spPr>
          <a:xfrm>
            <a:off x="1295705" y="2393899"/>
            <a:ext cx="96633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retos actuales </a:t>
            </a:r>
            <a:r>
              <a:rPr lang="es-MX" sz="22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son infranqueables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2200" noProof="0" dirty="0"/>
          </a:p>
        </p:txBody>
      </p:sp>
      <p:sp>
        <p:nvSpPr>
          <p:cNvPr id="9" name="Text 7"/>
          <p:cNvSpPr txBox="1"/>
          <p:nvPr/>
        </p:nvSpPr>
        <p:spPr>
          <a:xfrm>
            <a:off x="1295705" y="3162910"/>
            <a:ext cx="96633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cuidado puede ser un </a:t>
            </a:r>
            <a:r>
              <a:rPr lang="es-MX" sz="2200" b="1" noProof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eje de transformación </a:t>
            </a:r>
            <a:r>
              <a:rPr lang="es-MX" sz="2200" noProof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social.</a:t>
            </a:r>
            <a:endParaRPr lang="es-MX" sz="2200" noProof="0"/>
          </a:p>
        </p:txBody>
      </p:sp>
      <p:sp>
        <p:nvSpPr>
          <p:cNvPr id="10" name="Shape 8"/>
          <p:cNvSpPr/>
          <p:nvPr/>
        </p:nvSpPr>
        <p:spPr>
          <a:xfrm>
            <a:off x="990295" y="4084625"/>
            <a:ext cx="9753905" cy="1009498"/>
          </a:xfrm>
          <a:prstGeom prst="rect">
            <a:avLst/>
          </a:prstGeom>
          <a:solidFill>
            <a:srgbClr val="66B2B2">
              <a:alpha val="10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90295" y="4084625"/>
            <a:ext cx="57607" cy="1009498"/>
          </a:xfrm>
          <a:prstGeom prst="rect">
            <a:avLst/>
          </a:prstGeom>
          <a:solidFill>
            <a:srgbClr val="66B2B2"/>
          </a:solidFill>
          <a:ln/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rcRect t="-45" b="-45"/>
          <a:stretch/>
        </p:blipFill>
        <p:spPr>
          <a:xfrm>
            <a:off x="1352398" y="4414723"/>
            <a:ext cx="256946" cy="342900"/>
          </a:xfrm>
          <a:prstGeom prst="rect">
            <a:avLst/>
          </a:prstGeom>
        </p:spPr>
      </p:pic>
      <p:sp>
        <p:nvSpPr>
          <p:cNvPr id="13" name="Text 10"/>
          <p:cNvSpPr txBox="1"/>
          <p:nvPr/>
        </p:nvSpPr>
        <p:spPr>
          <a:xfrm>
            <a:off x="1837944" y="4389120"/>
            <a:ext cx="4634179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i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"No estamos al final de la historia."</a:t>
            </a:r>
            <a:endParaRPr lang="en-US" sz="220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6" name="Text 12"/>
          <p:cNvSpPr txBox="1"/>
          <p:nvPr/>
        </p:nvSpPr>
        <p:spPr>
          <a:xfrm>
            <a:off x="11663172" y="6486754"/>
            <a:ext cx="2532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22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838505" y="523951"/>
            <a:ext cx="11011205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sistema de cuidados y las redes de apoyo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990295" y="1624889"/>
            <a:ext cx="996878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Economía feminista</a:t>
            </a:r>
            <a:r>
              <a:rPr lang="en-US" sz="220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reproducción social y Estado de bienestar.</a:t>
            </a:r>
            <a:endParaRPr lang="en-US" sz="2200" dirty="0"/>
          </a:p>
        </p:txBody>
      </p:sp>
      <p:sp>
        <p:nvSpPr>
          <p:cNvPr id="8" name="Text 6"/>
          <p:cNvSpPr txBox="1"/>
          <p:nvPr/>
        </p:nvSpPr>
        <p:spPr>
          <a:xfrm>
            <a:off x="1295705" y="2272284"/>
            <a:ext cx="962040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Análisis sobre cómo se organiza la sociedad y </a:t>
            </a:r>
            <a:r>
              <a:rPr lang="es-MX" sz="1800" b="1" noProof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 qué vidas importan</a:t>
            </a:r>
            <a:r>
              <a:rPr lang="es-MX" sz="1800" noProof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1800" noProof="0"/>
          </a:p>
        </p:txBody>
      </p:sp>
      <p:sp>
        <p:nvSpPr>
          <p:cNvPr id="9" name="Text 7"/>
          <p:cNvSpPr txBox="1"/>
          <p:nvPr/>
        </p:nvSpPr>
        <p:spPr>
          <a:xfrm>
            <a:off x="1295705" y="2873045"/>
            <a:ext cx="962040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Reflexión sobre qué Estado de bienestar queremos construir.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990295" y="3548786"/>
            <a:ext cx="9753905" cy="771754"/>
          </a:xfrm>
          <a:prstGeom prst="rect">
            <a:avLst/>
          </a:prstGeom>
          <a:solidFill>
            <a:srgbClr val="E67E22">
              <a:alpha val="8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90295" y="3548786"/>
            <a:ext cx="57607" cy="771754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2" name="Text 10"/>
          <p:cNvSpPr txBox="1"/>
          <p:nvPr/>
        </p:nvSpPr>
        <p:spPr>
          <a:xfrm>
            <a:off x="1276502" y="3777386"/>
            <a:ext cx="94110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i="1" noProof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"No es un tema sectorial, es </a:t>
            </a:r>
            <a:r>
              <a:rPr lang="es-MX" b="1" i="1" noProof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</a:t>
            </a:r>
            <a:r>
              <a:rPr lang="es-MX" sz="1800" b="1" i="1" noProof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structural </a:t>
            </a:r>
            <a:r>
              <a:rPr lang="es-MX" sz="1800" i="1" noProof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para la seguridad social."</a:t>
            </a:r>
            <a:endParaRPr lang="es-MX" sz="1800" noProof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14" name="Text 11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5" name="Text 12"/>
          <p:cNvSpPr txBox="1"/>
          <p:nvPr/>
        </p:nvSpPr>
        <p:spPr>
          <a:xfrm>
            <a:off x="11737238" y="6486754"/>
            <a:ext cx="1764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3" name="Shape 1"/>
          <p:cNvSpPr/>
          <p:nvPr/>
        </p:nvSpPr>
        <p:spPr>
          <a:xfrm>
            <a:off x="4876495" y="0"/>
            <a:ext cx="7315200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4876495" cy="68580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5" name="Text 3"/>
          <p:cNvSpPr txBox="1"/>
          <p:nvPr/>
        </p:nvSpPr>
        <p:spPr>
          <a:xfrm>
            <a:off x="609905" y="1985162"/>
            <a:ext cx="375818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Conclusiones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2299716"/>
            <a:ext cx="3581705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Mensaje final</a:t>
            </a:r>
            <a:endParaRPr lang="en-US" sz="3600" dirty="0"/>
          </a:p>
        </p:txBody>
      </p:sp>
      <p:sp>
        <p:nvSpPr>
          <p:cNvPr id="8" name="Text 6"/>
          <p:cNvSpPr txBox="1"/>
          <p:nvPr/>
        </p:nvSpPr>
        <p:spPr>
          <a:xfrm>
            <a:off x="609906" y="3205888"/>
            <a:ext cx="3487522" cy="2122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FFFFFF">
                    <a:alpha val="90000"/>
                  </a:srgbClr>
                </a:solidFill>
                <a:latin typeface="Raleway" pitchFamily="2" charset="0"/>
                <a:ea typeface="Roboto" pitchFamily="34" charset="-122"/>
                <a:cs typeface="Roboto" pitchFamily="34" charset="-120"/>
              </a:rPr>
              <a:t>El sistema de cuidados no es un gasto, es una inversión social indispensable para el futuro de México.</a:t>
            </a:r>
            <a:endParaRPr lang="en-US" sz="2400" dirty="0">
              <a:latin typeface="Raleway" pitchFamily="2" charset="0"/>
            </a:endParaRPr>
          </a:p>
        </p:txBody>
      </p:sp>
      <p:sp>
        <p:nvSpPr>
          <p:cNvPr id="9" name="Text 7"/>
          <p:cNvSpPr txBox="1"/>
          <p:nvPr/>
        </p:nvSpPr>
        <p:spPr>
          <a:xfrm>
            <a:off x="609905" y="6267298"/>
            <a:ext cx="143835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kern="0" spc="180" dirty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ISSSTE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-476402" y="-476402"/>
            <a:ext cx="2857500" cy="2857500"/>
          </a:xfrm>
          <a:prstGeom prst="ellipse">
            <a:avLst/>
          </a:prstGeom>
          <a:solidFill>
            <a:srgbClr val="66B2B2">
              <a:alpha val="10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-476402" y="0"/>
            <a:ext cx="952805" cy="8229600"/>
          </a:xfrm>
          <a:prstGeom prst="rect">
            <a:avLst/>
          </a:prstGeom>
          <a:solidFill>
            <a:srgbClr val="E67E22">
              <a:alpha val="1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5639105" y="918972"/>
            <a:ext cx="457200" cy="457200"/>
          </a:xfrm>
          <a:prstGeom prst="ellipse">
            <a:avLst/>
          </a:prstGeom>
          <a:solidFill>
            <a:srgbClr val="E6F3F3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rcRect l="-1648" r="-1648"/>
          <a:stretch/>
        </p:blipFill>
        <p:spPr>
          <a:xfrm>
            <a:off x="5781751" y="1052474"/>
            <a:ext cx="171907" cy="190195"/>
          </a:xfrm>
          <a:prstGeom prst="rect">
            <a:avLst/>
          </a:prstGeom>
        </p:spPr>
      </p:pic>
      <p:sp>
        <p:nvSpPr>
          <p:cNvPr id="14" name="Text 11"/>
          <p:cNvSpPr txBox="1"/>
          <p:nvPr/>
        </p:nvSpPr>
        <p:spPr>
          <a:xfrm>
            <a:off x="6324905" y="918972"/>
            <a:ext cx="42483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Política pública estratégica</a:t>
            </a:r>
            <a:endParaRPr lang="en-US" sz="1800" dirty="0"/>
          </a:p>
        </p:txBody>
      </p:sp>
      <p:sp>
        <p:nvSpPr>
          <p:cNvPr id="15" name="Text 12"/>
          <p:cNvSpPr txBox="1"/>
          <p:nvPr/>
        </p:nvSpPr>
        <p:spPr>
          <a:xfrm>
            <a:off x="6324905" y="1261872"/>
            <a:ext cx="420532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cuidados deben ser el centro de la agenda social.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639105" y="1757477"/>
            <a:ext cx="457200" cy="457200"/>
          </a:xfrm>
          <a:prstGeom prst="ellipse">
            <a:avLst/>
          </a:prstGeom>
          <a:solidFill>
            <a:srgbClr val="E6F3F3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72607" y="1890979"/>
            <a:ext cx="190195" cy="190195"/>
          </a:xfrm>
          <a:prstGeom prst="rect">
            <a:avLst/>
          </a:prstGeom>
        </p:spPr>
      </p:pic>
      <p:sp>
        <p:nvSpPr>
          <p:cNvPr id="18" name="Text 14"/>
          <p:cNvSpPr txBox="1"/>
          <p:nvPr/>
        </p:nvSpPr>
        <p:spPr>
          <a:xfrm>
            <a:off x="6324905" y="1757477"/>
            <a:ext cx="46104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Prevenir &gt; Curar</a:t>
            </a:r>
            <a:endParaRPr lang="en-US" sz="1800" dirty="0"/>
          </a:p>
        </p:txBody>
      </p:sp>
      <p:sp>
        <p:nvSpPr>
          <p:cNvPr id="19" name="Text 15"/>
          <p:cNvSpPr txBox="1"/>
          <p:nvPr/>
        </p:nvSpPr>
        <p:spPr>
          <a:xfrm>
            <a:off x="6324905" y="2100377"/>
            <a:ext cx="456742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 sistema preventivo es más sostenible financieramente.</a:t>
            </a:r>
            <a:endParaRPr lang="en-US" sz="1300" dirty="0"/>
          </a:p>
        </p:txBody>
      </p:sp>
      <p:sp>
        <p:nvSpPr>
          <p:cNvPr id="20" name="Shape 16"/>
          <p:cNvSpPr/>
          <p:nvPr/>
        </p:nvSpPr>
        <p:spPr>
          <a:xfrm>
            <a:off x="5639105" y="2595982"/>
            <a:ext cx="457200" cy="457200"/>
          </a:xfrm>
          <a:prstGeom prst="ellipse">
            <a:avLst/>
          </a:prstGeom>
          <a:solidFill>
            <a:srgbClr val="E6F3F3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47918" y="2728570"/>
            <a:ext cx="237744" cy="190195"/>
          </a:xfrm>
          <a:prstGeom prst="rect">
            <a:avLst/>
          </a:prstGeom>
        </p:spPr>
      </p:pic>
      <p:sp>
        <p:nvSpPr>
          <p:cNvPr id="22" name="Text 17"/>
          <p:cNvSpPr txBox="1"/>
          <p:nvPr/>
        </p:nvSpPr>
        <p:spPr>
          <a:xfrm>
            <a:off x="6324905" y="2595982"/>
            <a:ext cx="463875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Igualdad sustantiva</a:t>
            </a:r>
            <a:endParaRPr lang="en-US" sz="1800" dirty="0"/>
          </a:p>
        </p:txBody>
      </p:sp>
      <p:sp>
        <p:nvSpPr>
          <p:cNvPr id="23" name="Text 18"/>
          <p:cNvSpPr txBox="1"/>
          <p:nvPr/>
        </p:nvSpPr>
        <p:spPr>
          <a:xfrm>
            <a:off x="6324905" y="2938882"/>
            <a:ext cx="459668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Reorganizar el cuidado es clave para la </a:t>
            </a:r>
            <a:r>
              <a:rPr lang="en-US" sz="1300" dirty="0" err="1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igualdad</a:t>
            </a:r>
            <a:r>
              <a:rPr lang="en-US" sz="13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género.</a:t>
            </a:r>
            <a:endParaRPr lang="en-US" sz="1300" dirty="0"/>
          </a:p>
        </p:txBody>
      </p:sp>
      <p:sp>
        <p:nvSpPr>
          <p:cNvPr id="24" name="Shape 19"/>
          <p:cNvSpPr/>
          <p:nvPr/>
        </p:nvSpPr>
        <p:spPr>
          <a:xfrm>
            <a:off x="5639105" y="3433572"/>
            <a:ext cx="457200" cy="457200"/>
          </a:xfrm>
          <a:prstGeom prst="ellipse">
            <a:avLst/>
          </a:prstGeom>
          <a:solidFill>
            <a:srgbClr val="E6F3F3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47918" y="3567074"/>
            <a:ext cx="237744" cy="190195"/>
          </a:xfrm>
          <a:prstGeom prst="rect">
            <a:avLst/>
          </a:prstGeom>
        </p:spPr>
      </p:pic>
      <p:sp>
        <p:nvSpPr>
          <p:cNvPr id="26" name="Text 20"/>
          <p:cNvSpPr txBox="1"/>
          <p:nvPr/>
        </p:nvSpPr>
        <p:spPr>
          <a:xfrm>
            <a:off x="6324905" y="3433572"/>
            <a:ext cx="402976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 del ISSSTE</a:t>
            </a:r>
            <a:endParaRPr lang="en-US" sz="1800" dirty="0"/>
          </a:p>
        </p:txBody>
      </p:sp>
      <p:sp>
        <p:nvSpPr>
          <p:cNvPr id="27" name="Text 21"/>
          <p:cNvSpPr txBox="1"/>
          <p:nvPr/>
        </p:nvSpPr>
        <p:spPr>
          <a:xfrm>
            <a:off x="6324905" y="3776472"/>
            <a:ext cx="398678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Actor clave en la construcción del nuevo bienestar.</a:t>
            </a:r>
            <a:endParaRPr lang="en-US" sz="1300" dirty="0"/>
          </a:p>
        </p:txBody>
      </p:sp>
      <p:sp>
        <p:nvSpPr>
          <p:cNvPr id="28" name="Shape 22"/>
          <p:cNvSpPr/>
          <p:nvPr/>
        </p:nvSpPr>
        <p:spPr>
          <a:xfrm>
            <a:off x="5639105" y="4805172"/>
            <a:ext cx="5943600" cy="1133856"/>
          </a:xfrm>
          <a:prstGeom prst="rect">
            <a:avLst/>
          </a:prstGeom>
          <a:solidFill>
            <a:srgbClr val="003366"/>
          </a:solidFill>
          <a:ln/>
          <a:effectLst>
            <a:outerShdw blurRad="241300" dist="101600" dir="5400000" algn="bl" rotWithShape="0">
              <a:srgbClr val="003366">
                <a:alpha val="20000"/>
              </a:srgbClr>
            </a:outerShdw>
          </a:effectLst>
        </p:spPr>
      </p:sp>
      <p:sp>
        <p:nvSpPr>
          <p:cNvPr id="29" name="Shape 23"/>
          <p:cNvSpPr/>
          <p:nvPr/>
        </p:nvSpPr>
        <p:spPr>
          <a:xfrm>
            <a:off x="5829300" y="4614977"/>
            <a:ext cx="381305" cy="381305"/>
          </a:xfrm>
          <a:prstGeom prst="ellipse">
            <a:avLst/>
          </a:prstGeom>
          <a:solidFill>
            <a:srgbClr val="E67E22"/>
          </a:solidFill>
          <a:ln/>
        </p:spPr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rcRect l="-1082" r="-1082"/>
          <a:stretch/>
        </p:blipFill>
        <p:spPr>
          <a:xfrm>
            <a:off x="5939028" y="4714646"/>
            <a:ext cx="161849" cy="181051"/>
          </a:xfrm>
          <a:prstGeom prst="rect">
            <a:avLst/>
          </a:prstGeom>
        </p:spPr>
      </p:pic>
      <p:sp>
        <p:nvSpPr>
          <p:cNvPr id="31" name="Text 24"/>
          <p:cNvSpPr txBox="1"/>
          <p:nvPr/>
        </p:nvSpPr>
        <p:spPr>
          <a:xfrm>
            <a:off x="5934456" y="5186477"/>
            <a:ext cx="535381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"Cuidar es </a:t>
            </a:r>
            <a:r>
              <a:rPr lang="en-US" sz="1800" i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sostener</a:t>
            </a:r>
            <a:r>
              <a:rPr lang="en-US" sz="1800" i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la </a:t>
            </a:r>
            <a:r>
              <a:rPr lang="en-US" sz="1800" b="1" i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vida</a:t>
            </a:r>
            <a:r>
              <a:rPr lang="en-US" sz="1800" i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la </a:t>
            </a:r>
            <a:r>
              <a:rPr lang="en-US" sz="1800" b="1" i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democracia</a:t>
            </a:r>
            <a:r>
              <a:rPr lang="en-US" sz="1800" b="1" i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800" i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 el</a:t>
            </a:r>
            <a:r>
              <a:rPr lang="en-US" sz="1800" b="1" i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futuro</a:t>
            </a:r>
            <a:r>
              <a:rPr lang="en-US" sz="1800" i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."</a:t>
            </a:r>
            <a:endParaRPr lang="en-US" sz="1800" dirty="0"/>
          </a:p>
        </p:txBody>
      </p:sp>
      <p:sp>
        <p:nvSpPr>
          <p:cNvPr id="32" name="Shape 25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E67E22"/>
          </a:solidFill>
          <a:ln/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3" name="Shape 1"/>
          <p:cNvSpPr/>
          <p:nvPr/>
        </p:nvSpPr>
        <p:spPr>
          <a:xfrm>
            <a:off x="2438705" y="0"/>
            <a:ext cx="19202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9734702" y="0"/>
            <a:ext cx="19202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0" y="1371600"/>
            <a:ext cx="12191695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0" y="5467198"/>
            <a:ext cx="12191695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5560009" y="705002"/>
            <a:ext cx="5715000" cy="5715000"/>
          </a:xfrm>
          <a:prstGeom prst="roundRect">
            <a:avLst>
              <a:gd name="adj" fmla="val 16000"/>
            </a:avLst>
          </a:prstGeom>
          <a:noFill/>
          <a:ln w="25400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2286000" y="-381305"/>
            <a:ext cx="7619695" cy="7619695"/>
          </a:xfrm>
          <a:prstGeom prst="roundRect">
            <a:avLst>
              <a:gd name="adj" fmla="val 12000"/>
            </a:avLst>
          </a:prstGeom>
          <a:noFill/>
          <a:ln w="12700">
            <a:solidFill>
              <a:srgbClr val="FFFFFF">
                <a:alpha val="5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092898" y="1580997"/>
            <a:ext cx="952805" cy="952805"/>
          </a:xfrm>
          <a:prstGeom prst="roundRect">
            <a:avLst>
              <a:gd name="adj" fmla="val 14395"/>
            </a:avLst>
          </a:prstGeom>
          <a:solidFill>
            <a:srgbClr val="66B2B2">
              <a:alpha val="8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10347349" y="519011"/>
            <a:ext cx="1429207" cy="1429207"/>
          </a:xfrm>
          <a:prstGeom prst="roundRect">
            <a:avLst>
              <a:gd name="adj" fmla="val 8531"/>
            </a:avLst>
          </a:prstGeom>
          <a:solidFill>
            <a:srgbClr val="E67E22">
              <a:alpha val="90000"/>
            </a:srgbClr>
          </a:solidFill>
          <a:ln/>
          <a:effectLst>
            <a:outerShdw blurRad="241300" dist="101600" dir="54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1" name="Text 9"/>
          <p:cNvSpPr txBox="1"/>
          <p:nvPr/>
        </p:nvSpPr>
        <p:spPr>
          <a:xfrm>
            <a:off x="10233050" y="6133795"/>
            <a:ext cx="165780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kern="0" spc="360" dirty="0">
                <a:solidFill>
                  <a:srgbClr val="FFFFFF">
                    <a:alpha val="15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81A0BD-263C-BBFB-6304-081ABA669925}"/>
              </a:ext>
            </a:extLst>
          </p:cNvPr>
          <p:cNvSpPr txBox="1"/>
          <p:nvPr/>
        </p:nvSpPr>
        <p:spPr>
          <a:xfrm>
            <a:off x="694631" y="684790"/>
            <a:ext cx="81233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Raleway" pitchFamily="2" charset="0"/>
              </a:rPr>
              <a:t>“La división sexual del trabajo se reproduce mediante un sistema de políticas públicas que, por acción y por omisión, determinan mayor dedicación de las mujeres al trabajo de cuidados y mayor dedicación de los hombres al empleo…, la evidencia internacional nos indica que es posible cambiar el comportamiento femenino y masculino mediante la vía de ampliación de derechos, …dirigido a alcanzar una sociedad más justa, más eficiente y más sostenible: una sociedad de personas sustentadoras/cuidadoras en igualdad.”</a:t>
            </a:r>
          </a:p>
          <a:p>
            <a:endParaRPr lang="es-MX" sz="2400" dirty="0">
              <a:solidFill>
                <a:schemeClr val="bg1"/>
              </a:solidFill>
              <a:latin typeface="Raleway" pitchFamily="2" charset="0"/>
            </a:endParaRPr>
          </a:p>
          <a:p>
            <a:pPr algn="r"/>
            <a:r>
              <a:rPr lang="es-MX" sz="2400" dirty="0">
                <a:solidFill>
                  <a:schemeClr val="bg1"/>
                </a:solidFill>
                <a:latin typeface="Raleway" pitchFamily="2" charset="0"/>
              </a:rPr>
              <a:t>María Pazos Morán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3" name="Shape 1"/>
          <p:cNvSpPr/>
          <p:nvPr/>
        </p:nvSpPr>
        <p:spPr>
          <a:xfrm>
            <a:off x="2438705" y="0"/>
            <a:ext cx="19202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9734702" y="0"/>
            <a:ext cx="19202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0" y="1371600"/>
            <a:ext cx="12191695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0" y="5467198"/>
            <a:ext cx="12191695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3238805" y="571500"/>
            <a:ext cx="5715000" cy="5715000"/>
          </a:xfrm>
          <a:prstGeom prst="roundRect">
            <a:avLst>
              <a:gd name="adj" fmla="val 16000"/>
            </a:avLst>
          </a:prstGeom>
          <a:noFill/>
          <a:ln w="25400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2286000" y="-381305"/>
            <a:ext cx="7619695" cy="7619695"/>
          </a:xfrm>
          <a:prstGeom prst="roundRect">
            <a:avLst>
              <a:gd name="adj" fmla="val 12000"/>
            </a:avLst>
          </a:prstGeom>
          <a:noFill/>
          <a:ln w="12700">
            <a:solidFill>
              <a:srgbClr val="FFFFFF">
                <a:alpha val="5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339535" y="3086100"/>
            <a:ext cx="952805" cy="952805"/>
          </a:xfrm>
          <a:prstGeom prst="roundRect">
            <a:avLst>
              <a:gd name="adj" fmla="val 14395"/>
            </a:avLst>
          </a:prstGeom>
          <a:solidFill>
            <a:srgbClr val="66B2B2">
              <a:alpha val="8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5486400" y="2400300"/>
            <a:ext cx="1429207" cy="1429207"/>
          </a:xfrm>
          <a:prstGeom prst="roundRect">
            <a:avLst>
              <a:gd name="adj" fmla="val 8531"/>
            </a:avLst>
          </a:prstGeom>
          <a:solidFill>
            <a:srgbClr val="E67E22">
              <a:alpha val="90000"/>
            </a:srgbClr>
          </a:solidFill>
          <a:ln/>
          <a:effectLst>
            <a:outerShdw blurRad="241300" dist="101600" dir="54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1" name="Text 9"/>
          <p:cNvSpPr txBox="1"/>
          <p:nvPr/>
        </p:nvSpPr>
        <p:spPr>
          <a:xfrm>
            <a:off x="10233050" y="6133795"/>
            <a:ext cx="165780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kern="0" spc="360" dirty="0">
                <a:solidFill>
                  <a:srgbClr val="FFFFFF">
                    <a:alpha val="15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3" name="Shape 1"/>
          <p:cNvSpPr/>
          <p:nvPr/>
        </p:nvSpPr>
        <p:spPr>
          <a:xfrm>
            <a:off x="2438705" y="0"/>
            <a:ext cx="19202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9734702" y="0"/>
            <a:ext cx="19202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0" y="1371600"/>
            <a:ext cx="12191695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0" y="5467198"/>
            <a:ext cx="12191695" cy="192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3238805" y="571500"/>
            <a:ext cx="5715000" cy="5715000"/>
          </a:xfrm>
          <a:prstGeom prst="roundRect">
            <a:avLst>
              <a:gd name="adj" fmla="val 16000"/>
            </a:avLst>
          </a:prstGeom>
          <a:noFill/>
          <a:ln w="25400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2286000" y="-381305"/>
            <a:ext cx="7619695" cy="7619695"/>
          </a:xfrm>
          <a:prstGeom prst="roundRect">
            <a:avLst>
              <a:gd name="adj" fmla="val 12000"/>
            </a:avLst>
          </a:prstGeom>
          <a:noFill/>
          <a:ln w="12700">
            <a:solidFill>
              <a:srgbClr val="FFFFFF">
                <a:alpha val="5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339535" y="3086100"/>
            <a:ext cx="952805" cy="952805"/>
          </a:xfrm>
          <a:prstGeom prst="roundRect">
            <a:avLst>
              <a:gd name="adj" fmla="val 14395"/>
            </a:avLst>
          </a:prstGeom>
          <a:solidFill>
            <a:srgbClr val="66B2B2">
              <a:alpha val="8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5486400" y="2400300"/>
            <a:ext cx="1429207" cy="1429207"/>
          </a:xfrm>
          <a:prstGeom prst="roundRect">
            <a:avLst>
              <a:gd name="adj" fmla="val 8531"/>
            </a:avLst>
          </a:prstGeom>
          <a:solidFill>
            <a:srgbClr val="E67E22">
              <a:alpha val="90000"/>
            </a:srgbClr>
          </a:solidFill>
          <a:ln/>
          <a:effectLst>
            <a:outerShdw blurRad="241300" dist="101600" dir="54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1" name="Text 9"/>
          <p:cNvSpPr txBox="1"/>
          <p:nvPr/>
        </p:nvSpPr>
        <p:spPr>
          <a:xfrm>
            <a:off x="10233050" y="6133795"/>
            <a:ext cx="165780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kern="0" spc="360" dirty="0">
                <a:solidFill>
                  <a:srgbClr val="FFFFFF">
                    <a:alpha val="15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  <p:txBody>
          <a:bodyPr/>
          <a:lstStyle/>
          <a:p>
            <a:endParaRPr lang="es-MX" noProof="0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es-MX" noProof="0" dirty="0"/>
          </a:p>
        </p:txBody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MX" noProof="0" dirty="0"/>
          </a:p>
        </p:txBody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es-MX" noProof="0" dirty="0"/>
          </a:p>
        </p:txBody>
      </p:sp>
      <p:sp>
        <p:nvSpPr>
          <p:cNvPr id="6" name="Text 4"/>
          <p:cNvSpPr txBox="1"/>
          <p:nvPr/>
        </p:nvSpPr>
        <p:spPr>
          <a:xfrm>
            <a:off x="838505" y="523951"/>
            <a:ext cx="754380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3600" b="1" noProof="0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Género, economía y cuidados</a:t>
            </a:r>
            <a:endParaRPr lang="es-MX" sz="3600" noProof="0" dirty="0"/>
          </a:p>
        </p:txBody>
      </p:sp>
      <p:sp>
        <p:nvSpPr>
          <p:cNvPr id="7" name="Text 5"/>
          <p:cNvSpPr txBox="1"/>
          <p:nvPr/>
        </p:nvSpPr>
        <p:spPr>
          <a:xfrm>
            <a:off x="990295" y="1548994"/>
            <a:ext cx="99258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Economía </a:t>
            </a:r>
            <a:r>
              <a:rPr lang="es-MX" sz="1800" b="1" noProof="0" dirty="0">
                <a:solidFill>
                  <a:srgbClr val="B91C1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es neutral</a:t>
            </a:r>
            <a:r>
              <a:rPr lang="es-MX" sz="1800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1800" noProof="0" dirty="0"/>
          </a:p>
        </p:txBody>
      </p:sp>
      <p:sp>
        <p:nvSpPr>
          <p:cNvPr id="8" name="Text 6"/>
          <p:cNvSpPr txBox="1"/>
          <p:nvPr/>
        </p:nvSpPr>
        <p:spPr>
          <a:xfrm>
            <a:off x="1295705" y="2006194"/>
            <a:ext cx="962040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género </a:t>
            </a:r>
            <a:r>
              <a:rPr lang="es-MX" sz="18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organiza la economía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1800" noProof="0" dirty="0"/>
          </a:p>
        </p:txBody>
      </p:sp>
      <p:sp>
        <p:nvSpPr>
          <p:cNvPr id="9" name="Text 7"/>
          <p:cNvSpPr txBox="1"/>
          <p:nvPr/>
        </p:nvSpPr>
        <p:spPr>
          <a:xfrm>
            <a:off x="1295705" y="2560320"/>
            <a:ext cx="962040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Producción y reproducción son </a:t>
            </a:r>
            <a:r>
              <a:rPr lang="es-MX" sz="18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inseparables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1800" noProof="0" dirty="0"/>
          </a:p>
        </p:txBody>
      </p:sp>
      <p:sp>
        <p:nvSpPr>
          <p:cNvPr id="10" name="Text 8"/>
          <p:cNvSpPr txBox="1"/>
          <p:nvPr/>
        </p:nvSpPr>
        <p:spPr>
          <a:xfrm>
            <a:off x="1295705" y="3114446"/>
            <a:ext cx="962040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trabajo no remunerado </a:t>
            </a:r>
            <a:r>
              <a:rPr lang="es-MX" sz="18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sostiene el bienestar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1800" noProof="0" dirty="0"/>
          </a:p>
        </p:txBody>
      </p:sp>
      <p:sp>
        <p:nvSpPr>
          <p:cNvPr id="11" name="Text 9"/>
          <p:cNvSpPr txBox="1"/>
          <p:nvPr/>
        </p:nvSpPr>
        <p:spPr>
          <a:xfrm>
            <a:off x="1295705" y="3668573"/>
            <a:ext cx="962040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cuidado es un problema </a:t>
            </a:r>
            <a:r>
              <a:rPr lang="es-MX" sz="18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público y político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1800" noProof="0" dirty="0"/>
          </a:p>
        </p:txBody>
      </p:sp>
      <p:sp>
        <p:nvSpPr>
          <p:cNvPr id="12" name="Shape 10"/>
          <p:cNvSpPr/>
          <p:nvPr/>
        </p:nvSpPr>
        <p:spPr>
          <a:xfrm>
            <a:off x="990295" y="4268419"/>
            <a:ext cx="9753905" cy="685800"/>
          </a:xfrm>
          <a:prstGeom prst="rect">
            <a:avLst/>
          </a:prstGeom>
          <a:solidFill>
            <a:srgbClr val="E67E22">
              <a:alpha val="8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s-MX" noProof="0" dirty="0"/>
          </a:p>
        </p:txBody>
      </p:sp>
      <p:sp>
        <p:nvSpPr>
          <p:cNvPr id="13" name="Shape 11"/>
          <p:cNvSpPr/>
          <p:nvPr/>
        </p:nvSpPr>
        <p:spPr>
          <a:xfrm>
            <a:off x="990295" y="4268419"/>
            <a:ext cx="57607" cy="685800"/>
          </a:xfrm>
          <a:prstGeom prst="rect">
            <a:avLst/>
          </a:prstGeom>
          <a:solidFill>
            <a:srgbClr val="E67E22"/>
          </a:solidFill>
          <a:ln/>
        </p:spPr>
        <p:txBody>
          <a:bodyPr/>
          <a:lstStyle/>
          <a:p>
            <a:endParaRPr lang="es-MX" noProof="0" dirty="0"/>
          </a:p>
        </p:txBody>
      </p:sp>
      <p:sp>
        <p:nvSpPr>
          <p:cNvPr id="14" name="Text 12"/>
          <p:cNvSpPr txBox="1"/>
          <p:nvPr/>
        </p:nvSpPr>
        <p:spPr>
          <a:xfrm>
            <a:off x="1230782" y="4451299"/>
            <a:ext cx="950610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"Poner la vida en el centro es una </a:t>
            </a:r>
            <a:r>
              <a:rPr lang="es-MX" sz="1800" i="1" noProof="0" dirty="0" err="1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decision</a:t>
            </a:r>
            <a:r>
              <a:rPr lang="es-MX" sz="18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s-MX" sz="1800" b="1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económica y política</a:t>
            </a:r>
            <a:r>
              <a:rPr lang="es-MX" sz="18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."</a:t>
            </a:r>
            <a:endParaRPr lang="es-MX" sz="1800" noProof="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16" name="Text 13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000" b="1" kern="0" spc="105" noProof="0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s-MX" sz="1000" noProof="0" dirty="0"/>
          </a:p>
        </p:txBody>
      </p:sp>
      <p:sp>
        <p:nvSpPr>
          <p:cNvPr id="17" name="Text 14"/>
          <p:cNvSpPr txBox="1"/>
          <p:nvPr/>
        </p:nvSpPr>
        <p:spPr>
          <a:xfrm>
            <a:off x="11737238" y="6486754"/>
            <a:ext cx="1764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000" noProof="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s-MX" sz="1000" noProof="0" dirty="0"/>
          </a:p>
        </p:txBody>
      </p:sp>
      <p:sp>
        <p:nvSpPr>
          <p:cNvPr id="18" name="Shape 15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  <p:txBody>
          <a:bodyPr/>
          <a:lstStyle/>
          <a:p>
            <a:endParaRPr lang="es-MX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541398" y="137877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563048" y="523951"/>
            <a:ext cx="7054487" cy="608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Economía feminista: cambiar el foco</a:t>
            </a:r>
            <a:endParaRPr lang="en-US" sz="3000" dirty="0"/>
          </a:p>
        </p:txBody>
      </p:sp>
      <p:sp>
        <p:nvSpPr>
          <p:cNvPr id="7" name="Text 5"/>
          <p:cNvSpPr txBox="1"/>
          <p:nvPr/>
        </p:nvSpPr>
        <p:spPr>
          <a:xfrm>
            <a:off x="540478" y="1654150"/>
            <a:ext cx="716513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b="1" noProof="0" dirty="0">
                <a:solidFill>
                  <a:srgbClr val="991B1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Desplaza el mercado 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como centro de análisis económico.</a:t>
            </a:r>
            <a:endParaRPr lang="es-MX" sz="1800" noProof="0" dirty="0"/>
          </a:p>
        </p:txBody>
      </p:sp>
      <p:sp>
        <p:nvSpPr>
          <p:cNvPr id="8" name="Text 6"/>
          <p:cNvSpPr txBox="1"/>
          <p:nvPr/>
        </p:nvSpPr>
        <p:spPr>
          <a:xfrm>
            <a:off x="540478" y="2208276"/>
            <a:ext cx="716513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Coloca la </a:t>
            </a:r>
            <a:r>
              <a:rPr lang="es-MX" sz="18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vida y el bienestar 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 el centro (sostenibilidad de la vida).</a:t>
            </a:r>
            <a:endParaRPr lang="es-MX" sz="1800" noProof="0" dirty="0"/>
          </a:p>
        </p:txBody>
      </p:sp>
      <p:sp>
        <p:nvSpPr>
          <p:cNvPr id="9" name="Text 7"/>
          <p:cNvSpPr txBox="1"/>
          <p:nvPr/>
        </p:nvSpPr>
        <p:spPr>
          <a:xfrm>
            <a:off x="540478" y="2762403"/>
            <a:ext cx="716513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Visibiliza trabajos históricamente </a:t>
            </a:r>
            <a:r>
              <a:rPr lang="es-MX" sz="1800" i="1" noProof="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invisibilizados 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(cuidados y domésticos).</a:t>
            </a:r>
            <a:endParaRPr lang="es-MX" sz="1800" noProof="0" dirty="0"/>
          </a:p>
        </p:txBody>
      </p:sp>
      <p:sp>
        <p:nvSpPr>
          <p:cNvPr id="10" name="Text 8"/>
          <p:cNvSpPr txBox="1"/>
          <p:nvPr/>
        </p:nvSpPr>
        <p:spPr>
          <a:xfrm>
            <a:off x="540478" y="3392946"/>
            <a:ext cx="716513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Las políticas públicas importan: definen quién cuida y cómo se cuida.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54762" y="4394323"/>
            <a:ext cx="7250848" cy="819302"/>
          </a:xfrm>
          <a:prstGeom prst="rect">
            <a:avLst/>
          </a:prstGeom>
          <a:solidFill>
            <a:srgbClr val="E67E22">
              <a:alpha val="8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955459" y="4401846"/>
            <a:ext cx="57607" cy="819302"/>
          </a:xfrm>
          <a:prstGeom prst="rect">
            <a:avLst/>
          </a:prstGeom>
          <a:solidFill>
            <a:srgbClr val="E67E22"/>
          </a:solidFill>
          <a:ln/>
        </p:spPr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rcRect l="-607" r="-607"/>
          <a:stretch/>
        </p:blipFill>
        <p:spPr>
          <a:xfrm>
            <a:off x="563048" y="4601870"/>
            <a:ext cx="362102" cy="286207"/>
          </a:xfrm>
          <a:prstGeom prst="rect">
            <a:avLst/>
          </a:prstGeom>
        </p:spPr>
      </p:pic>
      <p:sp>
        <p:nvSpPr>
          <p:cNvPr id="14" name="Text 11"/>
          <p:cNvSpPr txBox="1"/>
          <p:nvPr/>
        </p:nvSpPr>
        <p:spPr>
          <a:xfrm>
            <a:off x="1009458" y="4607119"/>
            <a:ext cx="669615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"Las políticas públicas crean o destruyen igualdad, </a:t>
            </a:r>
            <a:r>
              <a:rPr lang="es-MX" sz="1800" b="1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son neutras</a:t>
            </a:r>
            <a:r>
              <a:rPr lang="es-MX" sz="18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."</a:t>
            </a:r>
            <a:endParaRPr lang="es-MX" sz="1800" noProof="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7" name="Text 13"/>
          <p:cNvSpPr txBox="1"/>
          <p:nvPr/>
        </p:nvSpPr>
        <p:spPr>
          <a:xfrm>
            <a:off x="11737238" y="6486754"/>
            <a:ext cx="1764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DBFDBA4-8A31-78A1-6276-60CC5D49A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476" y="443287"/>
            <a:ext cx="4209241" cy="62768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838505" y="523951"/>
            <a:ext cx="5287061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Reproducción social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990295" y="1624889"/>
            <a:ext cx="996878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 la </a:t>
            </a:r>
            <a:r>
              <a:rPr lang="es-MX" sz="2200" b="1" noProof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condición de posibilidad </a:t>
            </a:r>
            <a:r>
              <a:rPr lang="es-MX" sz="2200" noProof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 la economía.</a:t>
            </a:r>
            <a:endParaRPr lang="es-MX" sz="2200" noProof="0"/>
          </a:p>
        </p:txBody>
      </p:sp>
      <p:sp>
        <p:nvSpPr>
          <p:cNvPr id="8" name="Text 6"/>
          <p:cNvSpPr txBox="1"/>
          <p:nvPr/>
        </p:nvSpPr>
        <p:spPr>
          <a:xfrm>
            <a:off x="1295705" y="2272284"/>
            <a:ext cx="962040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Sostiene la vida cotidiana.</a:t>
            </a:r>
            <a:endParaRPr lang="en-US" sz="1800" dirty="0"/>
          </a:p>
        </p:txBody>
      </p:sp>
      <p:sp>
        <p:nvSpPr>
          <p:cNvPr id="9" name="Text 7"/>
          <p:cNvSpPr txBox="1"/>
          <p:nvPr/>
        </p:nvSpPr>
        <p:spPr>
          <a:xfrm>
            <a:off x="1295705" y="2873045"/>
            <a:ext cx="962040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Implica trabajo tanto </a:t>
            </a:r>
            <a:r>
              <a:rPr lang="es-MX" sz="18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material 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como </a:t>
            </a:r>
            <a:r>
              <a:rPr lang="es-MX" sz="18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afectivo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1800" noProof="0" dirty="0"/>
          </a:p>
        </p:txBody>
      </p:sp>
      <p:sp>
        <p:nvSpPr>
          <p:cNvPr id="10" name="Text 8"/>
          <p:cNvSpPr txBox="1"/>
          <p:nvPr/>
        </p:nvSpPr>
        <p:spPr>
          <a:xfrm>
            <a:off x="1295705" y="3472891"/>
            <a:ext cx="962040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Constituye la </a:t>
            </a:r>
            <a:r>
              <a:rPr lang="es-MX" sz="18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base del sistema productivo</a:t>
            </a:r>
            <a:r>
              <a:rPr lang="es-MX" sz="18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1800" noProof="0" dirty="0"/>
          </a:p>
        </p:txBody>
      </p:sp>
      <p:sp>
        <p:nvSpPr>
          <p:cNvPr id="11" name="Shape 9"/>
          <p:cNvSpPr/>
          <p:nvPr/>
        </p:nvSpPr>
        <p:spPr>
          <a:xfrm>
            <a:off x="990295" y="4148633"/>
            <a:ext cx="9753905" cy="771754"/>
          </a:xfrm>
          <a:prstGeom prst="rect">
            <a:avLst/>
          </a:prstGeom>
          <a:solidFill>
            <a:srgbClr val="E67E22">
              <a:alpha val="8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990295" y="4148633"/>
            <a:ext cx="57607" cy="771754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3" name="Text 11"/>
          <p:cNvSpPr txBox="1"/>
          <p:nvPr/>
        </p:nvSpPr>
        <p:spPr>
          <a:xfrm>
            <a:off x="1276502" y="4377233"/>
            <a:ext cx="94110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"El capitalismo depende de los cuidados, pero los </a:t>
            </a:r>
            <a:r>
              <a:rPr lang="es-MX" sz="1800" b="1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expulsa </a:t>
            </a:r>
            <a:r>
              <a:rPr lang="es-MX" sz="18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 análisis económico."</a:t>
            </a:r>
            <a:endParaRPr lang="es-MX" sz="1800" noProof="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15" name="Text 12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6" name="Text 13"/>
          <p:cNvSpPr txBox="1"/>
          <p:nvPr/>
        </p:nvSpPr>
        <p:spPr>
          <a:xfrm>
            <a:off x="11737238" y="6486754"/>
            <a:ext cx="1764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838505" y="523951"/>
            <a:ext cx="6753758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División sexual del trabajo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1295705" y="1624889"/>
            <a:ext cx="96633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Construcción social 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 histórica.</a:t>
            </a:r>
            <a:endParaRPr lang="es-MX" sz="2200" noProof="0" dirty="0"/>
          </a:p>
        </p:txBody>
      </p:sp>
      <p:sp>
        <p:nvSpPr>
          <p:cNvPr id="8" name="Text 6"/>
          <p:cNvSpPr txBox="1"/>
          <p:nvPr/>
        </p:nvSpPr>
        <p:spPr>
          <a:xfrm>
            <a:off x="1295705" y="2272284"/>
            <a:ext cx="96633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Asignación Desigual 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 tareas.</a:t>
            </a:r>
            <a:endParaRPr lang="es-MX" sz="2200" noProof="0" dirty="0"/>
          </a:p>
        </p:txBody>
      </p:sp>
      <p:sp>
        <p:nvSpPr>
          <p:cNvPr id="9" name="Text 7"/>
          <p:cNvSpPr txBox="1"/>
          <p:nvPr/>
        </p:nvSpPr>
        <p:spPr>
          <a:xfrm>
            <a:off x="1295705" y="2918765"/>
            <a:ext cx="96633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Producción =</a:t>
            </a:r>
            <a:r>
              <a:rPr lang="en-US" sz="2200" dirty="0">
                <a:solidFill>
                  <a:srgbClr val="1118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visible</a:t>
            </a:r>
            <a:r>
              <a:rPr lang="en-US" sz="2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/ Reproducción =</a:t>
            </a:r>
            <a:r>
              <a:rPr lang="en-US" sz="22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invisible</a:t>
            </a:r>
            <a:r>
              <a:rPr lang="en-US" sz="2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2200" dirty="0"/>
          </a:p>
        </p:txBody>
      </p:sp>
      <p:sp>
        <p:nvSpPr>
          <p:cNvPr id="10" name="Text 8"/>
          <p:cNvSpPr txBox="1"/>
          <p:nvPr/>
        </p:nvSpPr>
        <p:spPr>
          <a:xfrm>
            <a:off x="1295705" y="3566160"/>
            <a:ext cx="96633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Jerarquización del trabajo.</a:t>
            </a:r>
            <a:endParaRPr lang="en-US" sz="2200" dirty="0"/>
          </a:p>
        </p:txBody>
      </p:sp>
      <p:sp>
        <p:nvSpPr>
          <p:cNvPr id="11" name="Text 9"/>
          <p:cNvSpPr txBox="1"/>
          <p:nvPr/>
        </p:nvSpPr>
        <p:spPr>
          <a:xfrm>
            <a:off x="1295705" y="4213555"/>
            <a:ext cx="96633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Desplazamiento de costos al hogar.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990295" y="4906670"/>
            <a:ext cx="9753905" cy="771754"/>
          </a:xfrm>
          <a:prstGeom prst="rect">
            <a:avLst/>
          </a:prstGeom>
          <a:solidFill>
            <a:srgbClr val="E67E22">
              <a:alpha val="8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990295" y="4906670"/>
            <a:ext cx="57607" cy="771754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1276502" y="5135270"/>
            <a:ext cx="94110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18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"El nexo producción–reproducción se oculta para </a:t>
            </a:r>
            <a:r>
              <a:rPr lang="es-MX" sz="1800" b="1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desplazar costos al hogar</a:t>
            </a:r>
            <a:r>
              <a:rPr lang="es-MX" sz="1800" i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."</a:t>
            </a:r>
            <a:endParaRPr lang="es-MX" sz="1800" noProof="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16" name="Text 13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7" name="Text 14"/>
          <p:cNvSpPr txBox="1"/>
          <p:nvPr/>
        </p:nvSpPr>
        <p:spPr>
          <a:xfrm>
            <a:off x="11737238" y="6486754"/>
            <a:ext cx="1764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Shape 2"/>
          <p:cNvSpPr/>
          <p:nvPr/>
        </p:nvSpPr>
        <p:spPr>
          <a:xfrm>
            <a:off x="228600" y="152705"/>
            <a:ext cx="11963095" cy="11713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1314907"/>
            <a:ext cx="119630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838505" y="523951"/>
            <a:ext cx="857250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Capitalismo neoliberal y cuidados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1295705" y="1624889"/>
            <a:ext cx="9663379" cy="933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sistema económico </a:t>
            </a:r>
            <a:r>
              <a:rPr lang="es-MX" sz="2200" b="1" noProof="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necesita cuidados 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para funcionar, pero sistemáticamente los </a:t>
            </a:r>
            <a:r>
              <a:rPr lang="es-MX" sz="2200" b="1" noProof="0" dirty="0">
                <a:solidFill>
                  <a:srgbClr val="B91C1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desvaloriza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2200" noProof="0" dirty="0"/>
          </a:p>
        </p:txBody>
      </p:sp>
      <p:sp>
        <p:nvSpPr>
          <p:cNvPr id="8" name="Text 6"/>
          <p:cNvSpPr txBox="1"/>
          <p:nvPr/>
        </p:nvSpPr>
        <p:spPr>
          <a:xfrm>
            <a:off x="1295705" y="2828239"/>
            <a:ext cx="9663379" cy="933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 fomenta la </a:t>
            </a:r>
            <a:r>
              <a:rPr lang="es-MX" sz="2200" b="1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privatización y mercantilización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generando una sobrecarga insostenible en los hogares.</a:t>
            </a:r>
            <a:endParaRPr lang="es-MX" sz="2200" noProof="0" dirty="0"/>
          </a:p>
        </p:txBody>
      </p:sp>
      <p:sp>
        <p:nvSpPr>
          <p:cNvPr id="9" name="Text 7"/>
          <p:cNvSpPr txBox="1"/>
          <p:nvPr/>
        </p:nvSpPr>
        <p:spPr>
          <a:xfrm>
            <a:off x="1295705" y="4030675"/>
            <a:ext cx="96633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Esto provoca una profunda </a:t>
            </a:r>
            <a:r>
              <a:rPr lang="es-MX" sz="2200" b="1" noProof="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crisis de reproducción social</a:t>
            </a:r>
            <a:r>
              <a:rPr lang="es-MX" sz="2200" noProof="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s-MX" sz="2200" noProof="0" dirty="0"/>
          </a:p>
        </p:txBody>
      </p:sp>
      <p:sp>
        <p:nvSpPr>
          <p:cNvPr id="10" name="Shape 8"/>
          <p:cNvSpPr/>
          <p:nvPr/>
        </p:nvSpPr>
        <p:spPr>
          <a:xfrm>
            <a:off x="990295" y="4799686"/>
            <a:ext cx="9753905" cy="857707"/>
          </a:xfrm>
          <a:prstGeom prst="rect">
            <a:avLst/>
          </a:prstGeom>
          <a:solidFill>
            <a:srgbClr val="E67E22">
              <a:alpha val="8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90295" y="4799686"/>
            <a:ext cx="57607" cy="857707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2" name="Text 10"/>
          <p:cNvSpPr txBox="1"/>
          <p:nvPr/>
        </p:nvSpPr>
        <p:spPr>
          <a:xfrm>
            <a:off x="1276502" y="5028286"/>
            <a:ext cx="945398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i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cuidados son los "</a:t>
            </a:r>
            <a:r>
              <a:rPr lang="en-US" sz="2200" b="1" i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talleres ocultos del capital</a:t>
            </a:r>
            <a:r>
              <a:rPr lang="en-US" sz="2200" i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".</a:t>
            </a:r>
            <a:endParaRPr lang="en-US" sz="220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 l="-3425" r="-3425"/>
          <a:stretch/>
        </p:blipFill>
        <p:spPr>
          <a:xfrm>
            <a:off x="476402" y="6494069"/>
            <a:ext cx="142646" cy="133502"/>
          </a:xfrm>
          <a:prstGeom prst="rect">
            <a:avLst/>
          </a:prstGeom>
        </p:spPr>
      </p:pic>
      <p:sp>
        <p:nvSpPr>
          <p:cNvPr id="14" name="Text 11"/>
          <p:cNvSpPr txBox="1"/>
          <p:nvPr/>
        </p:nvSpPr>
        <p:spPr>
          <a:xfrm>
            <a:off x="694944" y="6476695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5" name="Text 12"/>
          <p:cNvSpPr txBox="1"/>
          <p:nvPr/>
        </p:nvSpPr>
        <p:spPr>
          <a:xfrm>
            <a:off x="11737238" y="6486754"/>
            <a:ext cx="1764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838505" y="448056"/>
            <a:ext cx="6639458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Participación laboral: panorama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9940442" y="504749"/>
            <a:ext cx="1800454" cy="362102"/>
          </a:xfrm>
          <a:prstGeom prst="roundRect">
            <a:avLst>
              <a:gd name="adj" fmla="val 53163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6" name="Text 4"/>
          <p:cNvSpPr txBox="1"/>
          <p:nvPr/>
        </p:nvSpPr>
        <p:spPr>
          <a:xfrm>
            <a:off x="10102291" y="590702"/>
            <a:ext cx="15764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Evolución 1960-2020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990295" y="1067105"/>
            <a:ext cx="10591495" cy="4572000"/>
          </a:xfrm>
          <a:prstGeom prst="roundRect">
            <a:avLst>
              <a:gd name="adj" fmla="val 333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4" r="-4"/>
          <a:stretch/>
        </p:blipFill>
        <p:spPr>
          <a:xfrm>
            <a:off x="1228954" y="1304849"/>
            <a:ext cx="10116007" cy="4095598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990295" y="5790895"/>
            <a:ext cx="10591495" cy="609905"/>
          </a:xfrm>
          <a:prstGeom prst="rect">
            <a:avLst/>
          </a:prstGeom>
          <a:solidFill>
            <a:srgbClr val="F3F4F6"/>
          </a:solidFill>
          <a:ln/>
        </p:spPr>
      </p:sp>
      <p:sp>
        <p:nvSpPr>
          <p:cNvPr id="10" name="Shape 7"/>
          <p:cNvSpPr/>
          <p:nvPr/>
        </p:nvSpPr>
        <p:spPr>
          <a:xfrm>
            <a:off x="990295" y="5790895"/>
            <a:ext cx="38405" cy="6099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11" name="Text 8"/>
          <p:cNvSpPr txBox="1"/>
          <p:nvPr/>
        </p:nvSpPr>
        <p:spPr>
          <a:xfrm>
            <a:off x="1257300" y="5913425"/>
            <a:ext cx="1019373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i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Fuente:</a:t>
            </a:r>
            <a:r>
              <a:rPr lang="en-US" sz="1000" i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Elaboración propia con base en Orraca, Pedro, Aguilar, José G., &amp; Corona, Francisco. (2023).Evolución y factores asociados con la participación laboral en México, 1960-2020.Problemas del desarrollo, 54(214), 49-75.</a:t>
            </a:r>
            <a:endParaRPr lang="en-US" sz="10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l="-3425" r="-3425"/>
          <a:stretch/>
        </p:blipFill>
        <p:spPr>
          <a:xfrm>
            <a:off x="476402" y="6541618"/>
            <a:ext cx="142646" cy="133502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694944" y="6524244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4" name="Text 10"/>
          <p:cNvSpPr txBox="1"/>
          <p:nvPr/>
        </p:nvSpPr>
        <p:spPr>
          <a:xfrm>
            <a:off x="11737238" y="6534302"/>
            <a:ext cx="1764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  <p:sp>
        <p:nvSpPr>
          <p:cNvPr id="16" name="Shape 12"/>
          <p:cNvSpPr/>
          <p:nvPr/>
        </p:nvSpPr>
        <p:spPr>
          <a:xfrm>
            <a:off x="1285646" y="933602"/>
            <a:ext cx="2048256" cy="304495"/>
          </a:xfrm>
          <a:prstGeom prst="roundRect">
            <a:avLst>
              <a:gd name="adj" fmla="val 37538"/>
            </a:avLst>
          </a:prstGeom>
          <a:solidFill>
            <a:srgbClr val="E67E22"/>
          </a:solidFill>
          <a:ln/>
          <a:effectLst>
            <a:outerShdw blurRad="38100" dist="25400" dir="5400000" algn="bl" rotWithShape="0">
              <a:srgbClr val="000000">
                <a:alpha val="20000"/>
              </a:srgbClr>
            </a:outerShdw>
          </a:effectLst>
        </p:spPr>
      </p:sp>
      <p:sp>
        <p:nvSpPr>
          <p:cNvPr id="17" name="Text 13"/>
          <p:cNvSpPr txBox="1"/>
          <p:nvPr/>
        </p:nvSpPr>
        <p:spPr>
          <a:xfrm>
            <a:off x="1476756" y="990295"/>
            <a:ext cx="17702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TENDENCIA HISTÓRICA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1527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838505" y="448056"/>
            <a:ext cx="6238951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Participación laboral histórica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10142525" y="504749"/>
            <a:ext cx="1600200" cy="362102"/>
          </a:xfrm>
          <a:prstGeom prst="roundRect">
            <a:avLst>
              <a:gd name="adj" fmla="val 53163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6" name="Text 4"/>
          <p:cNvSpPr txBox="1"/>
          <p:nvPr/>
        </p:nvSpPr>
        <p:spPr>
          <a:xfrm>
            <a:off x="10304374" y="590702"/>
            <a:ext cx="137708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Brecha de Género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990295" y="1067105"/>
            <a:ext cx="10591495" cy="4572000"/>
          </a:xfrm>
          <a:prstGeom prst="roundRect">
            <a:avLst>
              <a:gd name="adj" fmla="val 333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4" r="-4"/>
          <a:stretch/>
        </p:blipFill>
        <p:spPr>
          <a:xfrm>
            <a:off x="1228954" y="1304849"/>
            <a:ext cx="10116007" cy="4095598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990295" y="5790895"/>
            <a:ext cx="10591495" cy="609905"/>
          </a:xfrm>
          <a:prstGeom prst="rect">
            <a:avLst/>
          </a:prstGeom>
          <a:solidFill>
            <a:srgbClr val="F3F4F6"/>
          </a:solidFill>
          <a:ln/>
        </p:spPr>
      </p:sp>
      <p:sp>
        <p:nvSpPr>
          <p:cNvPr id="10" name="Shape 7"/>
          <p:cNvSpPr/>
          <p:nvPr/>
        </p:nvSpPr>
        <p:spPr>
          <a:xfrm>
            <a:off x="990295" y="5790895"/>
            <a:ext cx="38405" cy="609905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11" name="Text 8"/>
          <p:cNvSpPr txBox="1"/>
          <p:nvPr/>
        </p:nvSpPr>
        <p:spPr>
          <a:xfrm>
            <a:off x="1257300" y="5913425"/>
            <a:ext cx="1019373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i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Fuente:</a:t>
            </a:r>
            <a:r>
              <a:rPr lang="en-US" sz="1000" i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Elaboración propia con base en Orraca, Pedro, Aguilar, José G., &amp; Corona, Francisco. (2023).Evolución y factores asociados con la participación laboral en México, 1960-2020.Problemas del desarrollo, 54(214), 49-75.</a:t>
            </a:r>
            <a:endParaRPr lang="en-US" sz="10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l="-3425" r="-3425"/>
          <a:stretch/>
        </p:blipFill>
        <p:spPr>
          <a:xfrm>
            <a:off x="476402" y="6541618"/>
            <a:ext cx="142646" cy="133502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694944" y="6524244"/>
            <a:ext cx="6528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003366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ISSSTE</a:t>
            </a:r>
            <a:endParaRPr lang="en-US" sz="1000" dirty="0"/>
          </a:p>
        </p:txBody>
      </p:sp>
      <p:sp>
        <p:nvSpPr>
          <p:cNvPr id="14" name="Text 10"/>
          <p:cNvSpPr txBox="1"/>
          <p:nvPr/>
        </p:nvSpPr>
        <p:spPr>
          <a:xfrm>
            <a:off x="11737238" y="6534302"/>
            <a:ext cx="1764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99999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0" y="152705"/>
            <a:ext cx="228600" cy="6705295"/>
          </a:xfrm>
          <a:prstGeom prst="rect">
            <a:avLst/>
          </a:prstGeom>
          <a:solidFill>
            <a:srgbClr val="66B2B2"/>
          </a:solidFill>
          <a:ln/>
        </p:spPr>
      </p:sp>
      <p:sp>
        <p:nvSpPr>
          <p:cNvPr id="16" name="Shape 12"/>
          <p:cNvSpPr/>
          <p:nvPr/>
        </p:nvSpPr>
        <p:spPr>
          <a:xfrm>
            <a:off x="1285646" y="933602"/>
            <a:ext cx="2533802" cy="304495"/>
          </a:xfrm>
          <a:prstGeom prst="roundRect">
            <a:avLst>
              <a:gd name="adj" fmla="val 37538"/>
            </a:avLst>
          </a:prstGeom>
          <a:solidFill>
            <a:srgbClr val="E67E22"/>
          </a:solidFill>
          <a:ln/>
          <a:effectLst>
            <a:outerShdw blurRad="38100" dist="25400" dir="5400000" algn="bl" rotWithShape="0">
              <a:srgbClr val="000000">
                <a:alpha val="20000"/>
              </a:srgbClr>
            </a:outerShdw>
          </a:effectLst>
        </p:spPr>
      </p:sp>
      <p:sp>
        <p:nvSpPr>
          <p:cNvPr id="17" name="Text 13"/>
          <p:cNvSpPr txBox="1"/>
          <p:nvPr/>
        </p:nvSpPr>
        <p:spPr>
          <a:xfrm>
            <a:off x="1476756" y="990295"/>
            <a:ext cx="225582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COMPARATIVA POR DÉCADAS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1152</Words>
  <Application>Microsoft Office PowerPoint</Application>
  <PresentationFormat>Panorámica</PresentationFormat>
  <Paragraphs>179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Montserrat</vt:lpstr>
      <vt:lpstr>Raleway</vt:lpstr>
      <vt:lpstr>Roboto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Virginia García Sánchez</cp:lastModifiedBy>
  <cp:revision>4</cp:revision>
  <dcterms:created xsi:type="dcterms:W3CDTF">2026-01-21T08:26:49Z</dcterms:created>
  <dcterms:modified xsi:type="dcterms:W3CDTF">2026-01-21T13:43:01Z</dcterms:modified>
</cp:coreProperties>
</file>