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1"/>
  </p:sldMasterIdLst>
  <p:notesMasterIdLst>
    <p:notesMasterId r:id="rId76"/>
  </p:notesMasterIdLst>
  <p:sldIdLst>
    <p:sldId id="256" r:id="rId2"/>
    <p:sldId id="261" r:id="rId3"/>
    <p:sldId id="262" r:id="rId4"/>
    <p:sldId id="442" r:id="rId5"/>
    <p:sldId id="541" r:id="rId6"/>
    <p:sldId id="486" r:id="rId7"/>
    <p:sldId id="542" r:id="rId8"/>
    <p:sldId id="488" r:id="rId9"/>
    <p:sldId id="543" r:id="rId10"/>
    <p:sldId id="490" r:id="rId11"/>
    <p:sldId id="544" r:id="rId12"/>
    <p:sldId id="491" r:id="rId13"/>
    <p:sldId id="545" r:id="rId14"/>
    <p:sldId id="492" r:id="rId15"/>
    <p:sldId id="493" r:id="rId16"/>
    <p:sldId id="494" r:id="rId17"/>
    <p:sldId id="546" r:id="rId18"/>
    <p:sldId id="547" r:id="rId19"/>
    <p:sldId id="548" r:id="rId20"/>
    <p:sldId id="495" r:id="rId21"/>
    <p:sldId id="263" r:id="rId22"/>
    <p:sldId id="496" r:id="rId23"/>
    <p:sldId id="497" r:id="rId24"/>
    <p:sldId id="498" r:id="rId25"/>
    <p:sldId id="499" r:id="rId26"/>
    <p:sldId id="500" r:id="rId27"/>
    <p:sldId id="549" r:id="rId28"/>
    <p:sldId id="505" r:id="rId29"/>
    <p:sldId id="501" r:id="rId30"/>
    <p:sldId id="507" r:id="rId31"/>
    <p:sldId id="508" r:id="rId32"/>
    <p:sldId id="563" r:id="rId33"/>
    <p:sldId id="562" r:id="rId34"/>
    <p:sldId id="564" r:id="rId35"/>
    <p:sldId id="565" r:id="rId36"/>
    <p:sldId id="566" r:id="rId37"/>
    <p:sldId id="509" r:id="rId38"/>
    <p:sldId id="550" r:id="rId39"/>
    <p:sldId id="510" r:id="rId40"/>
    <p:sldId id="555" r:id="rId41"/>
    <p:sldId id="554" r:id="rId42"/>
    <p:sldId id="511" r:id="rId43"/>
    <p:sldId id="512" r:id="rId44"/>
    <p:sldId id="513" r:id="rId45"/>
    <p:sldId id="514" r:id="rId46"/>
    <p:sldId id="551" r:id="rId47"/>
    <p:sldId id="517" r:id="rId48"/>
    <p:sldId id="264" r:id="rId49"/>
    <p:sldId id="518" r:id="rId50"/>
    <p:sldId id="552" r:id="rId51"/>
    <p:sldId id="519" r:id="rId52"/>
    <p:sldId id="521" r:id="rId53"/>
    <p:sldId id="524" r:id="rId54"/>
    <p:sldId id="556" r:id="rId55"/>
    <p:sldId id="526" r:id="rId56"/>
    <p:sldId id="557" r:id="rId57"/>
    <p:sldId id="558" r:id="rId58"/>
    <p:sldId id="559" r:id="rId59"/>
    <p:sldId id="560" r:id="rId60"/>
    <p:sldId id="561" r:id="rId61"/>
    <p:sldId id="265" r:id="rId62"/>
    <p:sldId id="531" r:id="rId63"/>
    <p:sldId id="528" r:id="rId64"/>
    <p:sldId id="529" r:id="rId65"/>
    <p:sldId id="532" r:id="rId66"/>
    <p:sldId id="533" r:id="rId67"/>
    <p:sldId id="535" r:id="rId68"/>
    <p:sldId id="534" r:id="rId69"/>
    <p:sldId id="536" r:id="rId70"/>
    <p:sldId id="567" r:id="rId71"/>
    <p:sldId id="538" r:id="rId72"/>
    <p:sldId id="539" r:id="rId73"/>
    <p:sldId id="540" r:id="rId74"/>
    <p:sldId id="482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/>
    <p:restoredTop sz="94676"/>
  </p:normalViewPr>
  <p:slideViewPr>
    <p:cSldViewPr snapToGrid="0">
      <p:cViewPr varScale="1">
        <p:scale>
          <a:sx n="87" d="100"/>
          <a:sy n="87" d="100"/>
        </p:scale>
        <p:origin x="123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D6880-203B-5144-AB46-811556D642E5}" type="datetimeFigureOut">
              <a:rPr lang="es-MX" smtClean="0"/>
              <a:t>23/03/26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78E86-439F-CC45-AA61-BEC86C76BF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0916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78E86-439F-CC45-AA61-BEC86C76BF26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1735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66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987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431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190626" y="1151931"/>
            <a:ext cx="9810751" cy="2321719"/>
          </a:xfrm>
          <a:prstGeom prst="rect">
            <a:avLst/>
          </a:prstGeom>
        </p:spPr>
        <p:txBody>
          <a:bodyPr lIns="0" tIns="0" rIns="0" bIns="0" anchor="b"/>
          <a:lstStyle>
            <a:lvl1pPr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Texto del título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190626" y="3536156"/>
            <a:ext cx="9810751" cy="794742"/>
          </a:xfrm>
          <a:prstGeom prst="rect">
            <a:avLst/>
          </a:prstGeom>
        </p:spPr>
        <p:txBody>
          <a:bodyPr lIns="0" tIns="0" rIns="0" bIns="0"/>
          <a:lstStyle>
            <a:lvl1pPr defTabSz="410751"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160729" defTabSz="410751"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321457" defTabSz="410751"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482186" defTabSz="410751"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642915" defTabSz="410751"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00"/>
              <a:t>Nivel de texto 1</a:t>
            </a:r>
          </a:p>
          <a:p>
            <a:pPr lvl="1">
              <a:defRPr sz="1800"/>
            </a:pPr>
            <a:r>
              <a:rPr sz="2200"/>
              <a:t>Nivel de texto 2</a:t>
            </a:r>
          </a:p>
          <a:p>
            <a:pPr lvl="2">
              <a:defRPr sz="1800"/>
            </a:pPr>
            <a:r>
              <a:rPr sz="2200"/>
              <a:t>Nivel de texto 3</a:t>
            </a:r>
          </a:p>
          <a:p>
            <a:pPr lvl="3">
              <a:defRPr sz="1800"/>
            </a:pPr>
            <a:r>
              <a:rPr sz="2200"/>
              <a:t>Nivel de texto 4</a:t>
            </a:r>
          </a:p>
          <a:p>
            <a:pPr lvl="4">
              <a:defRPr sz="1800"/>
            </a:pPr>
            <a:r>
              <a:rPr sz="2200"/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7555054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6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3/23/26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72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6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88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4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71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185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6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29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A8758D-B93E-7689-8628-C259291A2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834693"/>
            <a:ext cx="10993549" cy="1475013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Montserrat" pitchFamily="2" charset="77"/>
              </a:rPr>
              <a:t>DESAFÍOS TECNOLÓGICOS PARA EL ESTADO DE BIENESTAR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64C18A-3911-2864-9DB2-61122287AF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2400" dirty="0">
                <a:latin typeface="Montserrat" pitchFamily="2" charset="77"/>
              </a:rPr>
              <a:t>Dra. juana e. Suárez Conejero</a:t>
            </a:r>
          </a:p>
        </p:txBody>
      </p:sp>
      <p:pic>
        <p:nvPicPr>
          <p:cNvPr id="1026" name="Picture 2" descr="TIC en las empresas: aplicaciones y ventajas | Blog SEAS">
            <a:extLst>
              <a:ext uri="{FF2B5EF4-FFF2-40B4-BE49-F238E27FC236}">
                <a16:creationId xmlns:a16="http://schemas.microsoft.com/office/drawing/2014/main" id="{2F105048-0887-0F44-09E1-6D8B62BFB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5766"/>
            <a:ext cx="12192000" cy="452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580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D1D2B-CF20-2E45-FADA-B2EAFF4BE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CFA9D400-709E-F793-F5FD-BFB2BD3C0D88}"/>
              </a:ext>
            </a:extLst>
          </p:cNvPr>
          <p:cNvSpPr/>
          <p:nvPr/>
        </p:nvSpPr>
        <p:spPr>
          <a:xfrm>
            <a:off x="456854" y="0"/>
            <a:ext cx="11278291" cy="610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TIC COMO ESTRUCTURAS DE PODER</a:t>
            </a:r>
          </a:p>
          <a:p>
            <a:pPr defTabSz="321457">
              <a:defRPr sz="1800"/>
            </a:pPr>
            <a:endParaRPr lang="es-ES_tradnl" sz="28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Los países quedan frente a la Big Tech en una relación de dependencia tecnológica que puede lacerar su soberanía.</a:t>
            </a:r>
          </a:p>
          <a:p>
            <a:endParaRPr lang="es-MX" sz="2400" dirty="0">
              <a:latin typeface="Montserrat" pitchFamily="2" charset="77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Uso de sus recursos naturales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Infraestructura en manos privadas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Nube, software, servicios son externos a los Estados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Riesgo de colonialismo digital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691142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C273C-D4C5-5BDE-EC67-115A661E2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81FBAF9-2889-9B9D-8817-9D308B1BB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57" y="0"/>
            <a:ext cx="10197886" cy="68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3985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163FF1-AD45-F026-2369-414E60611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156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73" name="Rectangle 158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74" name="Rectangle 160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75" name="Rectangle 162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76" name="Rectangle 164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152" name="Shape 152">
            <a:extLst>
              <a:ext uri="{FF2B5EF4-FFF2-40B4-BE49-F238E27FC236}">
                <a16:creationId xmlns:a16="http://schemas.microsoft.com/office/drawing/2014/main" id="{A931F87B-331B-BA3A-1CDC-4422426B39E4}"/>
              </a:ext>
            </a:extLst>
          </p:cNvPr>
          <p:cNvSpPr/>
          <p:nvPr/>
        </p:nvSpPr>
        <p:spPr>
          <a:xfrm>
            <a:off x="756694" y="631821"/>
            <a:ext cx="3055412" cy="542801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/>
            </a:pPr>
            <a:endParaRPr lang="en-US" sz="1200" cap="all" dirty="0">
              <a:solidFill>
                <a:srgbClr val="FFFFFF"/>
              </a:solidFill>
              <a:sym typeface="Arial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/>
            </a:pPr>
            <a:endParaRPr lang="en-US" sz="1200" dirty="0">
              <a:solidFill>
                <a:srgbClr val="FFFFFF"/>
              </a:solidFill>
              <a:sym typeface="Arial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600" dirty="0">
                <a:solidFill>
                  <a:srgbClr val="FFFFFF"/>
                </a:solidFill>
                <a:latin typeface="Montserrat" pitchFamily="2" charset="77"/>
              </a:rPr>
              <a:t>En Querétaro, </a:t>
            </a:r>
            <a:r>
              <a:rPr lang="en-US" sz="2600" dirty="0" err="1">
                <a:solidFill>
                  <a:srgbClr val="FFFFFF"/>
                </a:solidFill>
                <a:latin typeface="Montserrat" pitchFamily="2" charset="77"/>
              </a:rPr>
              <a:t>por</a:t>
            </a:r>
            <a:r>
              <a:rPr lang="en-US" sz="26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Montserrat" pitchFamily="2" charset="77"/>
              </a:rPr>
              <a:t>ejemplo</a:t>
            </a:r>
            <a:r>
              <a:rPr lang="en-US" sz="2600" dirty="0">
                <a:solidFill>
                  <a:srgbClr val="FFFFFF"/>
                </a:solidFill>
                <a:latin typeface="Montserrat" pitchFamily="2" charset="77"/>
              </a:rPr>
              <a:t>,  </a:t>
            </a:r>
            <a:r>
              <a:rPr lang="en-US" sz="2600" dirty="0" err="1">
                <a:solidFill>
                  <a:srgbClr val="FFFFFF"/>
                </a:solidFill>
                <a:latin typeface="Montserrat" pitchFamily="2" charset="77"/>
              </a:rPr>
              <a:t>están</a:t>
            </a:r>
            <a:r>
              <a:rPr lang="en-US" sz="2600" dirty="0">
                <a:solidFill>
                  <a:srgbClr val="FFFFFF"/>
                </a:solidFill>
                <a:latin typeface="Montserrat" pitchFamily="2" charset="77"/>
              </a:rPr>
              <a:t> las 4 </a:t>
            </a:r>
            <a:r>
              <a:rPr lang="en-US" sz="2600" dirty="0" err="1">
                <a:solidFill>
                  <a:srgbClr val="FFFFFF"/>
                </a:solidFill>
                <a:latin typeface="Montserrat" pitchFamily="2" charset="77"/>
              </a:rPr>
              <a:t>grandes</a:t>
            </a:r>
            <a:r>
              <a:rPr lang="en-US" sz="26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Montserrat" pitchFamily="2" charset="77"/>
              </a:rPr>
              <a:t>plataformas</a:t>
            </a:r>
            <a:r>
              <a:rPr lang="en-US" sz="26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Montserrat" pitchFamily="2" charset="77"/>
              </a:rPr>
              <a:t>globales</a:t>
            </a:r>
            <a:r>
              <a:rPr lang="en-US" sz="2600" dirty="0">
                <a:solidFill>
                  <a:srgbClr val="FFFFFF"/>
                </a:solidFill>
                <a:latin typeface="Montserrat" pitchFamily="2" charset="77"/>
              </a:rPr>
              <a:t> de </a:t>
            </a:r>
            <a:r>
              <a:rPr lang="en-US" sz="2600" dirty="0" err="1">
                <a:solidFill>
                  <a:srgbClr val="FFFFFF"/>
                </a:solidFill>
                <a:latin typeface="Montserrat" pitchFamily="2" charset="77"/>
              </a:rPr>
              <a:t>nube</a:t>
            </a:r>
            <a:r>
              <a:rPr lang="en-US" sz="2600" dirty="0">
                <a:solidFill>
                  <a:srgbClr val="FFFFFF"/>
                </a:solidFill>
                <a:latin typeface="Montserrat" pitchFamily="2" charset="77"/>
              </a:rPr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sz="2600" dirty="0">
              <a:solidFill>
                <a:srgbClr val="FFFFFF"/>
              </a:solidFill>
              <a:latin typeface="Montserrat" pitchFamily="2" charset="77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600" dirty="0">
                <a:solidFill>
                  <a:srgbClr val="FFFFFF"/>
                </a:solidFill>
                <a:latin typeface="Montserrat" pitchFamily="2" charset="77"/>
              </a:rPr>
              <a:t>Microsoft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600" dirty="0">
                <a:solidFill>
                  <a:srgbClr val="FFFFFF"/>
                </a:solidFill>
                <a:latin typeface="Montserrat" pitchFamily="2" charset="77"/>
              </a:rPr>
              <a:t>Amazon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600" dirty="0">
                <a:solidFill>
                  <a:srgbClr val="FFFFFF"/>
                </a:solidFill>
                <a:latin typeface="Montserrat" pitchFamily="2" charset="77"/>
              </a:rPr>
              <a:t>Google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600" dirty="0">
                <a:solidFill>
                  <a:srgbClr val="FFFFFF"/>
                </a:solidFill>
                <a:latin typeface="Montserrat" pitchFamily="2" charset="77"/>
              </a:rPr>
              <a:t>Oracle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sz="1200" dirty="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sz="1200" dirty="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sz="1200" dirty="0">
              <a:solidFill>
                <a:srgbClr val="FFFFFF"/>
              </a:solidFill>
            </a:endParaRPr>
          </a:p>
          <a:p>
            <a:pPr marL="217033" indent="-21703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/>
            </a:pPr>
            <a:endParaRPr lang="en-US" sz="1200" cap="all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27E3B8-903E-4951-370A-65ADB6CD7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800" y="1007920"/>
            <a:ext cx="6866506" cy="484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56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8E949-C999-F331-58F4-1D1836CC3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297AA607-68E9-E3AB-2CED-A88BC0AAE180}"/>
              </a:ext>
            </a:extLst>
          </p:cNvPr>
          <p:cNvSpPr/>
          <p:nvPr/>
        </p:nvSpPr>
        <p:spPr>
          <a:xfrm>
            <a:off x="456854" y="-272497"/>
            <a:ext cx="11278291" cy="641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TIC COMO ESTRUCTURAS DE PODER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Los datos se convierten en un recurso estratégico. Su acumulación genera asimetrías de poder.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El Estado opera sobre infraestructuras que no controla. Quien concentra los datos, concentra la capacidad de decisión.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Lo que conlleva a que haya una dependencia estructural creciente del poder público frente a la Big Tech.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38366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47D16-1981-51CC-BE86-A645247DE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5A82C290-34FA-2722-54F6-1303615CB9BD}"/>
              </a:ext>
            </a:extLst>
          </p:cNvPr>
          <p:cNvSpPr/>
          <p:nvPr/>
        </p:nvSpPr>
        <p:spPr>
          <a:xfrm>
            <a:off x="565343" y="-232475"/>
            <a:ext cx="6036936" cy="7581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TIC COMO ESTRUCTURAS DE PODER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Por ejemplo: Data en salud y seguridad social del ISSSTE.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Interoperabilidad (gran reto).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¿Es un bien público?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¿Es una mercancía privada?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¿A quién pertenecen los datos?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B0E473-FC1F-D132-35B2-B31491889FCB}"/>
              </a:ext>
            </a:extLst>
          </p:cNvPr>
          <p:cNvSpPr txBox="1"/>
          <p:nvPr/>
        </p:nvSpPr>
        <p:spPr>
          <a:xfrm>
            <a:off x="6602280" y="2068483"/>
            <a:ext cx="5024377" cy="375487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es-MX" sz="2200" dirty="0">
              <a:solidFill>
                <a:schemeClr val="bg1"/>
              </a:solidFill>
              <a:latin typeface="Montserrat" pitchFamily="2" charset="77"/>
            </a:endParaRPr>
          </a:p>
          <a:p>
            <a:pPr algn="ctr"/>
            <a:r>
              <a:rPr lang="es-MX" sz="2200" dirty="0">
                <a:solidFill>
                  <a:schemeClr val="bg1"/>
                </a:solidFill>
                <a:latin typeface="Montserrat" pitchFamily="2" charset="77"/>
              </a:rPr>
              <a:t>El "Oro" de los datos: Los datos sanitarios son considerados un activo comercial valioso.</a:t>
            </a:r>
          </a:p>
          <a:p>
            <a:pPr algn="ctr"/>
            <a:endParaRPr lang="es-MX" sz="2200" dirty="0">
              <a:solidFill>
                <a:schemeClr val="bg1"/>
              </a:solidFill>
              <a:latin typeface="Montserrat" pitchFamily="2" charset="77"/>
            </a:endParaRPr>
          </a:p>
          <a:p>
            <a:pPr algn="ctr"/>
            <a:r>
              <a:rPr lang="es-MX" sz="2200" dirty="0">
                <a:solidFill>
                  <a:schemeClr val="bg1"/>
                </a:solidFill>
                <a:latin typeface="Montserrat" pitchFamily="2" charset="77"/>
              </a:rPr>
              <a:t>Además de los que se producen en clínicas y hospitales, la información proviene de aplicaciones móviles, smartwatches y redes sociales. 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9172887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F7F8A-9312-CA44-CBBD-1B03F7DCF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358E383F-E997-1590-41A7-3641CA956E52}"/>
              </a:ext>
            </a:extLst>
          </p:cNvPr>
          <p:cNvSpPr/>
          <p:nvPr/>
        </p:nvSpPr>
        <p:spPr>
          <a:xfrm>
            <a:off x="456854" y="-190119"/>
            <a:ext cx="11278291" cy="641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TIC COMO ESTRUCTURAS DE PODER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Otra arista son los algoritmos. Porque organizan y determinan: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visibilidad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relevancia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grado de circulación de la información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No solo distribuyen contenidos, sino que reconfiguran la realidad social según los intereses de las empresas tecnológicas.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21163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4D6EA-2044-75F4-82C3-26E126FBA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4D4D5A72-C40D-CE3C-7306-D8DA68D430E6}"/>
              </a:ext>
            </a:extLst>
          </p:cNvPr>
          <p:cNvSpPr/>
          <p:nvPr/>
        </p:nvSpPr>
        <p:spPr>
          <a:xfrm>
            <a:off x="456854" y="-278608"/>
            <a:ext cx="11278291" cy="641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TIC COMO ESTRUCTURAS DE PODER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Algoritmos y hegemonía cultural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Amplifican conflicto y polarización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Construyen sentido común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No son neutrales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Los algoritmos funcionan como aparatos privados de hegemonía cultural en el sentido de Gramsci.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82255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43DC0-A7C0-FD87-6EFF-AFA51E2CB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C02DCD5-7785-2510-1B92-E07F72AE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84624" cy="736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1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1B88D-E298-4176-219F-B6C2F38B1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43625F3-720A-0F98-0463-0BA460B33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0" y="836908"/>
            <a:ext cx="12127660" cy="561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1722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73F96-A8C9-AF70-91B1-4574BF352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migrante según la IA">
            <a:extLst>
              <a:ext uri="{FF2B5EF4-FFF2-40B4-BE49-F238E27FC236}">
                <a16:creationId xmlns:a16="http://schemas.microsoft.com/office/drawing/2014/main" id="{FA03A096-E256-75F8-E71D-BC7524E03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rabajadora del hogar según la IA">
            <a:extLst>
              <a:ext uri="{FF2B5EF4-FFF2-40B4-BE49-F238E27FC236}">
                <a16:creationId xmlns:a16="http://schemas.microsoft.com/office/drawing/2014/main" id="{87EFDF0D-3606-003E-8863-EAB83E2A6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54497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3D808-4A39-9FC9-050F-8A26CA282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2276CE-5BA5-014F-224B-2948D9190F58}"/>
              </a:ext>
            </a:extLst>
          </p:cNvPr>
          <p:cNvSpPr txBox="1"/>
          <p:nvPr/>
        </p:nvSpPr>
        <p:spPr>
          <a:xfrm>
            <a:off x="731936" y="1127255"/>
            <a:ext cx="107281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800" dirty="0">
              <a:latin typeface="Montserrat" pitchFamily="2" charset="77"/>
            </a:endParaRPr>
          </a:p>
          <a:p>
            <a:r>
              <a:rPr lang="es-MX" sz="2800" dirty="0">
                <a:latin typeface="Montserrat" pitchFamily="2" charset="77"/>
              </a:rPr>
              <a:t>4 PARTES</a:t>
            </a:r>
          </a:p>
          <a:p>
            <a:endParaRPr lang="es-MX" sz="28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1. Las TIC como estructuras de poder 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2. El tecnocapitalismo y sus consecuencias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3. Las redes sociales ¿nuevos espacios de lucha?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4. Otros desafíos para el Estado de Bienestar</a:t>
            </a:r>
          </a:p>
          <a:p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312021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68CB4-453D-3506-7C1C-5778280C9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5F1E709D-368D-FEDF-2457-D80D449F7D02}"/>
              </a:ext>
            </a:extLst>
          </p:cNvPr>
          <p:cNvSpPr/>
          <p:nvPr/>
        </p:nvSpPr>
        <p:spPr>
          <a:xfrm>
            <a:off x="456854" y="0"/>
            <a:ext cx="11278291" cy="6042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TIC COMO ESTRUCTURAS DE PODER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Conclusión: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pPr lvl="0"/>
            <a:r>
              <a:rPr lang="es-MX" sz="2400" dirty="0">
                <a:latin typeface="Montserrat" pitchFamily="2" charset="77"/>
              </a:rPr>
              <a:t>Concentración corporativa del capital tecnológico</a:t>
            </a:r>
          </a:p>
          <a:p>
            <a:pPr lvl="0"/>
            <a:r>
              <a:rPr lang="es-MX" sz="2400" dirty="0">
                <a:latin typeface="Montserrat" pitchFamily="2" charset="77"/>
              </a:rPr>
              <a:t>Dependencia de los Estados de la Big Tech</a:t>
            </a:r>
          </a:p>
          <a:p>
            <a:pPr lvl="0"/>
            <a:r>
              <a:rPr lang="es-MX" sz="2400" dirty="0">
                <a:latin typeface="Montserrat" pitchFamily="2" charset="77"/>
              </a:rPr>
              <a:t>Control de datos y algoritmos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NUEVA ARQUITECTURA DEL PODER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460362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21CB1-45B5-EFE2-A630-2E6F41F99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074" name="Picture 2" descr="tecnocapitalismo 2 – NODAL">
            <a:extLst>
              <a:ext uri="{FF2B5EF4-FFF2-40B4-BE49-F238E27FC236}">
                <a16:creationId xmlns:a16="http://schemas.microsoft.com/office/drawing/2014/main" id="{88FB1870-6B7E-BCAE-0173-7EDB6833A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7" b="-1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9" name="Rectangle 3088">
            <a:extLst>
              <a:ext uri="{FF2B5EF4-FFF2-40B4-BE49-F238E27FC236}">
                <a16:creationId xmlns:a16="http://schemas.microsoft.com/office/drawing/2014/main" id="{4179E790-E691-4202-B7FA-62924FC8D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 useBgFill="1">
        <p:nvSpPr>
          <p:cNvPr id="3091" name="Rectangle 3090">
            <a:extLst>
              <a:ext uri="{FF2B5EF4-FFF2-40B4-BE49-F238E27FC236}">
                <a16:creationId xmlns:a16="http://schemas.microsoft.com/office/drawing/2014/main" id="{065EE0A0-4DA6-4AA2-A475-14DB03C55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90230"/>
            <a:ext cx="11303626" cy="2020536"/>
          </a:xfrm>
          <a:prstGeom prst="rect">
            <a:avLst/>
          </a:prstGeom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B378A3-6BBB-9600-562D-540C4C3DD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96" y="5085696"/>
            <a:ext cx="10965141" cy="8952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  <a:latin typeface="Montserrat" pitchFamily="2" charset="77"/>
              </a:rPr>
              <a:t>PARTE 2</a:t>
            </a:r>
            <a:br>
              <a:rPr lang="en-US" dirty="0">
                <a:solidFill>
                  <a:schemeClr val="tx2"/>
                </a:solidFill>
                <a:latin typeface="Montserrat" pitchFamily="2" charset="77"/>
              </a:rPr>
            </a:br>
            <a:br>
              <a:rPr lang="en-US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en-US" dirty="0">
                <a:solidFill>
                  <a:schemeClr val="tx2"/>
                </a:solidFill>
                <a:latin typeface="Montserrat" pitchFamily="2" charset="77"/>
              </a:rPr>
              <a:t>El </a:t>
            </a:r>
            <a:r>
              <a:rPr lang="en-US" dirty="0" err="1">
                <a:solidFill>
                  <a:schemeClr val="tx2"/>
                </a:solidFill>
                <a:latin typeface="Montserrat" pitchFamily="2" charset="77"/>
              </a:rPr>
              <a:t>tecnocapitalismo</a:t>
            </a:r>
            <a:r>
              <a:rPr lang="en-US" dirty="0">
                <a:solidFill>
                  <a:schemeClr val="tx2"/>
                </a:solidFill>
                <a:latin typeface="Montserrat" pitchFamily="2" charset="77"/>
              </a:rPr>
              <a:t> y sus </a:t>
            </a:r>
            <a:r>
              <a:rPr lang="en-US" dirty="0" err="1">
                <a:solidFill>
                  <a:schemeClr val="tx2"/>
                </a:solidFill>
                <a:latin typeface="Montserrat" pitchFamily="2" charset="77"/>
              </a:rPr>
              <a:t>consecuencias</a:t>
            </a:r>
            <a:br>
              <a:rPr lang="en-US" sz="1300" dirty="0">
                <a:solidFill>
                  <a:schemeClr val="tx2"/>
                </a:solidFill>
              </a:rPr>
            </a:br>
            <a:r>
              <a:rPr lang="en-US" sz="13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2834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E15E3-AA86-61FF-05D6-ACB3C105D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7A289FF6-79B6-6286-8E7E-418370A86AE2}"/>
              </a:ext>
            </a:extLst>
          </p:cNvPr>
          <p:cNvSpPr/>
          <p:nvPr/>
        </p:nvSpPr>
        <p:spPr>
          <a:xfrm>
            <a:off x="456854" y="-183052"/>
            <a:ext cx="11278291" cy="678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EL TECNOCAPITALISMO 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Las tecnologías pueden parecer neutrales.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El uso de la tecnología no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Toda tecnología ha estado históricamente vinculada a: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	•	formas de producción</a:t>
            </a:r>
          </a:p>
          <a:p>
            <a:r>
              <a:rPr lang="es-MX" sz="2400" dirty="0">
                <a:latin typeface="Montserrat" pitchFamily="2" charset="77"/>
              </a:rPr>
              <a:t>	•	relaciones de poder</a:t>
            </a:r>
          </a:p>
          <a:p>
            <a:r>
              <a:rPr lang="es-MX" sz="2400" dirty="0">
                <a:latin typeface="Montserrat" pitchFamily="2" charset="77"/>
              </a:rPr>
              <a:t>	 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1494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34BB9-140B-63CD-87E7-E674E4025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67E0A464-E0E2-7DC4-4D97-FB4B919AA1F5}"/>
              </a:ext>
            </a:extLst>
          </p:cNvPr>
          <p:cNvSpPr/>
          <p:nvPr/>
        </p:nvSpPr>
        <p:spPr>
          <a:xfrm>
            <a:off x="456854" y="0"/>
            <a:ext cx="11278291" cy="641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EL TECNOCAPITALISMO 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Lo nuevo no es la relación entre las tecnologías y el Estado.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	•	Antes: Apoyaban procesos productivos y de servicios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	•	Hoy: Organizan la vida social y el capital financiero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No es un cambio simple. 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La Big Tech ya no solo domina a través del mercado productivo, sino a través de toda una arquitectura digital que organiza la vida cotidiana.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	 </a:t>
            </a:r>
          </a:p>
        </p:txBody>
      </p:sp>
    </p:spTree>
    <p:extLst>
      <p:ext uri="{BB962C8B-B14F-4D97-AF65-F5344CB8AC3E}">
        <p14:creationId xmlns:p14="http://schemas.microsoft.com/office/powerpoint/2010/main" val="95178425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8426A-661A-8A9B-9E91-43F47EE2A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87D5B2C7-80AD-020E-CCBD-A026403874FA}"/>
              </a:ext>
            </a:extLst>
          </p:cNvPr>
          <p:cNvSpPr/>
          <p:nvPr/>
        </p:nvSpPr>
        <p:spPr>
          <a:xfrm>
            <a:off x="456854" y="0"/>
            <a:ext cx="11278291" cy="715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EL TECNOCAPITALISMO 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Las tecnologías pasan de ser medios de producción a ser infraestructuras de la vida social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Porque ya no solo producen bienes. Producen: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	•	interacciones</a:t>
            </a:r>
          </a:p>
          <a:p>
            <a:r>
              <a:rPr lang="es-MX" sz="2400" dirty="0">
                <a:latin typeface="Montserrat" pitchFamily="2" charset="77"/>
              </a:rPr>
              <a:t>	•	comunicaciones</a:t>
            </a:r>
          </a:p>
          <a:p>
            <a:r>
              <a:rPr lang="es-MX" sz="2400" dirty="0">
                <a:latin typeface="Montserrat" pitchFamily="2" charset="77"/>
              </a:rPr>
              <a:t>	•	subjetividades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	 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347134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94045-82C3-D639-8B4A-B3FB0A2F0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D06F161D-5FEA-400A-A434-8E4DA85E2561}"/>
              </a:ext>
            </a:extLst>
          </p:cNvPr>
          <p:cNvSpPr/>
          <p:nvPr/>
        </p:nvSpPr>
        <p:spPr>
          <a:xfrm>
            <a:off x="456854" y="-27521"/>
            <a:ext cx="11278291" cy="715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EL TECNOCAPITALISMO 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El capital ya no se limita a la fábrica, al proceso productivo o especulativo. 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Ahora también extrae valor de: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	•	las emociones</a:t>
            </a:r>
          </a:p>
          <a:p>
            <a:r>
              <a:rPr lang="es-MX" sz="2400" dirty="0">
                <a:latin typeface="Montserrat" pitchFamily="2" charset="77"/>
              </a:rPr>
              <a:t>	•	las relaciones sociales</a:t>
            </a:r>
          </a:p>
          <a:p>
            <a:r>
              <a:rPr lang="es-MX" sz="2400" dirty="0">
                <a:latin typeface="Montserrat" pitchFamily="2" charset="77"/>
              </a:rPr>
              <a:t>	•	el tiempo 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u="sng" dirty="0">
                <a:latin typeface="Montserrat" pitchFamily="2" charset="77"/>
              </a:rPr>
              <a:t>La vida en sí misma entra en el circuito de acumulación del capital.</a:t>
            </a:r>
          </a:p>
          <a:p>
            <a:r>
              <a:rPr lang="es-MX" sz="2400" dirty="0">
                <a:latin typeface="Montserrat" pitchFamily="2" charset="77"/>
              </a:rPr>
              <a:t>	 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83303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111FF-5FC8-09AF-AE94-32147AB4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B6255246-A120-2952-6472-49BA31D41E6B}"/>
              </a:ext>
            </a:extLst>
          </p:cNvPr>
          <p:cNvSpPr/>
          <p:nvPr/>
        </p:nvSpPr>
        <p:spPr>
          <a:xfrm>
            <a:off x="456854" y="0"/>
            <a:ext cx="11278291" cy="641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EL TECNOCAPITALISMO 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Los datos son una nueva forma de extracción de valor para el capital.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	•	No se extraen solo recursos naturales o trabajo</a:t>
            </a:r>
          </a:p>
          <a:p>
            <a:r>
              <a:rPr lang="es-MX" sz="2400" dirty="0">
                <a:latin typeface="Montserrat" pitchFamily="2" charset="77"/>
              </a:rPr>
              <a:t>	•	Se extraen datos personales y de comportamiento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Podemos hablar de una nueva forma de explotación: extracción informacional.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Y de una nueva fase de acumulación del capital.</a:t>
            </a:r>
          </a:p>
          <a:p>
            <a:endParaRPr lang="es-MX" sz="2400" dirty="0">
              <a:latin typeface="Montserrat" pitchFamily="2" charset="77"/>
            </a:endParaRPr>
          </a:p>
          <a:p>
            <a:pPr algn="ctr"/>
            <a:r>
              <a:rPr lang="es-MX" sz="2400" dirty="0">
                <a:latin typeface="Montserrat" pitchFamily="2" charset="77"/>
              </a:rPr>
              <a:t>PODER MATERIAL (ECONÓMICO) + PODER SIMBÓLICO Y CULTURAL</a:t>
            </a:r>
          </a:p>
          <a:p>
            <a:endParaRPr lang="es-MX" sz="2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3561325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6B48ED-3AB4-BDC7-90D2-8A331C7D9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41E7DC-C148-4A95-AF2B-D613C2820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B3E502-7B9D-4CC2-AEF1-61E35D08E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3DFB63-5ACC-44EB-A0A9-33D0ADA3E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C418F9-B1A3-4097-9C97-E1C9F3149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5E8ED2-C3EC-40AD-BDB9-27E589B52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457202"/>
            <a:ext cx="3615593" cy="5859734"/>
          </a:xfrm>
          <a:prstGeom prst="rect">
            <a:avLst/>
          </a:prstGeom>
          <a:solidFill>
            <a:srgbClr val="576B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3C9C9D-479A-410A-6E82-05DA307BB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25" y="201478"/>
            <a:ext cx="6380800" cy="668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9321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E8E7E-BC50-1CFC-11A6-24C61C28E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DE4BBA2E-6402-8193-4445-269F30AF37DA}"/>
              </a:ext>
            </a:extLst>
          </p:cNvPr>
          <p:cNvSpPr/>
          <p:nvPr/>
        </p:nvSpPr>
        <p:spPr>
          <a:xfrm>
            <a:off x="332870" y="184666"/>
            <a:ext cx="6718860" cy="6042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Desigualdad digital: ¿quién queda dentro y quién fuera?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Acceso desigual a Internet, dispositivos y alfabetización digital.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Diferencias urbano-rural, socioeconómicas y etáreas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La digitalización puede redefinir el acceso a derechos.</a:t>
            </a: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49D2681-9878-0B7B-885B-F69EF0039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8" t="2770" r="21576" b="3729"/>
          <a:stretch>
            <a:fillRect/>
          </a:stretch>
        </p:blipFill>
        <p:spPr bwMode="auto">
          <a:xfrm>
            <a:off x="7408189" y="543856"/>
            <a:ext cx="4318861" cy="631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77471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1ACE4-FA30-17BD-E73B-CE144E151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CBB5AFB9-2F13-A962-070F-1D38141882F3}"/>
              </a:ext>
            </a:extLst>
          </p:cNvPr>
          <p:cNvSpPr/>
          <p:nvPr/>
        </p:nvSpPr>
        <p:spPr>
          <a:xfrm>
            <a:off x="509980" y="0"/>
            <a:ext cx="7245804" cy="641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Se produce una reconfiguración del trabajo y de la explotación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Trabajo fragmentado, invisible, precarizado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Difuminación entre tiempo de trabajo y vida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Autoexplotación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Espacio urbano como oficina precaria.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La explotación se vuelve más difusa, pero más extendida</a:t>
            </a:r>
          </a:p>
          <a:p>
            <a:pPr lvl="0"/>
            <a:endParaRPr lang="es-MX" sz="2400" dirty="0">
              <a:latin typeface="Montserrat" pitchFamily="2" charset="77"/>
            </a:endParaRPr>
          </a:p>
        </p:txBody>
      </p:sp>
      <p:pic>
        <p:nvPicPr>
          <p:cNvPr id="7172" name="Picture 4" descr="Moto Vs Bici en Uber Eats ¿quien gana más? - YouTube">
            <a:extLst>
              <a:ext uri="{FF2B5EF4-FFF2-40B4-BE49-F238E27FC236}">
                <a16:creationId xmlns:a16="http://schemas.microsoft.com/office/drawing/2014/main" id="{FDA20B53-79B1-803D-9DAD-CF130D182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4" r="21976"/>
          <a:stretch>
            <a:fillRect/>
          </a:stretch>
        </p:blipFill>
        <p:spPr bwMode="auto">
          <a:xfrm>
            <a:off x="8059119" y="603200"/>
            <a:ext cx="4132881" cy="62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2418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DB7967-B02E-3A6F-A8AC-94FDDBEB5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Rectangle 2069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 useBgFill="1">
        <p:nvSpPr>
          <p:cNvPr id="2078" name="Rectangle 2077">
            <a:extLst>
              <a:ext uri="{FF2B5EF4-FFF2-40B4-BE49-F238E27FC236}">
                <a16:creationId xmlns:a16="http://schemas.microsoft.com/office/drawing/2014/main" id="{0883F11E-ECB3-4046-A121-A45C6FF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Las actitudes docentes y el entorno escolar son claves para la integración  de las TIC en la educación | UAM">
            <a:extLst>
              <a:ext uri="{FF2B5EF4-FFF2-40B4-BE49-F238E27FC236}">
                <a16:creationId xmlns:a16="http://schemas.microsoft.com/office/drawing/2014/main" id="{D328D6E0-5A39-BFEF-1EC2-EC6D0AD40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440" y="1986663"/>
            <a:ext cx="5547758" cy="310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Rectangle 2079">
            <a:extLst>
              <a:ext uri="{FF2B5EF4-FFF2-40B4-BE49-F238E27FC236}">
                <a16:creationId xmlns:a16="http://schemas.microsoft.com/office/drawing/2014/main" id="{7B28B346-1639-4F05-9EBC-808A9DC66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6079" y="723899"/>
            <a:ext cx="5009388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70F551-50A5-03EE-8C78-2B282B308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814" y="2618329"/>
            <a:ext cx="4115917" cy="20858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FFFFF"/>
                </a:solidFill>
                <a:latin typeface="Montserrat" pitchFamily="2" charset="77"/>
              </a:rPr>
              <a:t>PARTE 1</a:t>
            </a:r>
            <a:br>
              <a:rPr lang="en-US" sz="3100" dirty="0">
                <a:solidFill>
                  <a:srgbClr val="FFFFFF"/>
                </a:solidFill>
                <a:latin typeface="Montserrat" pitchFamily="2" charset="77"/>
              </a:rPr>
            </a:br>
            <a:br>
              <a:rPr lang="en-US" sz="3100" dirty="0">
                <a:solidFill>
                  <a:srgbClr val="FFFFFF"/>
                </a:solidFill>
                <a:latin typeface="Montserrat" pitchFamily="2" charset="77"/>
              </a:rPr>
            </a:br>
            <a:r>
              <a:rPr lang="en-US" sz="3100" dirty="0">
                <a:solidFill>
                  <a:srgbClr val="FFFFFF"/>
                </a:solidFill>
                <a:latin typeface="Montserrat" pitchFamily="2" charset="77"/>
              </a:rPr>
              <a:t>Las TIC </a:t>
            </a:r>
            <a:r>
              <a:rPr lang="en-US" sz="3100" dirty="0" err="1">
                <a:solidFill>
                  <a:srgbClr val="FFFFFF"/>
                </a:solidFill>
                <a:latin typeface="Montserrat" pitchFamily="2" charset="77"/>
              </a:rPr>
              <a:t>como</a:t>
            </a:r>
            <a:r>
              <a:rPr lang="en-US" sz="31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Montserrat" pitchFamily="2" charset="77"/>
              </a:rPr>
              <a:t>estructuraS</a:t>
            </a:r>
            <a:r>
              <a:rPr lang="en-US" sz="3100" dirty="0">
                <a:solidFill>
                  <a:srgbClr val="FFFFFF"/>
                </a:solidFill>
                <a:latin typeface="Montserrat" pitchFamily="2" charset="77"/>
              </a:rPr>
              <a:t> de </a:t>
            </a:r>
            <a:r>
              <a:rPr lang="en-US" sz="3100" dirty="0" err="1">
                <a:solidFill>
                  <a:srgbClr val="FFFFFF"/>
                </a:solidFill>
                <a:latin typeface="Montserrat" pitchFamily="2" charset="77"/>
              </a:rPr>
              <a:t>poder</a:t>
            </a:r>
            <a:br>
              <a:rPr lang="en-US" sz="2500" dirty="0">
                <a:solidFill>
                  <a:srgbClr val="FFFFFF"/>
                </a:solidFill>
                <a:latin typeface="Montserrat" pitchFamily="2" charset="77"/>
              </a:rPr>
            </a:br>
            <a:r>
              <a:rPr lang="en-US" sz="2500" dirty="0">
                <a:solidFill>
                  <a:srgbClr val="FFFFFF"/>
                </a:solidFill>
                <a:latin typeface="Montserrat" pitchFamily="2" charset="77"/>
              </a:rPr>
              <a:t> </a:t>
            </a:r>
          </a:p>
        </p:txBody>
      </p:sp>
      <p:sp>
        <p:nvSpPr>
          <p:cNvPr id="2082" name="Rectangle 2081">
            <a:extLst>
              <a:ext uri="{FF2B5EF4-FFF2-40B4-BE49-F238E27FC236}">
                <a16:creationId xmlns:a16="http://schemas.microsoft.com/office/drawing/2014/main" id="{5CF77191-9839-40D9-B04E-85DF01BB0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052796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084" name="Rectangle 2083">
            <a:extLst>
              <a:ext uri="{FF2B5EF4-FFF2-40B4-BE49-F238E27FC236}">
                <a16:creationId xmlns:a16="http://schemas.microsoft.com/office/drawing/2014/main" id="{BF007B11-F4C3-4A9E-AAA8-D52C8C1AD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306" y="457200"/>
            <a:ext cx="3052798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086" name="Rectangle 2085">
            <a:extLst>
              <a:ext uri="{FF2B5EF4-FFF2-40B4-BE49-F238E27FC236}">
                <a16:creationId xmlns:a16="http://schemas.microsoft.com/office/drawing/2014/main" id="{871D0F6C-C993-4E97-A103-9448E35FE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6079" y="453643"/>
            <a:ext cx="5009388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2771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F59760-682F-A466-BCF5-358B35E1A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 useBgFill="1">
        <p:nvSpPr>
          <p:cNvPr id="10255" name="Rectangle 10254">
            <a:extLst>
              <a:ext uri="{FF2B5EF4-FFF2-40B4-BE49-F238E27FC236}">
                <a16:creationId xmlns:a16="http://schemas.microsoft.com/office/drawing/2014/main" id="{1A8AF9B1-7D64-4564-969F-CB2B27ED9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6A32C5F-1B81-07A5-CF4B-E3BB2548D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3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7" name="Group 10256">
            <a:extLst>
              <a:ext uri="{FF2B5EF4-FFF2-40B4-BE49-F238E27FC236}">
                <a16:creationId xmlns:a16="http://schemas.microsoft.com/office/drawing/2014/main" id="{8D854759-2D3E-4B54-A780-D84D49E80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0258" name="Rectangle 10257">
              <a:extLst>
                <a:ext uri="{FF2B5EF4-FFF2-40B4-BE49-F238E27FC236}">
                  <a16:creationId xmlns:a16="http://schemas.microsoft.com/office/drawing/2014/main" id="{459856EA-FC8A-44D1-BC3D-2B8EDD0C8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0259" name="Rectangle 10258">
              <a:extLst>
                <a:ext uri="{FF2B5EF4-FFF2-40B4-BE49-F238E27FC236}">
                  <a16:creationId xmlns:a16="http://schemas.microsoft.com/office/drawing/2014/main" id="{C1038B56-933B-44DD-AF10-63436FCC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152" name="Shape 152">
            <a:extLst>
              <a:ext uri="{FF2B5EF4-FFF2-40B4-BE49-F238E27FC236}">
                <a16:creationId xmlns:a16="http://schemas.microsoft.com/office/drawing/2014/main" id="{551C12CE-FFC2-DFDA-AD32-EFDC5550EB86}"/>
              </a:ext>
            </a:extLst>
          </p:cNvPr>
          <p:cNvSpPr/>
          <p:nvPr/>
        </p:nvSpPr>
        <p:spPr>
          <a:xfrm>
            <a:off x="590657" y="1722965"/>
            <a:ext cx="3415074" cy="356446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/>
            </a:pPr>
            <a:endParaRPr lang="en-US" sz="2400" cap="all" dirty="0">
              <a:solidFill>
                <a:srgbClr val="FFFFFF"/>
              </a:solidFill>
              <a:latin typeface="Montserrat" pitchFamily="2" charset="77"/>
              <a:sym typeface="Arial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defRPr sz="1800"/>
            </a:pPr>
            <a:r>
              <a:rPr lang="en-US" sz="2400" dirty="0">
                <a:solidFill>
                  <a:srgbClr val="FFFFFF"/>
                </a:solidFill>
                <a:latin typeface="Montserrat" pitchFamily="2" charset="77"/>
                <a:sym typeface="Arial"/>
              </a:rPr>
              <a:t>SUS CONSECUENCIAS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Individualización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y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erosión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de lo colectivo.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Debilitamiento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identidades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colectivas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Crisis de la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solidaridad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Sin comunidad, es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dificil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construir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un Estado de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Bienestar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.</a:t>
            </a:r>
          </a:p>
          <a:p>
            <a:pPr marL="217033" indent="-21703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/>
            </a:pPr>
            <a:endParaRPr lang="en-US" sz="2400" cap="all" dirty="0">
              <a:solidFill>
                <a:srgbClr val="FFFFFF"/>
              </a:solidFill>
              <a:latin typeface="Montserrat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672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54299-D92A-8755-6339-B43193632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5810088F-C253-CB79-54E6-D62F7C8B79E7}"/>
              </a:ext>
            </a:extLst>
          </p:cNvPr>
          <p:cNvSpPr/>
          <p:nvPr/>
        </p:nvSpPr>
        <p:spPr>
          <a:xfrm>
            <a:off x="456854" y="-163228"/>
            <a:ext cx="11278291" cy="6042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Y lo que es peor: la disputa por la mente. Guerra neocortical, en palabras de Roitman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BAJO ALGUNOS PRINCIPIOS</a:t>
            </a:r>
          </a:p>
          <a:p>
            <a:endParaRPr lang="es-MX" sz="2400" dirty="0"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Saturación, velocidad, emocionalidad.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Producción de miedo, ansiedad, indignación.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Ya no se domina solo el territorio, sino que se busca dominar la percepción de la realidad.</a:t>
            </a: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68741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FAD63-66AD-23A6-8BBB-E9E7A9C46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6371D594-93A2-8072-C851-A9FFEF0A2EAD}"/>
              </a:ext>
            </a:extLst>
          </p:cNvPr>
          <p:cNvSpPr/>
          <p:nvPr/>
        </p:nvSpPr>
        <p:spPr>
          <a:xfrm>
            <a:off x="456854" y="-331162"/>
            <a:ext cx="11278291" cy="7520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La IA empeora este escenario con las </a:t>
            </a:r>
            <a:r>
              <a:rPr lang="es-MX" sz="2400" i="1" dirty="0">
                <a:latin typeface="Montserrat" pitchFamily="2" charset="77"/>
              </a:rPr>
              <a:t>deepfake</a:t>
            </a:r>
          </a:p>
          <a:p>
            <a:endParaRPr lang="es-MX" sz="2400" i="1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Son contenidos audiovisuales manipulados mediante IA (principalmente técnicas de aprendizaje profundo llamadas deep learning) que permiten hacer que una persona parezca decir o hacer algo que nunca ocurrió en la realidad.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Ejemplo: 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En enero de 2024, votantes de New Hampshire recibieron llamadas automatizadas (</a:t>
            </a:r>
            <a:r>
              <a:rPr lang="es-MX" sz="2400" i="1" dirty="0">
                <a:latin typeface="Montserrat" pitchFamily="2" charset="77"/>
              </a:rPr>
              <a:t>robocalls</a:t>
            </a:r>
            <a:r>
              <a:rPr lang="es-MX" sz="2400" dirty="0">
                <a:latin typeface="Montserrat" pitchFamily="2" charset="77"/>
              </a:rPr>
              <a:t>) con una voz que imitaba al presidente Joe Biden. En el mensaje, “Biden” les decía que no fueran a votar en las primarias, sugiriendo que guardaran su voto para la elección general.</a:t>
            </a:r>
          </a:p>
          <a:p>
            <a:endParaRPr lang="es-MX" sz="2400" i="1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52619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6AAF0-EA53-4628-D836-879A8A709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F6CDBAC8-BBD9-6B5D-C2CF-11B7B03329FC}"/>
              </a:ext>
            </a:extLst>
          </p:cNvPr>
          <p:cNvSpPr/>
          <p:nvPr/>
        </p:nvSpPr>
        <p:spPr>
          <a:xfrm>
            <a:off x="615918" y="-300352"/>
            <a:ext cx="11278291" cy="2349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8C09DC-FDE4-5D90-9DF7-2194AF9D9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993" y="1469848"/>
            <a:ext cx="9110143" cy="53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6805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04F7E-FE8D-6B74-C4D2-6547798DA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6DA92C3C-A844-24B9-0D33-3469095B5FD6}"/>
              </a:ext>
            </a:extLst>
          </p:cNvPr>
          <p:cNvSpPr/>
          <p:nvPr/>
        </p:nvSpPr>
        <p:spPr>
          <a:xfrm>
            <a:off x="569423" y="-177274"/>
            <a:ext cx="11278291" cy="721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8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Algunos datos del colapso de la evidencia:</a:t>
            </a:r>
          </a:p>
          <a:p>
            <a:endParaRPr lang="es-MX" sz="2400" dirty="0">
              <a:latin typeface="Montserrat" pitchFamily="2" charset="77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Solo 30% de las personas identifica correctamente </a:t>
            </a:r>
            <a:r>
              <a:rPr lang="es-MX" sz="2400" i="1" dirty="0">
                <a:latin typeface="Montserrat" pitchFamily="2" charset="77"/>
              </a:rPr>
              <a:t>deepfakes</a:t>
            </a:r>
            <a:r>
              <a:rPr lang="es-MX" sz="2400" dirty="0">
                <a:latin typeface="Montserrat" pitchFamily="2" charset="77"/>
              </a:rPr>
              <a:t> 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Solo 0.1% de las personas logra detectar todos los casos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61% de las personas consideran la desinformación con IA su principal preocupación 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71% teme manipulación electoral con </a:t>
            </a:r>
            <a:r>
              <a:rPr lang="es-MX" sz="2400" i="1" dirty="0">
                <a:latin typeface="Montserrat" pitchFamily="2" charset="77"/>
              </a:rPr>
              <a:t>deepfakes</a:t>
            </a:r>
            <a:r>
              <a:rPr lang="es-MX" sz="2400" dirty="0">
                <a:latin typeface="Montserrat" pitchFamily="2" charset="77"/>
              </a:rPr>
              <a:t> 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70% no sabe distinguir voces reales de generadas por IA 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Fraudes con </a:t>
            </a:r>
            <a:r>
              <a:rPr lang="es-MX" sz="2400" i="1" dirty="0">
                <a:latin typeface="Montserrat" pitchFamily="2" charset="77"/>
              </a:rPr>
              <a:t>deepfakes</a:t>
            </a:r>
            <a:r>
              <a:rPr lang="es-MX" sz="2400" dirty="0">
                <a:latin typeface="Montserrat" pitchFamily="2" charset="77"/>
              </a:rPr>
              <a:t> crecieron 3000% en 2024 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En 2025 el 27% de </a:t>
            </a:r>
            <a:r>
              <a:rPr lang="es-MX" sz="2400" i="1" dirty="0">
                <a:latin typeface="Montserrat" pitchFamily="2" charset="77"/>
              </a:rPr>
              <a:t>deepfakes</a:t>
            </a:r>
            <a:r>
              <a:rPr lang="es-MX" sz="2400" dirty="0">
                <a:latin typeface="Montserrat" pitchFamily="2" charset="77"/>
              </a:rPr>
              <a:t> eran contenido político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DATOS tomados DE: deepstrike.io</a:t>
            </a:r>
          </a:p>
          <a:p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55481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99D60-26F5-204A-4C33-631CA7A19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EEC8FFE5-7197-F8CD-2D11-5E0A82A7D807}"/>
              </a:ext>
            </a:extLst>
          </p:cNvPr>
          <p:cNvSpPr/>
          <p:nvPr/>
        </p:nvSpPr>
        <p:spPr>
          <a:xfrm>
            <a:off x="569423" y="-184666"/>
            <a:ext cx="11278291" cy="6473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8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Los </a:t>
            </a:r>
            <a:r>
              <a:rPr lang="es-MX" sz="2400" i="1" dirty="0">
                <a:latin typeface="Montserrat" pitchFamily="2" charset="77"/>
              </a:rPr>
              <a:t>deepfakes</a:t>
            </a:r>
            <a:r>
              <a:rPr lang="es-MX" sz="2400" dirty="0">
                <a:latin typeface="Montserrat" pitchFamily="2" charset="77"/>
              </a:rPr>
              <a:t> no solo engañan: destruyen la noción misma de evidencia.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r>
              <a:rPr lang="es-MX" sz="2400" dirty="0">
                <a:latin typeface="Montserrat" pitchFamily="2" charset="77"/>
              </a:rPr>
              <a:t>Históricamente: la imagen y el video eran pruebas.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r>
              <a:rPr lang="es-MX" sz="2400" dirty="0">
                <a:latin typeface="Montserrat" pitchFamily="2" charset="77"/>
              </a:rPr>
              <a:t>Hoy: cualquier evidencia puede ser cuestionada como </a:t>
            </a:r>
            <a:r>
              <a:rPr lang="es-MX" sz="2400" i="1" dirty="0">
                <a:latin typeface="Montserrat" pitchFamily="2" charset="77"/>
              </a:rPr>
              <a:t>fake</a:t>
            </a:r>
            <a:r>
              <a:rPr lang="es-MX" sz="2400" dirty="0">
                <a:latin typeface="Montserrat" pitchFamily="2" charset="77"/>
              </a:rPr>
              <a:t> (incluso si es real). No solo importa lo falso, lo verdadero también pierde credibilidad.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Ejemplos:</a:t>
            </a:r>
          </a:p>
          <a:p>
            <a:pPr lvl="0"/>
            <a:r>
              <a:rPr lang="es-MX" sz="2400" dirty="0">
                <a:latin typeface="Montserrat" pitchFamily="2" charset="77"/>
              </a:rPr>
              <a:t>Un video real de corrupción puede ser desestimado como </a:t>
            </a:r>
            <a:r>
              <a:rPr lang="es-MX" sz="2400" i="1" dirty="0">
                <a:latin typeface="Montserrat" pitchFamily="2" charset="77"/>
              </a:rPr>
              <a:t>deepfake</a:t>
            </a:r>
            <a:r>
              <a:rPr lang="es-MX" sz="2400" dirty="0">
                <a:latin typeface="Montserrat" pitchFamily="2" charset="77"/>
              </a:rPr>
              <a:t>.</a:t>
            </a:r>
          </a:p>
          <a:p>
            <a:pPr lvl="0"/>
            <a:r>
              <a:rPr lang="es-MX" sz="2400" dirty="0">
                <a:latin typeface="Montserrat" pitchFamily="2" charset="77"/>
              </a:rPr>
              <a:t>Un audio falso puede detonar crisis políticas o sociales.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167714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A4A75-0295-3523-3BD1-A32964238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2B6019F9-5BC2-4BDD-9B92-7FC233D413AD}"/>
              </a:ext>
            </a:extLst>
          </p:cNvPr>
          <p:cNvSpPr/>
          <p:nvPr/>
        </p:nvSpPr>
        <p:spPr>
          <a:xfrm>
            <a:off x="569423" y="-369332"/>
            <a:ext cx="11441763" cy="684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8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La IA tampoco es neutral: quien entrena los modelos controla qué historia se recuerda, cómo y para qué.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¿Qué archivos se digitalizan para la IA?</a:t>
            </a:r>
          </a:p>
          <a:p>
            <a:r>
              <a:rPr lang="es-MX" sz="2400" dirty="0">
                <a:latin typeface="Montserrat" pitchFamily="2" charset="77"/>
              </a:rPr>
              <a:t>¿Qué idiomas predominan?</a:t>
            </a:r>
          </a:p>
          <a:p>
            <a:r>
              <a:rPr lang="es-MX" sz="2400" dirty="0">
                <a:latin typeface="Montserrat" pitchFamily="2" charset="77"/>
              </a:rPr>
              <a:t>¿Qué narrativas quedan fuera?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Esto genera: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Sesgos geopolíticos y reforzamiento de visiones dominantes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Invisibilización de historias locales o populares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El tecnocapitalismo no solo precariza el trabajo, también coloniza la memoria histórica.</a:t>
            </a:r>
          </a:p>
        </p:txBody>
      </p:sp>
    </p:spTree>
    <p:extLst>
      <p:ext uri="{BB962C8B-B14F-4D97-AF65-F5344CB8AC3E}">
        <p14:creationId xmlns:p14="http://schemas.microsoft.com/office/powerpoint/2010/main" val="166252247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1024F-AD13-5691-43AF-E061328D6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1275" name="Rectangle 11274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 useBgFill="1">
        <p:nvSpPr>
          <p:cNvPr id="11279" name="Rectangle 11278">
            <a:extLst>
              <a:ext uri="{FF2B5EF4-FFF2-40B4-BE49-F238E27FC236}">
                <a16:creationId xmlns:a16="http://schemas.microsoft.com/office/drawing/2014/main" id="{1A8AF9B1-7D64-4564-969F-CB2B27ED9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7979DB5-0087-67E9-3069-2972CD02B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t="9091" r="6727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81" name="Group 11280">
            <a:extLst>
              <a:ext uri="{FF2B5EF4-FFF2-40B4-BE49-F238E27FC236}">
                <a16:creationId xmlns:a16="http://schemas.microsoft.com/office/drawing/2014/main" id="{8D854759-2D3E-4B54-A780-D84D49E80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1282" name="Rectangle 11281">
              <a:extLst>
                <a:ext uri="{FF2B5EF4-FFF2-40B4-BE49-F238E27FC236}">
                  <a16:creationId xmlns:a16="http://schemas.microsoft.com/office/drawing/2014/main" id="{459856EA-FC8A-44D1-BC3D-2B8EDD0C8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1283" name="Rectangle 11282">
              <a:extLst>
                <a:ext uri="{FF2B5EF4-FFF2-40B4-BE49-F238E27FC236}">
                  <a16:creationId xmlns:a16="http://schemas.microsoft.com/office/drawing/2014/main" id="{C1038B56-933B-44DD-AF10-63436FCC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152" name="Shape 152">
            <a:extLst>
              <a:ext uri="{FF2B5EF4-FFF2-40B4-BE49-F238E27FC236}">
                <a16:creationId xmlns:a16="http://schemas.microsoft.com/office/drawing/2014/main" id="{F6DDE6BF-8D72-7F79-F3D2-49E852DE7349}"/>
              </a:ext>
            </a:extLst>
          </p:cNvPr>
          <p:cNvSpPr/>
          <p:nvPr/>
        </p:nvSpPr>
        <p:spPr>
          <a:xfrm>
            <a:off x="634667" y="721189"/>
            <a:ext cx="3505535" cy="57370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/>
            </a:pPr>
            <a:endParaRPr lang="en-US" sz="1300" cap="all" dirty="0">
              <a:solidFill>
                <a:srgbClr val="FFFFFF"/>
              </a:solidFill>
              <a:sym typeface="Arial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defRPr sz="1800"/>
            </a:pPr>
            <a:r>
              <a:rPr lang="en-US" sz="2400" dirty="0">
                <a:solidFill>
                  <a:srgbClr val="FFFFFF"/>
                </a:solidFill>
                <a:latin typeface="Montserrat" pitchFamily="2" charset="77"/>
                <a:sym typeface="Arial"/>
              </a:rPr>
              <a:t>SUS CONSECUENCIAS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/>
            </a:pPr>
            <a:endParaRPr lang="en-US" sz="2400" dirty="0">
              <a:solidFill>
                <a:srgbClr val="FFFFFF"/>
              </a:solidFill>
              <a:latin typeface="Montserrat" pitchFamily="2" charset="77"/>
              <a:sym typeface="Arial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Verdad y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sentido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común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están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en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entredicho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Fake news,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desinformación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, deepfakes.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Relativización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de la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verdad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.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Fragmentación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de lo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público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Sin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verdad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compartida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, no hay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posibilidad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de lo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común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.</a:t>
            </a:r>
          </a:p>
          <a:p>
            <a:pPr marL="217033" indent="-217033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/>
            </a:pPr>
            <a:endParaRPr lang="en-US" sz="1300" cap="all" dirty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3302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B2E73-3701-649D-160C-DAC6C6262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akenews3">
            <a:extLst>
              <a:ext uri="{FF2B5EF4-FFF2-40B4-BE49-F238E27FC236}">
                <a16:creationId xmlns:a16="http://schemas.microsoft.com/office/drawing/2014/main" id="{61F8B1A8-ABEA-4108-9E38-3CFCE63D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C55F1E-F4B8-331B-13D1-AD9F03A23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91217"/>
            <a:ext cx="6989575" cy="6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3208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348DC-2A71-1E41-5A28-18001C861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6C4AB24A-F59D-F88B-ADAD-D89A37B9B71E}"/>
              </a:ext>
            </a:extLst>
          </p:cNvPr>
          <p:cNvSpPr/>
          <p:nvPr/>
        </p:nvSpPr>
        <p:spPr>
          <a:xfrm>
            <a:off x="456854" y="-428536"/>
            <a:ext cx="11278291" cy="825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NOS PREOCUPAMOS, PERO ¿CUÁNTO USAMOS LAS TECNOLOGÍAS?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El tiempo diario dedicado a Internet fue estimado en 6 horas con 37 minutos. 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En México, el tiempo diario dedicado a Internet fue estimado en 8 horas con 7 minutos.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El teléfono celular es el principal dispositivo para acceder a Internet (92.3%). En México (95.9%) y, en promedio, a través del teléfono los usuarios de Internet en México dedican 4 horas con 32 minutos diarios.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DATOS: 2023: Global Overview Report.</a:t>
            </a:r>
          </a:p>
          <a:p>
            <a:endParaRPr lang="es-MX" sz="2400" dirty="0">
              <a:latin typeface="Montserrat" pitchFamily="2" charset="77"/>
            </a:endParaRPr>
          </a:p>
          <a:p>
            <a:endParaRPr lang="es-MX" sz="2400" dirty="0">
              <a:latin typeface="Montserrat" pitchFamily="2" charset="77"/>
            </a:endParaRPr>
          </a:p>
          <a:p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31947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431928" y="-166039"/>
            <a:ext cx="11278291" cy="672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TIC COMO ESTRUCTURAS DE PODER</a:t>
            </a:r>
          </a:p>
          <a:p>
            <a:pPr defTabSz="321457">
              <a:defRPr sz="1800"/>
            </a:pPr>
            <a:endParaRPr lang="es-ES_tradnl" sz="28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¿QUÉ SON?</a:t>
            </a: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 </a:t>
            </a: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Tecnologías de la Información y las Comunicaciones (TIC) son el conjunto de herramientas que permiten </a:t>
            </a:r>
            <a:r>
              <a:rPr lang="es-ES_tradnl" sz="2800" u="sng" dirty="0">
                <a:latin typeface="Montserrat" pitchFamily="2" charset="77"/>
                <a:ea typeface="Arial"/>
                <a:cs typeface="Arial Narrow"/>
                <a:sym typeface="Arial"/>
              </a:rPr>
              <a:t>producir, almacenar, procesar y transmitir información</a:t>
            </a: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, así como facilitar la comunicación entre personas e instituciones.</a:t>
            </a: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 </a:t>
            </a: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Son el conjunto de infraestructuras digitales que hacen posible la </a:t>
            </a:r>
            <a:r>
              <a:rPr lang="es-ES_tradnl" sz="2800" u="sng" dirty="0">
                <a:latin typeface="Montserrat" pitchFamily="2" charset="77"/>
                <a:ea typeface="Arial"/>
                <a:cs typeface="Arial Narrow"/>
                <a:sym typeface="Arial"/>
              </a:rPr>
              <a:t>circulación masiva de información y la coordinación de actividades sociales a distancia</a:t>
            </a: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. </a:t>
            </a: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857125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945A0-832E-DD05-0ACF-20A1BF57D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DCCE4FBA-66BB-A986-B5A0-892AB564E664}"/>
              </a:ext>
            </a:extLst>
          </p:cNvPr>
          <p:cNvSpPr/>
          <p:nvPr/>
        </p:nvSpPr>
        <p:spPr>
          <a:xfrm>
            <a:off x="456854" y="18124"/>
            <a:ext cx="11278291" cy="715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NOS PREOCUPAMOS, PERO ¿PARA QUÉ USAMOS LAS TECNOLOGÍAS?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Respuestas a la pregunta “Razones para usar Internet”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1.- Encontrar información</a:t>
            </a:r>
          </a:p>
          <a:p>
            <a:r>
              <a:rPr lang="es-MX" sz="2400" dirty="0">
                <a:latin typeface="Montserrat" pitchFamily="2" charset="77"/>
              </a:rPr>
              <a:t>2.- Mantenerme en contacto con amigos y familiares</a:t>
            </a:r>
          </a:p>
          <a:p>
            <a:r>
              <a:rPr lang="es-MX" sz="2400" dirty="0">
                <a:latin typeface="Montserrat" pitchFamily="2" charset="77"/>
              </a:rPr>
              <a:t>3.- Mantenerme actualizado sobre noticias y eventos</a:t>
            </a:r>
          </a:p>
          <a:p>
            <a:r>
              <a:rPr lang="es-MX" sz="2400" dirty="0">
                <a:latin typeface="Montserrat" pitchFamily="2" charset="77"/>
              </a:rPr>
              <a:t>4.- Ver videos, espectáculos de televisión y películas</a:t>
            </a:r>
          </a:p>
          <a:p>
            <a:r>
              <a:rPr lang="es-MX" sz="2400" dirty="0">
                <a:latin typeface="Montserrat" pitchFamily="2" charset="77"/>
              </a:rPr>
              <a:t>5.- Investigar cómo hacer cosas.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DATOS: 2023: Global Overview Report.</a:t>
            </a:r>
          </a:p>
          <a:p>
            <a:endParaRPr lang="es-MX" sz="2400" dirty="0">
              <a:latin typeface="Montserrat" pitchFamily="2" charset="77"/>
            </a:endParaRPr>
          </a:p>
          <a:p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1644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5432F-901A-95B8-A9C5-241D0DC02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E24B617C-C888-2C6D-035F-EFD2CC5F339C}"/>
              </a:ext>
            </a:extLst>
          </p:cNvPr>
          <p:cNvSpPr/>
          <p:nvPr/>
        </p:nvSpPr>
        <p:spPr>
          <a:xfrm>
            <a:off x="456854" y="0"/>
            <a:ext cx="11278291" cy="641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Y ENTONCES NOS TENEMOS QUE PLANTEAR UNA PREGUNTA FUNDAMENTAL: 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¿BAJO QUÉ CONDICIONES Y CON QUIÉNES ESTAMOS CONSTRUYENDO EL ESTADO DE BIENESTAR HOY?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Crisis del pensamiento crítico </a:t>
            </a:r>
          </a:p>
          <a:p>
            <a:r>
              <a:rPr lang="es-MX" sz="2400" dirty="0">
                <a:latin typeface="Montserrat" pitchFamily="2" charset="77"/>
              </a:rPr>
              <a:t>Saturación informativa, velocidad, fragmentación.</a:t>
            </a:r>
          </a:p>
          <a:p>
            <a:r>
              <a:rPr lang="es-MX" sz="2400" dirty="0">
                <a:latin typeface="Montserrat" pitchFamily="2" charset="77"/>
              </a:rPr>
              <a:t>Predominio de lo emocional sobre lo racional.</a:t>
            </a:r>
          </a:p>
          <a:p>
            <a:r>
              <a:rPr lang="es-MX" sz="2400" dirty="0">
                <a:latin typeface="Montserrat" pitchFamily="2" charset="77"/>
              </a:rPr>
              <a:t>Dificultad para verificar, sostener atención y pensar en complejidad.</a:t>
            </a:r>
          </a:p>
          <a:p>
            <a:r>
              <a:rPr lang="es-MX" sz="2400" dirty="0">
                <a:latin typeface="Montserrat" pitchFamily="2" charset="77"/>
              </a:rPr>
              <a:t>Entorno donde es difícil distinguir entre lo verdadero y lo falso</a:t>
            </a: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88398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156D2-0E7A-7F97-B903-9E2397220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5CA98872-07F2-BA5D-8694-6283253FFF06}"/>
              </a:ext>
            </a:extLst>
          </p:cNvPr>
          <p:cNvSpPr/>
          <p:nvPr/>
        </p:nvSpPr>
        <p:spPr>
          <a:xfrm>
            <a:off x="456854" y="380337"/>
            <a:ext cx="11278291" cy="5304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¿BAJO QUÉ CONDICIONES Y CON QUIÉNES ESTAMOS CONSTRUYENDO EL ESTADO DE BIENESTAR HOY?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Economía de la distracción permanente.</a:t>
            </a:r>
          </a:p>
          <a:p>
            <a:r>
              <a:rPr lang="es-MX" sz="2400" dirty="0">
                <a:latin typeface="Montserrat" pitchFamily="2" charset="77"/>
              </a:rPr>
              <a:t>Imposibilidad de sostener procesos largos de reflexión.</a:t>
            </a:r>
          </a:p>
          <a:p>
            <a:r>
              <a:rPr lang="es-MX" sz="2400" dirty="0">
                <a:latin typeface="Montserrat" pitchFamily="2" charset="77"/>
              </a:rPr>
              <a:t>Consumo de información en formatos breves, descontextualizados.</a:t>
            </a: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57381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7E818-682E-CFAA-50B6-66C1EC584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495C3253-706D-8F1C-8C76-8D6808AC8F3E}"/>
              </a:ext>
            </a:extLst>
          </p:cNvPr>
          <p:cNvSpPr/>
          <p:nvPr/>
        </p:nvSpPr>
        <p:spPr>
          <a:xfrm>
            <a:off x="456854" y="-119165"/>
            <a:ext cx="11278291" cy="641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¿BAJO QUÉ CONDICIONES Y CON QUIÉNES ESTAMOS CONSTRUYENDO EL ESTADO DE BIENESTAR HOY?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Fragmentación del conocimiento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Información y conocimiento en piezas aisladas.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Pérdida de contexto, profundidad y articulación.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Dificultad para entender procesos estructurales (como el propio Estado de Bienestar).</a:t>
            </a: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61547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7DB6C-A70B-42B7-2798-CD778ADA2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A53881B1-00A0-50AB-2502-47992D311075}"/>
              </a:ext>
            </a:extLst>
          </p:cNvPr>
          <p:cNvSpPr/>
          <p:nvPr/>
        </p:nvSpPr>
        <p:spPr>
          <a:xfrm>
            <a:off x="456854" y="-58485"/>
            <a:ext cx="11278291" cy="6042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¿BAJO QUÉ CONDICIONES Y CON QUIÉNES ESTAMOS CONSTRUYENDO EL ESTADO DE BIENESTAR HOY?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Emocionalización de la vida pública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	•	Indignación, miedo y enojo como motores de interacción.</a:t>
            </a:r>
          </a:p>
          <a:p>
            <a:r>
              <a:rPr lang="es-MX" sz="2400" dirty="0">
                <a:latin typeface="Montserrat" pitchFamily="2" charset="77"/>
              </a:rPr>
              <a:t>	•	Reemplazo del argumento por la reacción.</a:t>
            </a:r>
          </a:p>
          <a:p>
            <a:r>
              <a:rPr lang="es-MX" sz="2400" dirty="0">
                <a:latin typeface="Montserrat" pitchFamily="2" charset="77"/>
              </a:rPr>
              <a:t>	•	Polarización afectiva.</a:t>
            </a: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63489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24E30-6B10-2AD8-E475-AACFF5FD8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AE75A3B2-CF77-D92A-6EE3-3500E5E7417D}"/>
              </a:ext>
            </a:extLst>
          </p:cNvPr>
          <p:cNvSpPr/>
          <p:nvPr/>
        </p:nvSpPr>
        <p:spPr>
          <a:xfrm>
            <a:off x="456854" y="-292993"/>
            <a:ext cx="11278291" cy="715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¿BAJO QUÉ CONDICIONES Y CON QUIÉNES ESTAMOS CONSTRUYENDO EL ESTADO DE BIENESTAR HOY?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Crisis de autoridad del conocimiento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Erosión de la confianza en expertos, ciencia e instituciones como fuentes legítimas de verdad.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Desdibujamiento de las fronteras entre opinión, creencia y conocimiento fundamentado.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Equiparación de todas las voces en el espacio público, independientemente de su sustento.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Emergencia de lógicas subjetivas de validación: “mi experiencia” o “mi verdad” por encima de evidencia verificable.</a:t>
            </a: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46201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62746-0A47-AA95-3CAF-A268F6B08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a cruzada antivacunas - Universidad Catolica San Pablo">
            <a:extLst>
              <a:ext uri="{FF2B5EF4-FFF2-40B4-BE49-F238E27FC236}">
                <a16:creationId xmlns:a16="http://schemas.microsoft.com/office/drawing/2014/main" id="{DAE98762-7922-CF4D-560F-C20E280EB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66042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9EC8E-FC58-CCB6-1732-80A5A63E4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2705074B-6D6D-AC09-377D-0CF984415308}"/>
              </a:ext>
            </a:extLst>
          </p:cNvPr>
          <p:cNvSpPr/>
          <p:nvPr/>
        </p:nvSpPr>
        <p:spPr>
          <a:xfrm>
            <a:off x="456854" y="-310960"/>
            <a:ext cx="11278291" cy="641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SUS CONSECUENCIAS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Y tenemos un problema, porque el Estado de Bienestar históricamente se construyó con ciudadanos capaces de pensar lo colectivo, de confiar en lo público y de sostener proyectos comunes.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BIENESTAR IMPLICA SOLIDARIDAD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Hoy, en cambio, se intenta construir con: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sujetos fragmentados,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emocionalmente saturados,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Individualistas,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y con menor capacidad crítica. </a:t>
            </a:r>
          </a:p>
        </p:txBody>
      </p:sp>
    </p:spTree>
    <p:extLst>
      <p:ext uri="{BB962C8B-B14F-4D97-AF65-F5344CB8AC3E}">
        <p14:creationId xmlns:p14="http://schemas.microsoft.com/office/powerpoint/2010/main" val="387725530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DD50C0-312C-46A0-ED9C-F7D876BB8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5175115"/>
          </a:xfrm>
          <a:prstGeom prst="rect">
            <a:avLst/>
          </a:prstGeom>
          <a:solidFill>
            <a:srgbClr val="4063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4203A7-2D80-BEA8-0C5D-540D4C9E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8721" y="1225686"/>
            <a:ext cx="3132638" cy="4278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latin typeface="Montserrat" pitchFamily="2" charset="77"/>
              </a:rPr>
              <a:t>PARTE 3</a:t>
            </a:r>
            <a:br>
              <a:rPr lang="en-US" dirty="0">
                <a:solidFill>
                  <a:srgbClr val="FFFFFF"/>
                </a:solidFill>
                <a:latin typeface="Montserrat" pitchFamily="2" charset="77"/>
              </a:rPr>
            </a:br>
            <a:br>
              <a:rPr lang="en-US" dirty="0">
                <a:solidFill>
                  <a:srgbClr val="FFFFFF"/>
                </a:solidFill>
                <a:latin typeface="Montserrat" pitchFamily="2" charset="77"/>
              </a:rPr>
            </a:br>
            <a:r>
              <a:rPr lang="en-US" dirty="0">
                <a:solidFill>
                  <a:srgbClr val="FFFFFF"/>
                </a:solidFill>
                <a:latin typeface="Montserrat" pitchFamily="2" charset="77"/>
              </a:rPr>
              <a:t>Las redes </a:t>
            </a:r>
            <a:r>
              <a:rPr lang="en-US" dirty="0" err="1">
                <a:solidFill>
                  <a:srgbClr val="FFFFFF"/>
                </a:solidFill>
                <a:latin typeface="Montserrat" pitchFamily="2" charset="77"/>
              </a:rPr>
              <a:t>sociales</a:t>
            </a:r>
            <a:r>
              <a:rPr lang="en-US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br>
              <a:rPr lang="en-US" dirty="0">
                <a:solidFill>
                  <a:srgbClr val="FFFFFF"/>
                </a:solidFill>
                <a:latin typeface="Montserrat" pitchFamily="2" charset="77"/>
              </a:rPr>
            </a:br>
            <a:br>
              <a:rPr lang="en-US" dirty="0">
                <a:solidFill>
                  <a:srgbClr val="FFFFFF"/>
                </a:solidFill>
                <a:latin typeface="Montserrat" pitchFamily="2" charset="77"/>
              </a:rPr>
            </a:br>
            <a:r>
              <a:rPr lang="en-US" dirty="0">
                <a:solidFill>
                  <a:srgbClr val="FFFFFF"/>
                </a:solidFill>
                <a:latin typeface="Montserrat" pitchFamily="2" charset="77"/>
              </a:rPr>
              <a:t>¿</a:t>
            </a:r>
            <a:r>
              <a:rPr lang="en-US" dirty="0" err="1">
                <a:solidFill>
                  <a:srgbClr val="FFFFFF"/>
                </a:solidFill>
                <a:latin typeface="Montserrat" pitchFamily="2" charset="77"/>
              </a:rPr>
              <a:t>nuevos</a:t>
            </a:r>
            <a:r>
              <a:rPr lang="en-US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Montserrat" pitchFamily="2" charset="77"/>
              </a:rPr>
              <a:t>espacios</a:t>
            </a:r>
            <a:r>
              <a:rPr lang="en-US" dirty="0">
                <a:solidFill>
                  <a:srgbClr val="FFFFFF"/>
                </a:solidFill>
                <a:latin typeface="Montserrat" pitchFamily="2" charset="77"/>
              </a:rPr>
              <a:t> de lucha?</a:t>
            </a:r>
            <a:br>
              <a:rPr lang="en-US" sz="3300" dirty="0">
                <a:solidFill>
                  <a:srgbClr val="FFFFFF"/>
                </a:solidFill>
              </a:rPr>
            </a:br>
            <a:br>
              <a:rPr lang="en-US" sz="3300" dirty="0">
                <a:solidFill>
                  <a:srgbClr val="FFFFFF"/>
                </a:solidFill>
              </a:rPr>
            </a:br>
            <a:r>
              <a:rPr lang="en-US" sz="33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2" descr="Redes sociales como herramienta de lucha social - Movimiento Antorchista  Nacional">
            <a:extLst>
              <a:ext uri="{FF2B5EF4-FFF2-40B4-BE49-F238E27FC236}">
                <a16:creationId xmlns:a16="http://schemas.microsoft.com/office/drawing/2014/main" id="{D82D32F2-067D-81AF-1547-EA61BF66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r="15022" b="1"/>
          <a:stretch>
            <a:fillRect/>
          </a:stretch>
        </p:blipFill>
        <p:spPr bwMode="auto">
          <a:xfrm>
            <a:off x="-744017" y="-28359"/>
            <a:ext cx="8894594" cy="691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707627"/>
            <a:ext cx="3618828" cy="64922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49093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12E32-C30C-2CAA-36D0-CDFD75AED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19DEB13E-84DE-BEB1-B843-33D8BC49ADDA}"/>
              </a:ext>
            </a:extLst>
          </p:cNvPr>
          <p:cNvSpPr/>
          <p:nvPr/>
        </p:nvSpPr>
        <p:spPr>
          <a:xfrm>
            <a:off x="456854" y="0"/>
            <a:ext cx="11278291" cy="4196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REDES SOCIALES ¿NUEVOS ESPACIOS DE LUCHA?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Las redes no son espacios neutrales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	•	Son empresas privadas con lógica de lucro</a:t>
            </a:r>
          </a:p>
          <a:p>
            <a:r>
              <a:rPr lang="es-MX" sz="2400" dirty="0">
                <a:latin typeface="Montserrat" pitchFamily="2" charset="77"/>
              </a:rPr>
              <a:t>	•	Su objetivo no es informar, sino retener atención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La verdad no es el criterio central de su funcionamiento.</a:t>
            </a:r>
          </a:p>
        </p:txBody>
      </p:sp>
    </p:spTree>
    <p:extLst>
      <p:ext uri="{BB962C8B-B14F-4D97-AF65-F5344CB8AC3E}">
        <p14:creationId xmlns:p14="http://schemas.microsoft.com/office/powerpoint/2010/main" val="132830955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FF2813-C62A-2EE8-E6DE-C3ABC9FCD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BFDB81-A8C1-391A-BDF7-E8D89E3C8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49" y="-139485"/>
            <a:ext cx="11267268" cy="71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5206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C173AE-6BE2-40B2-705E-9378717C7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161291-765C-4033-9E84-52C51C6A5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F69638-8A6F-45AB-B9EC-9D8C8FC37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486C0E5-1CE6-38D9-6A09-172E5795B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763" y="502920"/>
            <a:ext cx="603231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2394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7323B-7C3F-09AB-9D9C-009B8DE67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7CCEEA36-CE87-EB9B-DDC5-FB28A8A23FB9}"/>
              </a:ext>
            </a:extLst>
          </p:cNvPr>
          <p:cNvSpPr/>
          <p:nvPr/>
        </p:nvSpPr>
        <p:spPr>
          <a:xfrm>
            <a:off x="425858" y="-302331"/>
            <a:ext cx="5850956" cy="690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REDES SOCIALES ¿NUEVOS ESPACIOS DE LUCHA?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La verdad compite en desventaja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La información verificada:</a:t>
            </a:r>
          </a:p>
          <a:p>
            <a:r>
              <a:rPr lang="es-MX" sz="2400" dirty="0">
                <a:latin typeface="Montserrat" pitchFamily="2" charset="77"/>
              </a:rPr>
              <a:t>	•	es más lenta</a:t>
            </a:r>
          </a:p>
          <a:p>
            <a:r>
              <a:rPr lang="es-MX" sz="2400" dirty="0">
                <a:latin typeface="Montserrat" pitchFamily="2" charset="77"/>
              </a:rPr>
              <a:t>	•	más compleja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La desinformación:</a:t>
            </a:r>
          </a:p>
          <a:p>
            <a:r>
              <a:rPr lang="es-MX" sz="2400" dirty="0">
                <a:latin typeface="Montserrat" pitchFamily="2" charset="77"/>
              </a:rPr>
              <a:t>	•	es simple</a:t>
            </a:r>
          </a:p>
          <a:p>
            <a:r>
              <a:rPr lang="es-MX" sz="2400" dirty="0">
                <a:latin typeface="Montserrat" pitchFamily="2" charset="77"/>
              </a:rPr>
              <a:t>	•	emocional</a:t>
            </a:r>
          </a:p>
          <a:p>
            <a:r>
              <a:rPr lang="es-MX" sz="2400" dirty="0">
                <a:latin typeface="Montserrat" pitchFamily="2" charset="77"/>
              </a:rPr>
              <a:t>	•	viral</a:t>
            </a:r>
          </a:p>
          <a:p>
            <a:endParaRPr lang="es-MX" sz="2400" dirty="0">
              <a:latin typeface="Montserrat" pitchFamily="2" charset="77"/>
            </a:endParaRPr>
          </a:p>
        </p:txBody>
      </p:sp>
      <p:pic>
        <p:nvPicPr>
          <p:cNvPr id="16386" name="Picture 2" descr="Fake news en redes sociales: impacto y consecuencias">
            <a:extLst>
              <a:ext uri="{FF2B5EF4-FFF2-40B4-BE49-F238E27FC236}">
                <a16:creationId xmlns:a16="http://schemas.microsoft.com/office/drawing/2014/main" id="{CCEB5475-94BD-A028-F927-56C63499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r="7441"/>
          <a:stretch>
            <a:fillRect/>
          </a:stretch>
        </p:blipFill>
        <p:spPr bwMode="auto">
          <a:xfrm>
            <a:off x="5915186" y="1524646"/>
            <a:ext cx="5850956" cy="427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51991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89524-CA66-A03E-99B0-35FB6C62A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0A2369AB-47C6-5B5F-0B3C-E4D029BE0CAC}"/>
              </a:ext>
            </a:extLst>
          </p:cNvPr>
          <p:cNvSpPr/>
          <p:nvPr/>
        </p:nvSpPr>
        <p:spPr>
          <a:xfrm>
            <a:off x="456854" y="-177274"/>
            <a:ext cx="7050075" cy="721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REDES SOCIALES ¿NUEVOS ESPACIOS DE LUCHA?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Nos enfrentamos a algoritmos que priorizan la polarización y el conflicto.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Porque:</a:t>
            </a:r>
          </a:p>
          <a:p>
            <a:endParaRPr lang="es-MX" sz="2400" dirty="0"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Implican más interacción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Aumentan el número de reacciones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Permiten obtener más datos sobre las personas y sus comportamientos</a:t>
            </a:r>
          </a:p>
          <a:p>
            <a:r>
              <a:rPr lang="es-MX" sz="2400" dirty="0">
                <a:latin typeface="Montserrat" pitchFamily="2" charset="77"/>
              </a:rPr>
              <a:t>	 </a:t>
            </a:r>
          </a:p>
          <a:p>
            <a:r>
              <a:rPr lang="es-MX" sz="2400" dirty="0">
                <a:latin typeface="Montserrat" pitchFamily="2" charset="77"/>
              </a:rPr>
              <a:t>La confrontación se vuelve rentable.</a:t>
            </a:r>
          </a:p>
          <a:p>
            <a:endParaRPr lang="es-MX" sz="2400" dirty="0">
              <a:latin typeface="Montserrat" pitchFamily="2" charset="77"/>
            </a:endParaRPr>
          </a:p>
          <a:p>
            <a:endParaRPr lang="es-MX" sz="2400" dirty="0">
              <a:latin typeface="Montserrat" pitchFamily="2" charset="77"/>
            </a:endParaRPr>
          </a:p>
        </p:txBody>
      </p:sp>
      <p:pic>
        <p:nvPicPr>
          <p:cNvPr id="17410" name="Picture 2" descr="Unlike | Traducción, gramática, de la palabra Unlike diccionario inglés -  Español">
            <a:extLst>
              <a:ext uri="{FF2B5EF4-FFF2-40B4-BE49-F238E27FC236}">
                <a16:creationId xmlns:a16="http://schemas.microsoft.com/office/drawing/2014/main" id="{752DAEA3-4FF0-F08E-EB93-51FE4A5FC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929" y="2133877"/>
            <a:ext cx="4613339" cy="286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56500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8512E-6CAC-8D1C-6F57-A526853AD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6A2AAC30-2A21-A592-BDA0-9819B3B18B53}"/>
              </a:ext>
            </a:extLst>
          </p:cNvPr>
          <p:cNvSpPr/>
          <p:nvPr/>
        </p:nvSpPr>
        <p:spPr>
          <a:xfrm>
            <a:off x="456854" y="0"/>
            <a:ext cx="11278291" cy="5304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REDES SOCIALES ¿NUEVOS ESPACIOS DE LUCHA?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Producción estratégica de desinformación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	•	Bots, cuentas coordinadas, granjas de contenido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	•	Campañas deliberadas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La mentira no es accidente, es estrategia.</a:t>
            </a:r>
          </a:p>
          <a:p>
            <a:endParaRPr lang="es-MX" sz="2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578977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EF5508-DD6F-8F71-27C4-2D57AF49D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1" name="Rectangle 18440">
            <a:extLst>
              <a:ext uri="{FF2B5EF4-FFF2-40B4-BE49-F238E27FC236}">
                <a16:creationId xmlns:a16="http://schemas.microsoft.com/office/drawing/2014/main" id="{D441E7DC-C148-4A95-AF2B-D613C2820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8443" name="Rectangle 18442">
            <a:extLst>
              <a:ext uri="{FF2B5EF4-FFF2-40B4-BE49-F238E27FC236}">
                <a16:creationId xmlns:a16="http://schemas.microsoft.com/office/drawing/2014/main" id="{3FB3E502-7B9D-4CC2-AEF1-61E35D08E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8445" name="Rectangle 18444">
            <a:extLst>
              <a:ext uri="{FF2B5EF4-FFF2-40B4-BE49-F238E27FC236}">
                <a16:creationId xmlns:a16="http://schemas.microsoft.com/office/drawing/2014/main" id="{BC3DFB63-5ACC-44EB-A0A9-33D0ADA3E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pic>
        <p:nvPicPr>
          <p:cNvPr id="18436" name="Picture 4" descr="De la minería a la agricultura de bots : r/MMORPG">
            <a:extLst>
              <a:ext uri="{FF2B5EF4-FFF2-40B4-BE49-F238E27FC236}">
                <a16:creationId xmlns:a16="http://schemas.microsoft.com/office/drawing/2014/main" id="{926E00F3-128E-C999-CB13-6A4D969BB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5" r="203" b="-1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72062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B730A-746D-05A7-0C21-1580EC2A6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0FF6834E-2D35-9EAB-00DC-8D7427D46457}"/>
              </a:ext>
            </a:extLst>
          </p:cNvPr>
          <p:cNvSpPr/>
          <p:nvPr/>
        </p:nvSpPr>
        <p:spPr>
          <a:xfrm>
            <a:off x="456854" y="0"/>
            <a:ext cx="11278291" cy="49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REDES SOCIALES ¿NUEVOS ESPACIOS DE LUCHA?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Hoy no basta con que algo sea verdadero.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La verdad tiene que competir en un ecosistema diseñado para viralizar lo emocional, lo simple y lo polarizante.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Por eso, lo que </a:t>
            </a:r>
            <a:r>
              <a:rPr lang="es-MX" sz="2400" u="sng" dirty="0">
                <a:latin typeface="Montserrat" pitchFamily="2" charset="77"/>
              </a:rPr>
              <a:t>está en disputa no es solo la verdad, sino la capacidad de hacerla visible, creíble y compartida</a:t>
            </a:r>
            <a:r>
              <a:rPr lang="es-MX" sz="2400" dirty="0">
                <a:latin typeface="Montserrat" pitchFamily="2" charset="77"/>
              </a:rPr>
              <a:t>.</a:t>
            </a:r>
          </a:p>
          <a:p>
            <a:endParaRPr lang="es-MX" sz="2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74996630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774B2-0D1D-0942-9615-45FB3DB9F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EADAEBAB-5896-A3DA-E62C-85259920AB86}"/>
              </a:ext>
            </a:extLst>
          </p:cNvPr>
          <p:cNvSpPr/>
          <p:nvPr/>
        </p:nvSpPr>
        <p:spPr>
          <a:xfrm>
            <a:off x="425857" y="0"/>
            <a:ext cx="7400787" cy="6473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REDES SOCIALES ¿NUEVOS ESPACIOS DE LUCHA?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¿Es posible debatir en redes? 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¿No será que nos están llevando al terreno en que quieren que estemos?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¿Debemos comunicar en los lenguajes de la época? 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¿Es una buena estrategia comunicativa simplificar, usar las emociones?</a:t>
            </a:r>
          </a:p>
          <a:p>
            <a:endParaRPr lang="es-MX" sz="2400" dirty="0">
              <a:latin typeface="Montserrat" pitchFamily="2" charset="77"/>
            </a:endParaRPr>
          </a:p>
        </p:txBody>
      </p:sp>
      <p:pic>
        <p:nvPicPr>
          <p:cNvPr id="19458" name="Picture 2" descr="El signo de interrogación ¿ – 1001 Reasons To Learn Spanish">
            <a:extLst>
              <a:ext uri="{FF2B5EF4-FFF2-40B4-BE49-F238E27FC236}">
                <a16:creationId xmlns:a16="http://schemas.microsoft.com/office/drawing/2014/main" id="{3CCAF292-14BF-487C-A579-97AD9AB97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9" r="50000" b="13447"/>
          <a:stretch>
            <a:fillRect/>
          </a:stretch>
        </p:blipFill>
        <p:spPr bwMode="auto">
          <a:xfrm>
            <a:off x="7723322" y="1994873"/>
            <a:ext cx="4468678" cy="37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62655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B21EB-A909-8299-7E23-AF8EB5FD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58B305C0-A621-72D6-E3B7-0B7E8BD3D3DA}"/>
              </a:ext>
            </a:extLst>
          </p:cNvPr>
          <p:cNvSpPr/>
          <p:nvPr/>
        </p:nvSpPr>
        <p:spPr>
          <a:xfrm>
            <a:off x="5703375" y="0"/>
            <a:ext cx="6193037" cy="684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REDES SOCIALES ¿NUEVOS ESPACIOS DE LUCHA?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No estamos frente a una crisis informativa, sino ante una mutación del campo de batalla político. 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Responder en redes suele ser un error estratégico. La izquierda, en particular, ha caído con frecuencia en esta trampa: confundir visibilidad con influencia, </a:t>
            </a:r>
            <a:r>
              <a:rPr lang="es-MX" sz="2400" i="1" dirty="0">
                <a:latin typeface="Montserrat" pitchFamily="2" charset="77"/>
              </a:rPr>
              <a:t>likes</a:t>
            </a:r>
            <a:r>
              <a:rPr lang="es-MX" sz="2400" dirty="0">
                <a:latin typeface="Montserrat" pitchFamily="2" charset="77"/>
              </a:rPr>
              <a:t> con hegemonía y tendencias con poder. </a:t>
            </a:r>
          </a:p>
          <a:p>
            <a:endParaRPr lang="es-MX" sz="2400" dirty="0">
              <a:latin typeface="Montserrat" pitchFamily="2" charset="77"/>
            </a:endParaRPr>
          </a:p>
        </p:txBody>
      </p:sp>
      <p:pic>
        <p:nvPicPr>
          <p:cNvPr id="21506" name="Picture 2" descr="Desactivar el recuento de likes en Instagram: ¿sí o no? - Melodijopérez">
            <a:extLst>
              <a:ext uri="{FF2B5EF4-FFF2-40B4-BE49-F238E27FC236}">
                <a16:creationId xmlns:a16="http://schemas.microsoft.com/office/drawing/2014/main" id="{BEA3E846-339E-2522-8959-D9AC9F30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2" y="2860595"/>
            <a:ext cx="4788604" cy="26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9402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00311-0FB1-8239-1500-B76A2CE71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07E5FA10-2618-8F99-0E35-01C8B947EAD4}"/>
              </a:ext>
            </a:extLst>
          </p:cNvPr>
          <p:cNvSpPr/>
          <p:nvPr/>
        </p:nvSpPr>
        <p:spPr>
          <a:xfrm>
            <a:off x="435071" y="0"/>
            <a:ext cx="11321858" cy="6042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REDES SOCIALES ¿NUEVOS ESPACIOS DE LUCHA?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En tiempos de guerra neocortical, donde la disputa es por la atención, la emoción y la percepción, </a:t>
            </a:r>
            <a:r>
              <a:rPr lang="es-MX" sz="2400" u="sng" dirty="0">
                <a:latin typeface="Montserrat" pitchFamily="2" charset="77"/>
              </a:rPr>
              <a:t>la verdad emancipadora no puede nacer del mismo dispositivo que organiza la dominación</a:t>
            </a:r>
            <a:r>
              <a:rPr lang="es-MX" sz="2400" dirty="0">
                <a:latin typeface="Montserrat" pitchFamily="2" charset="77"/>
              </a:rPr>
              <a:t>.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La izquierda no va a perder la batalla de la verdad por no estar todo el tiempo en redes. 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Recuperar la verdad política hoy no es gritar más fuerte, sino pensar mejor, colectivamente. </a:t>
            </a:r>
          </a:p>
          <a:p>
            <a:endParaRPr lang="es-MX" sz="2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4487578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E5E7B-B6C0-DBC4-EE02-BA576B03F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B7A59EBB-E210-DEAF-AD01-17DDC4ECD385}"/>
              </a:ext>
            </a:extLst>
          </p:cNvPr>
          <p:cNvSpPr/>
          <p:nvPr/>
        </p:nvSpPr>
        <p:spPr>
          <a:xfrm>
            <a:off x="435071" y="-182913"/>
            <a:ext cx="5841743" cy="690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REDES SOCIALES ¿NUEVOS ESPACIOS DE LUCHA?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Los grandes procesos políticos transformadores se construyeron formando cuadros, generando marcos de sentido, creando lenguajes comunes y estableciendo una brújula moral reconocible.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En lugar de hablarle a todos, todo el tiempo, la izquierda necesita hablarle bien a algunos, de forma sostenida. </a:t>
            </a:r>
          </a:p>
          <a:p>
            <a:endParaRPr lang="es-MX" sz="2400" dirty="0">
              <a:latin typeface="Montserrat" pitchFamily="2" charset="77"/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34E2300D-BB85-DADD-65A5-964A11A2A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95" y="2106478"/>
            <a:ext cx="5495613" cy="366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7232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C6229-8A64-1A8B-08E8-B94E562C6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91CD0B13-F5F2-AE01-24E4-66CD5ADCD418}"/>
              </a:ext>
            </a:extLst>
          </p:cNvPr>
          <p:cNvSpPr/>
          <p:nvPr/>
        </p:nvSpPr>
        <p:spPr>
          <a:xfrm>
            <a:off x="456854" y="-146165"/>
            <a:ext cx="11278291" cy="6473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TIC COMO ESTRUCTURAS DE PODER</a:t>
            </a:r>
          </a:p>
          <a:p>
            <a:pPr defTabSz="321457">
              <a:defRPr sz="1800"/>
            </a:pPr>
            <a:endParaRPr lang="es-ES_tradnl" sz="28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lvl="0"/>
            <a:r>
              <a:rPr lang="es-MX" sz="2400" dirty="0">
                <a:latin typeface="Montserrat" pitchFamily="2" charset="77"/>
              </a:rPr>
              <a:t>No son herramientas neutrales.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r>
              <a:rPr lang="es-MX" sz="2400" dirty="0">
                <a:latin typeface="Montserrat" pitchFamily="2" charset="77"/>
              </a:rPr>
              <a:t>Son parte de la organización del poder en la sociedad contemporánea.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r>
              <a:rPr lang="es-MX" sz="2400" u="sng" dirty="0">
                <a:latin typeface="Montserrat" pitchFamily="2" charset="77"/>
              </a:rPr>
              <a:t>Son infraestructura al servicio del poder</a:t>
            </a:r>
            <a:r>
              <a:rPr lang="es-MX" sz="2400" dirty="0">
                <a:latin typeface="Montserrat" pitchFamily="2" charset="77"/>
              </a:rPr>
              <a:t>, no solo instrumentos.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839262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57947-3464-F758-551F-F8401815C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E908A344-DE47-EA1B-3073-8DCACBC927A9}"/>
              </a:ext>
            </a:extLst>
          </p:cNvPr>
          <p:cNvSpPr/>
          <p:nvPr/>
        </p:nvSpPr>
        <p:spPr>
          <a:xfrm>
            <a:off x="574556" y="0"/>
            <a:ext cx="11321858" cy="5304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REDES SOCIALES ¿NUEVOS ESPACIOS DE LUCHA?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La formación política, el debate serio, los espacios de lectura, los seminarios, los conversatorios, los podcasts largos, los encuentros presenciales. 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Todo aquello que hoy parece </a:t>
            </a:r>
            <a:r>
              <a:rPr lang="es-MX" sz="2400" u="sng" dirty="0">
                <a:latin typeface="Montserrat" pitchFamily="2" charset="77"/>
              </a:rPr>
              <a:t>“poco rentable” en términos algorítmicos, y que nos quieren convencer de que abandonemos porque no funciona,  es, en realidad, la infraestructura cognitiva de la que tenemos que asirnos.</a:t>
            </a:r>
          </a:p>
          <a:p>
            <a:endParaRPr lang="es-MX" sz="2400" dirty="0">
              <a:latin typeface="Montserrat" pitchFamily="2" charset="77"/>
            </a:endParaRPr>
          </a:p>
        </p:txBody>
      </p:sp>
      <p:pic>
        <p:nvPicPr>
          <p:cNvPr id="23554" name="Picture 2" descr="Logo">
            <a:extLst>
              <a:ext uri="{FF2B5EF4-FFF2-40B4-BE49-F238E27FC236}">
                <a16:creationId xmlns:a16="http://schemas.microsoft.com/office/drawing/2014/main" id="{6DB82F12-3962-A7F8-0FFF-58DB95B9B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69" y="5006544"/>
            <a:ext cx="6581614" cy="15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4873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BB1327-485F-A4BB-6ABF-0A790A47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 useBgFill="1">
        <p:nvSpPr>
          <p:cNvPr id="5135" name="Rectangle 5134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hanging the way you learn | Mind Map">
            <a:extLst>
              <a:ext uri="{FF2B5EF4-FFF2-40B4-BE49-F238E27FC236}">
                <a16:creationId xmlns:a16="http://schemas.microsoft.com/office/drawing/2014/main" id="{87454D9D-5E7A-F6CA-5B60-D630EDB64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7317" y="21626"/>
            <a:ext cx="9901299" cy="420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5136">
            <a:extLst>
              <a:ext uri="{FF2B5EF4-FFF2-40B4-BE49-F238E27FC236}">
                <a16:creationId xmlns:a16="http://schemas.microsoft.com/office/drawing/2014/main" id="{4179E790-E691-4202-B7FA-62924FC8D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5139" name="Rectangle 5138">
            <a:extLst>
              <a:ext uri="{FF2B5EF4-FFF2-40B4-BE49-F238E27FC236}">
                <a16:creationId xmlns:a16="http://schemas.microsoft.com/office/drawing/2014/main" id="{065EE0A0-4DA6-4AA2-A475-14DB03C55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65523"/>
            <a:ext cx="11303626" cy="2045243"/>
          </a:xfrm>
          <a:prstGeom prst="rect">
            <a:avLst/>
          </a:prstGeom>
          <a:solidFill>
            <a:schemeClr val="tx2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4812AF-7149-B10F-4C4D-A3B674861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419" y="5073342"/>
            <a:ext cx="10965141" cy="8952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Montserrat" pitchFamily="2" charset="77"/>
              </a:rPr>
              <a:t>PARTE 4</a:t>
            </a:r>
            <a:br>
              <a:rPr lang="en-US" dirty="0">
                <a:latin typeface="Montserrat" pitchFamily="2" charset="77"/>
              </a:rPr>
            </a:br>
            <a:br>
              <a:rPr lang="en-US" dirty="0">
                <a:latin typeface="Montserrat" pitchFamily="2" charset="77"/>
              </a:rPr>
            </a:br>
            <a:r>
              <a:rPr lang="en-US" dirty="0">
                <a:latin typeface="Montserrat" pitchFamily="2" charset="77"/>
              </a:rPr>
              <a:t>OTROS </a:t>
            </a:r>
            <a:r>
              <a:rPr lang="en-US" dirty="0" err="1">
                <a:latin typeface="Montserrat" pitchFamily="2" charset="77"/>
              </a:rPr>
              <a:t>Desafíos</a:t>
            </a:r>
            <a:r>
              <a:rPr lang="en-US" dirty="0">
                <a:latin typeface="Montserrat" pitchFamily="2" charset="77"/>
              </a:rPr>
              <a:t> para </a:t>
            </a:r>
            <a:r>
              <a:rPr lang="en-US" dirty="0" err="1">
                <a:latin typeface="Montserrat" pitchFamily="2" charset="77"/>
              </a:rPr>
              <a:t>el</a:t>
            </a:r>
            <a:r>
              <a:rPr lang="en-US" dirty="0">
                <a:latin typeface="Montserrat" pitchFamily="2" charset="77"/>
              </a:rPr>
              <a:t> Estado de </a:t>
            </a:r>
            <a:r>
              <a:rPr lang="en-US" dirty="0" err="1">
                <a:latin typeface="Montserrat" pitchFamily="2" charset="77"/>
              </a:rPr>
              <a:t>Bienestar</a:t>
            </a:r>
            <a:br>
              <a:rPr lang="en-US" sz="1300" dirty="0"/>
            </a:b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3928926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91296-D089-0405-7E51-1920C3649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27217D7A-0033-18B3-7D51-E95A1805C50C}"/>
              </a:ext>
            </a:extLst>
          </p:cNvPr>
          <p:cNvSpPr/>
          <p:nvPr/>
        </p:nvSpPr>
        <p:spPr>
          <a:xfrm>
            <a:off x="456855" y="-140637"/>
            <a:ext cx="4962385" cy="641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OTROS DESAFÍOS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Regular las plataformas y reconstruir derechos laborales. 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Reconocer que hay nuevas formas de trabajo y garantizar: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	•	seguridad social</a:t>
            </a:r>
          </a:p>
          <a:p>
            <a:r>
              <a:rPr lang="es-MX" sz="2400" dirty="0">
                <a:latin typeface="Montserrat" pitchFamily="2" charset="77"/>
              </a:rPr>
              <a:t>	•	protección</a:t>
            </a:r>
          </a:p>
          <a:p>
            <a:r>
              <a:rPr lang="es-MX" sz="2400" dirty="0">
                <a:latin typeface="Montserrat" pitchFamily="2" charset="77"/>
              </a:rPr>
              <a:t>	•	estabilidad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Hemos avanzado, pero aún nos falta mucho.</a:t>
            </a:r>
          </a:p>
        </p:txBody>
      </p:sp>
      <p:pic>
        <p:nvPicPr>
          <p:cNvPr id="24578" name="Picture 2" descr="PFRMTPD">
            <a:extLst>
              <a:ext uri="{FF2B5EF4-FFF2-40B4-BE49-F238E27FC236}">
                <a16:creationId xmlns:a16="http://schemas.microsoft.com/office/drawing/2014/main" id="{E91681AB-5E4A-BB2A-E6B6-7141FC899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37514" r="19709" b="20226"/>
          <a:stretch>
            <a:fillRect/>
          </a:stretch>
        </p:blipFill>
        <p:spPr bwMode="auto">
          <a:xfrm>
            <a:off x="5558725" y="2181386"/>
            <a:ext cx="6772760" cy="289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170172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002F1-D58F-BA73-45BF-A323CACC4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DDB476B0-8F30-C087-61FC-0192A98D2BBB}"/>
              </a:ext>
            </a:extLst>
          </p:cNvPr>
          <p:cNvSpPr/>
          <p:nvPr/>
        </p:nvSpPr>
        <p:spPr>
          <a:xfrm>
            <a:off x="456854" y="0"/>
            <a:ext cx="11278291" cy="6042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OTROS DESAFÍOS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El Estado ha tenido que entrar a la transformación digital. Hoy hablamos de Gobierno digital, telemedicina, expedientes electrónicos.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Un gran desafío es recuperar la centralidad de lo público. Lograr que: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	•	los datos</a:t>
            </a:r>
          </a:p>
          <a:p>
            <a:r>
              <a:rPr lang="es-MX" sz="2400" dirty="0">
                <a:latin typeface="Montserrat" pitchFamily="2" charset="77"/>
              </a:rPr>
              <a:t>	•	la infraestructura digital</a:t>
            </a:r>
          </a:p>
          <a:p>
            <a:r>
              <a:rPr lang="es-MX" sz="2400" dirty="0">
                <a:latin typeface="Montserrat" pitchFamily="2" charset="77"/>
              </a:rPr>
              <a:t>	•	los servicios estratégicos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sean bienes de la Nación.</a:t>
            </a:r>
          </a:p>
          <a:p>
            <a:endParaRPr lang="es-MX" sz="2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46134994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1EFE5-EF56-8350-B802-A49413AF7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B3956C99-7DC3-B6E2-B784-D2FBD14E75C2}"/>
              </a:ext>
            </a:extLst>
          </p:cNvPr>
          <p:cNvSpPr/>
          <p:nvPr/>
        </p:nvSpPr>
        <p:spPr>
          <a:xfrm>
            <a:off x="456854" y="0"/>
            <a:ext cx="11278291" cy="6042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OTROS DESAFÍOS</a:t>
            </a: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Para ello, debemos construir soberanía tecnológica. A través del desarrollo de: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	•	infraestructura propia</a:t>
            </a:r>
          </a:p>
          <a:p>
            <a:r>
              <a:rPr lang="es-MX" sz="2400" dirty="0">
                <a:latin typeface="Montserrat" pitchFamily="2" charset="77"/>
              </a:rPr>
              <a:t>	•	nube pública</a:t>
            </a:r>
          </a:p>
          <a:p>
            <a:r>
              <a:rPr lang="es-MX" sz="2400" dirty="0">
                <a:latin typeface="Montserrat" pitchFamily="2" charset="77"/>
              </a:rPr>
              <a:t>	•	software estatal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¿Los softwares que se usan en las unidades de salud son propios?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¿La data de nuestra derechohabiencia está en nube pública?</a:t>
            </a:r>
          </a:p>
          <a:p>
            <a:endParaRPr lang="es-MX" sz="2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2389513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F2772-0005-FFAA-FC49-D3A9043D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E38544E1-F08C-4584-CFC8-83B314BFCD0F}"/>
              </a:ext>
            </a:extLst>
          </p:cNvPr>
          <p:cNvSpPr/>
          <p:nvPr/>
        </p:nvSpPr>
        <p:spPr>
          <a:xfrm>
            <a:off x="456855" y="639373"/>
            <a:ext cx="11278291" cy="49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OTROS DESAFÍOS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Humanizar la digitalización 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Tecnología: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Inclusiva e incluyente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Con enfoque de derechos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Con trato digno</a:t>
            </a:r>
          </a:p>
          <a:p>
            <a:endParaRPr lang="es-MX" sz="2400" dirty="0">
              <a:latin typeface="Montserrat" pitchFamily="2" charset="77"/>
            </a:endParaRPr>
          </a:p>
        </p:txBody>
      </p:sp>
      <p:pic>
        <p:nvPicPr>
          <p:cNvPr id="25602" name="Picture 2" descr="Qué es un call center y qué se necesita para montarlo?">
            <a:extLst>
              <a:ext uri="{FF2B5EF4-FFF2-40B4-BE49-F238E27FC236}">
                <a16:creationId xmlns:a16="http://schemas.microsoft.com/office/drawing/2014/main" id="{D48617A8-95F4-10AA-BD9E-156C0ED76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65" y="1140336"/>
            <a:ext cx="6588480" cy="49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452171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63CB43-C109-1721-10DA-CA43FD3ED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26630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6633" name="Rectangle 26632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6635" name="Rectangle 26634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6637" name="Rectangle 26636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6639" name="Rectangle 26638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41" name="Rectangle 26640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grpSp>
        <p:nvGrpSpPr>
          <p:cNvPr id="26643" name="Group 26642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6644" name="Rectangle 26643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6645" name="Rectangle 26644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6646" name="Rectangle 26645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152" name="Shape 152">
            <a:extLst>
              <a:ext uri="{FF2B5EF4-FFF2-40B4-BE49-F238E27FC236}">
                <a16:creationId xmlns:a16="http://schemas.microsoft.com/office/drawing/2014/main" id="{109F4728-A17E-38D4-EAC2-8B8B311C8BF1}"/>
              </a:ext>
            </a:extLst>
          </p:cNvPr>
          <p:cNvSpPr/>
          <p:nvPr/>
        </p:nvSpPr>
        <p:spPr>
          <a:xfrm>
            <a:off x="756694" y="835319"/>
            <a:ext cx="3241869" cy="488474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/>
            </a:pPr>
            <a:endParaRPr lang="en-US" sz="1500" cap="all" dirty="0">
              <a:solidFill>
                <a:srgbClr val="FFFFFF"/>
              </a:solidFill>
              <a:sym typeface="Arial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/>
            </a:pPr>
            <a:endParaRPr lang="en-US" sz="1500" dirty="0">
              <a:solidFill>
                <a:srgbClr val="FFFFFF"/>
              </a:solidFill>
              <a:sym typeface="Arial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/>
            </a:pPr>
            <a:endParaRPr lang="en-US" sz="1500" dirty="0">
              <a:solidFill>
                <a:srgbClr val="FFFFFF"/>
              </a:solidFill>
              <a:sym typeface="Arial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defRPr sz="1800"/>
            </a:pPr>
            <a:r>
              <a:rPr lang="en-US" sz="2400" dirty="0">
                <a:solidFill>
                  <a:srgbClr val="FFFFFF"/>
                </a:solidFill>
                <a:latin typeface="Montserrat" pitchFamily="2" charset="77"/>
                <a:sym typeface="Arial"/>
              </a:rPr>
              <a:t>OTROS DESAFÍOS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sz="2400" dirty="0">
              <a:solidFill>
                <a:srgbClr val="FFFFFF"/>
              </a:solidFill>
              <a:latin typeface="Montserrat" pitchFamily="2" charset="77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Garantizar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transparencia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algorítmica</a:t>
            </a:r>
            <a:endParaRPr lang="en-US" sz="2400" dirty="0">
              <a:solidFill>
                <a:srgbClr val="FFFFFF"/>
              </a:solidFill>
              <a:latin typeface="Montserrat" pitchFamily="2" charset="77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endParaRPr lang="en-US" sz="2400" dirty="0">
              <a:solidFill>
                <a:srgbClr val="FFFFFF"/>
              </a:solidFill>
              <a:latin typeface="Montserrat" pitchFamily="2" charset="77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Auditoría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pública</a:t>
            </a:r>
            <a:endParaRPr lang="en-US" sz="2400" dirty="0">
              <a:solidFill>
                <a:srgbClr val="FFFFFF"/>
              </a:solidFill>
              <a:latin typeface="Montserrat" pitchFamily="2" charset="77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Montserrat" pitchFamily="2" charset="77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Explicabilidad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decisiones</a:t>
            </a:r>
            <a:endParaRPr lang="en-US" sz="2400" dirty="0">
              <a:solidFill>
                <a:srgbClr val="FFFFFF"/>
              </a:solidFill>
              <a:latin typeface="Montserrat" pitchFamily="2" charset="77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sz="1500" dirty="0">
              <a:solidFill>
                <a:srgbClr val="FFFFFF"/>
              </a:solidFill>
            </a:endParaRPr>
          </a:p>
        </p:txBody>
      </p:sp>
      <p:pic>
        <p:nvPicPr>
          <p:cNvPr id="26626" name="Picture 2" descr="Neutralidad y Transparencia de Algoritmos – Andina Link">
            <a:extLst>
              <a:ext uri="{FF2B5EF4-FFF2-40B4-BE49-F238E27FC236}">
                <a16:creationId xmlns:a16="http://schemas.microsoft.com/office/drawing/2014/main" id="{5C105458-CB44-611D-C72F-2288A538B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/>
          <a:stretch>
            <a:fillRect/>
          </a:stretch>
        </p:blipFill>
        <p:spPr bwMode="auto">
          <a:xfrm>
            <a:off x="4209819" y="587025"/>
            <a:ext cx="7535648" cy="565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711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932405-8599-8192-E197-324A319AE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Rectangle 27654">
            <a:extLst>
              <a:ext uri="{FF2B5EF4-FFF2-40B4-BE49-F238E27FC236}">
                <a16:creationId xmlns:a16="http://schemas.microsoft.com/office/drawing/2014/main" id="{D441E7DC-C148-4A95-AF2B-D613C2820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7657" name="Rectangle 27656">
            <a:extLst>
              <a:ext uri="{FF2B5EF4-FFF2-40B4-BE49-F238E27FC236}">
                <a16:creationId xmlns:a16="http://schemas.microsoft.com/office/drawing/2014/main" id="{3FB3E502-7B9D-4CC2-AEF1-61E35D08E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7659" name="Rectangle 27658">
            <a:extLst>
              <a:ext uri="{FF2B5EF4-FFF2-40B4-BE49-F238E27FC236}">
                <a16:creationId xmlns:a16="http://schemas.microsoft.com/office/drawing/2014/main" id="{BC3DFB63-5ACC-44EB-A0A9-33D0ADA3E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pic>
        <p:nvPicPr>
          <p:cNvPr id="27650" name="Picture 2" descr="La Moncloa. 24/10/2025. Alfabetización Mediática e Informacional (AMI): qué  es y por qué se celebra">
            <a:extLst>
              <a:ext uri="{FF2B5EF4-FFF2-40B4-BE49-F238E27FC236}">
                <a16:creationId xmlns:a16="http://schemas.microsoft.com/office/drawing/2014/main" id="{899594C0-5199-36CA-9351-682B9FB3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" b="15156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41352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1DC52-5D71-D8FC-AEBD-22D5A633B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1033B404-EA34-10B4-24EB-CCB14E51DBD6}"/>
              </a:ext>
            </a:extLst>
          </p:cNvPr>
          <p:cNvSpPr/>
          <p:nvPr/>
        </p:nvSpPr>
        <p:spPr>
          <a:xfrm>
            <a:off x="487851" y="-210409"/>
            <a:ext cx="3991160" cy="678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OTROS DESAFÍOS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Reconstruir lo colectivo. Formación ciudadana.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Fortalecer: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	•	comunidad</a:t>
            </a:r>
          </a:p>
          <a:p>
            <a:r>
              <a:rPr lang="es-MX" sz="2400" dirty="0">
                <a:latin typeface="Montserrat" pitchFamily="2" charset="77"/>
              </a:rPr>
              <a:t>	•	solidaridad</a:t>
            </a:r>
          </a:p>
          <a:p>
            <a:r>
              <a:rPr lang="es-MX" sz="2400" dirty="0">
                <a:latin typeface="Montserrat" pitchFamily="2" charset="77"/>
              </a:rPr>
              <a:t>	•	organización social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Programas como La Clínica es Nuestra coadyuvan a ello.</a:t>
            </a:r>
          </a:p>
          <a:p>
            <a:endParaRPr lang="es-MX" sz="2400" dirty="0">
              <a:latin typeface="Montserrat" pitchFamily="2" charset="77"/>
            </a:endParaRPr>
          </a:p>
        </p:txBody>
      </p:sp>
      <p:pic>
        <p:nvPicPr>
          <p:cNvPr id="28674" name="Picture 2" descr="Resalta Martí Batres mejoras de La Clínica es Nuestra 2025 en la CMF Milpa  Alta del ISSSTE">
            <a:extLst>
              <a:ext uri="{FF2B5EF4-FFF2-40B4-BE49-F238E27FC236}">
                <a16:creationId xmlns:a16="http://schemas.microsoft.com/office/drawing/2014/main" id="{B0D71C68-62CC-1578-C681-D4E4793A2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25" y="1857858"/>
            <a:ext cx="7112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66772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69EF1-8426-B576-80A7-BEAFF89F0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2D843A34-7A5E-8ECF-96D2-6468AAB4E94E}"/>
              </a:ext>
            </a:extLst>
          </p:cNvPr>
          <p:cNvSpPr/>
          <p:nvPr/>
        </p:nvSpPr>
        <p:spPr>
          <a:xfrm>
            <a:off x="6485695" y="1330830"/>
            <a:ext cx="4673085" cy="4196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OTROS DESAFÍOS</a:t>
            </a: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Lograr soberanía narrativa.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pPr lvl="0"/>
            <a:r>
              <a:rPr lang="es-MX" sz="2400" dirty="0">
                <a:latin typeface="Montserrat" pitchFamily="2" charset="77"/>
              </a:rPr>
              <a:t>Capacidad de construir relato propio.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endParaRPr lang="es-MX" sz="2400" dirty="0">
              <a:latin typeface="Montserrat" pitchFamily="2" charset="77"/>
            </a:endParaRPr>
          </a:p>
        </p:txBody>
      </p:sp>
      <p:pic>
        <p:nvPicPr>
          <p:cNvPr id="29698" name="Picture 2" descr="Puede ser una imagen de texto que dice &quot;¡MÉXICO SEGUIRÁ SIENDO INDEPENDIENTE Y SOBERANO! パスパパペペペペカ 8 DE CADA 10 MEXICANOS rechazan la propuesta de intervención ión de fuerzas militares estadounidenses en nuestro país Fuente: ELFINANCIERO LI morena La esperanza LaesperanzadeMéxico de México&quot;">
            <a:extLst>
              <a:ext uri="{FF2B5EF4-FFF2-40B4-BE49-F238E27FC236}">
                <a16:creationId xmlns:a16="http://schemas.microsoft.com/office/drawing/2014/main" id="{1A4F1CEA-FA32-60AD-A31A-3D4F29FCD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0726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767C5-9CD1-65E0-9F13-1A6C387A6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0344B27-68C7-C4BF-5405-5088B0AFC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765369" cy="6894668"/>
          </a:xfrm>
          <a:prstGeom prst="rect">
            <a:avLst/>
          </a:prstGeom>
        </p:spPr>
      </p:pic>
      <p:sp>
        <p:nvSpPr>
          <p:cNvPr id="3" name="Shape 152">
            <a:extLst>
              <a:ext uri="{FF2B5EF4-FFF2-40B4-BE49-F238E27FC236}">
                <a16:creationId xmlns:a16="http://schemas.microsoft.com/office/drawing/2014/main" id="{4FDF2D0C-04BC-4209-4146-BC9D44470220}"/>
              </a:ext>
            </a:extLst>
          </p:cNvPr>
          <p:cNvSpPr/>
          <p:nvPr/>
        </p:nvSpPr>
        <p:spPr>
          <a:xfrm>
            <a:off x="6256153" y="15665"/>
            <a:ext cx="5308511" cy="727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TIC COMO ESTRUCTURAS DE PODER</a:t>
            </a:r>
          </a:p>
          <a:p>
            <a:pPr defTabSz="321457">
              <a:defRPr sz="1800"/>
            </a:pPr>
            <a:endParaRPr lang="es-ES_tradnl" sz="28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lvl="0"/>
            <a:r>
              <a:rPr lang="es-MX" sz="2400" dirty="0">
                <a:latin typeface="Montserrat" pitchFamily="2" charset="77"/>
              </a:rPr>
              <a:t>El ecosistema digital está dominado por grandes corporaciones tecnológicas situadas en unos pocos países.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r>
              <a:rPr lang="es-MX" sz="2400" dirty="0">
                <a:latin typeface="Montserrat" pitchFamily="2" charset="77"/>
              </a:rPr>
              <a:t>Alta concentración de capital, datos y capacidad de influencia.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0189441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EAE7FC-2B8D-EB79-C38C-4B1DE9062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32774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32777" name="Rectangle 32776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32779" name="Rectangle 32778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32781" name="Rectangle 32780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32783" name="Rectangle 32782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85" name="Rectangle 32784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grpSp>
        <p:nvGrpSpPr>
          <p:cNvPr id="32787" name="Group 32786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32788" name="Rectangle 32787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2789" name="Rectangle 32788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32790" name="Rectangle 32789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152" name="Shape 152">
            <a:extLst>
              <a:ext uri="{FF2B5EF4-FFF2-40B4-BE49-F238E27FC236}">
                <a16:creationId xmlns:a16="http://schemas.microsoft.com/office/drawing/2014/main" id="{25E8A957-C8CD-0EE9-CC78-92D9F03B7F1C}"/>
              </a:ext>
            </a:extLst>
          </p:cNvPr>
          <p:cNvSpPr/>
          <p:nvPr/>
        </p:nvSpPr>
        <p:spPr>
          <a:xfrm>
            <a:off x="762048" y="502920"/>
            <a:ext cx="3033249" cy="552033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/>
            </a:pPr>
            <a:endParaRPr lang="en-US" sz="1600" cap="all" dirty="0">
              <a:solidFill>
                <a:srgbClr val="FFFFFF"/>
              </a:solidFill>
              <a:sym typeface="Arial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/>
            </a:pPr>
            <a:endParaRPr lang="en-US" sz="1600" dirty="0">
              <a:solidFill>
                <a:srgbClr val="FFFFFF"/>
              </a:solidFill>
              <a:sym typeface="Arial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defRPr sz="1800"/>
            </a:pPr>
            <a:r>
              <a:rPr lang="en-US" sz="2800" dirty="0">
                <a:solidFill>
                  <a:srgbClr val="FFFFFF"/>
                </a:solidFill>
                <a:latin typeface="Montserrat" pitchFamily="2" charset="77"/>
                <a:sym typeface="Arial"/>
              </a:rPr>
              <a:t>OTROS DESAFÍOS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sz="2400" dirty="0">
              <a:solidFill>
                <a:srgbClr val="FFFFFF"/>
              </a:solidFill>
              <a:latin typeface="Montserrat" pitchFamily="2" charset="77"/>
            </a:endParaRP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Disputar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el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sentido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común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.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endParaRPr lang="en-US" sz="2400" dirty="0">
              <a:solidFill>
                <a:srgbClr val="FFFFFF"/>
              </a:solidFill>
              <a:latin typeface="Montserrat" pitchFamily="2" charset="77"/>
            </a:endParaRP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Resignificar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libertad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el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trabajo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, la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salud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el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bienestar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el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 Estado, la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solidaridad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, la </a:t>
            </a:r>
            <a:r>
              <a:rPr lang="en-US" sz="2400" dirty="0" err="1">
                <a:solidFill>
                  <a:srgbClr val="FFFFFF"/>
                </a:solidFill>
                <a:latin typeface="Montserrat" pitchFamily="2" charset="77"/>
              </a:rPr>
              <a:t>igualdad</a:t>
            </a:r>
            <a:r>
              <a:rPr lang="en-US" sz="2400" dirty="0">
                <a:solidFill>
                  <a:srgbClr val="FFFFFF"/>
                </a:solidFill>
                <a:latin typeface="Montserrat" pitchFamily="2" charset="77"/>
              </a:rPr>
              <a:t>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2770" name="Picture 2" descr="Versión estenográfica. Conferencia de prensa de la presidenta Claudia  Sheinbaum Pardo del 23 de junio de 2025 | Presidencia de la República |  Gobierno | gob.mx">
            <a:extLst>
              <a:ext uri="{FF2B5EF4-FFF2-40B4-BE49-F238E27FC236}">
                <a16:creationId xmlns:a16="http://schemas.microsoft.com/office/drawing/2014/main" id="{24EAC1B2-BB03-C5AE-5FD0-331971BB6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8800" y="1143689"/>
            <a:ext cx="6866506" cy="456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557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440217-384E-3DDB-D116-DC202D72F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AA9F65-94B8-41A5-A7FF-23D2CFB11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8B0F8E-3F6C-4541-B9C1-774D80A0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45F5BC-32D1-41CD-B270-C46F18CA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57EE13-72B0-4FFA-ACE1-EBDE8934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4BFB7C5-23B6-4047-BF5E-F9EEBB437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7DA931-62D6-4B32-9103-84C0960AE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420" y="457200"/>
            <a:ext cx="6248454" cy="58597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4B927B-9955-1F92-0EF0-749C6F36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346" y="849745"/>
            <a:ext cx="5526993" cy="474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5100">
                <a:solidFill>
                  <a:srgbClr val="FFFFFF"/>
                </a:solidFill>
              </a:rPr>
            </a:br>
            <a:br>
              <a:rPr lang="en-US" sz="5100">
                <a:solidFill>
                  <a:srgbClr val="FFFFFF"/>
                </a:solidFill>
              </a:rPr>
            </a:br>
            <a:r>
              <a:rPr lang="en-US" sz="5100">
                <a:solidFill>
                  <a:srgbClr val="FFFFFF"/>
                </a:solidFill>
              </a:rPr>
              <a:t>CONCLUYENDO</a:t>
            </a:r>
            <a:br>
              <a:rPr lang="en-US" sz="5100">
                <a:solidFill>
                  <a:srgbClr val="FFFFFF"/>
                </a:solidFill>
              </a:rPr>
            </a:br>
            <a:endParaRPr lang="en-US" sz="510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95E140-9B6E-43E9-B17E-CDFE3FCA8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453642"/>
            <a:ext cx="3615595" cy="58632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C3CD9F-A361-4496-A6E0-24338B2A6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191" y="457201"/>
            <a:ext cx="1106164" cy="58597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468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12BB6-AE27-9743-7DBE-0706610C3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789F108E-62EC-4F4B-51E2-8F198BFE5F70}"/>
              </a:ext>
            </a:extLst>
          </p:cNvPr>
          <p:cNvSpPr/>
          <p:nvPr/>
        </p:nvSpPr>
        <p:spPr>
          <a:xfrm>
            <a:off x="604337" y="501484"/>
            <a:ext cx="11278291" cy="5242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endParaRPr lang="es-MX" sz="2400" dirty="0">
              <a:latin typeface="Montserrat" pitchFamily="2" charset="77"/>
            </a:endParaRPr>
          </a:p>
          <a:p>
            <a:r>
              <a:rPr lang="es-MX" sz="2400" dirty="0">
                <a:latin typeface="Montserrat" pitchFamily="2" charset="77"/>
              </a:rPr>
              <a:t>El Estado de Bienestar hoy no solo se enfrenta a problemas fiscales o institucionales.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Se enfrenta a una transformación profunda de la sociedad: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sujetos con menor capacidad crítica,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plataformas que controlan,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algoritmos que median la realidad social,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y una disputa constante por la hegemonía cultural.</a:t>
            </a:r>
          </a:p>
          <a:p>
            <a:endParaRPr lang="es-MX" sz="2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5740939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909B-D937-5EA4-7475-3967BAB7E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B8198DFB-D319-A20A-8EA3-29FFB19D7481}"/>
              </a:ext>
            </a:extLst>
          </p:cNvPr>
          <p:cNvSpPr/>
          <p:nvPr/>
        </p:nvSpPr>
        <p:spPr>
          <a:xfrm>
            <a:off x="456854" y="468391"/>
            <a:ext cx="11278291" cy="444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8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8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endParaRPr lang="es-MX" sz="2400" dirty="0">
              <a:latin typeface="Montserrat" pitchFamily="2" charset="77"/>
            </a:endParaRPr>
          </a:p>
          <a:p>
            <a:pPr algn="ctr">
              <a:lnSpc>
                <a:spcPct val="150000"/>
              </a:lnSpc>
            </a:pPr>
            <a:r>
              <a:rPr lang="es-MX" sz="2400" dirty="0">
                <a:latin typeface="Montserrat" pitchFamily="2" charset="77"/>
              </a:rPr>
              <a:t>POR ESO, EL DESAFÍO NO ES SOLO REDISTRIBUIR RECURSOS, SINO RECONSTRUIR CAPACIDADES COLECTIVAS, PENSAMIENTO CRÍTICO Y SOBERANÍA SOBRE LO QUE PENSAMOS, VEMOS Y CREEMOS.</a:t>
            </a:r>
          </a:p>
          <a:p>
            <a:endParaRPr lang="es-MX" sz="2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57160412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8E469-73E9-31FE-9B1A-C1D53D770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9670DE-874B-5487-437B-6017BE361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834693"/>
            <a:ext cx="10993549" cy="1475013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Montserrat" pitchFamily="2" charset="77"/>
              </a:rPr>
              <a:t>MUCHAS GRACIAS</a:t>
            </a:r>
            <a:br>
              <a:rPr lang="es-MX" sz="4000" dirty="0">
                <a:latin typeface="Montserrat" pitchFamily="2" charset="77"/>
              </a:rPr>
            </a:br>
            <a:endParaRPr lang="es-MX" sz="4000" dirty="0">
              <a:latin typeface="Montserrat" pitchFamily="2" charset="77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9DF2F0-88BA-C334-F3BB-4339132361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2400" dirty="0">
                <a:latin typeface="Montserrat" pitchFamily="2" charset="77"/>
              </a:rPr>
              <a:t>Dra. juana e. Suárez Conejero</a:t>
            </a:r>
          </a:p>
        </p:txBody>
      </p:sp>
      <p:pic>
        <p:nvPicPr>
          <p:cNvPr id="4" name="Picture 2" descr="TIC en las empresas: aplicaciones y ventajas | Blog SEAS">
            <a:extLst>
              <a:ext uri="{FF2B5EF4-FFF2-40B4-BE49-F238E27FC236}">
                <a16:creationId xmlns:a16="http://schemas.microsoft.com/office/drawing/2014/main" id="{F5521C98-20F2-CB81-9E04-08B1BE4FC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5766"/>
            <a:ext cx="12192000" cy="452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223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A9420-DA13-593E-BF0B-6AF0FD4EB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>
            <a:extLst>
              <a:ext uri="{FF2B5EF4-FFF2-40B4-BE49-F238E27FC236}">
                <a16:creationId xmlns:a16="http://schemas.microsoft.com/office/drawing/2014/main" id="{7B24C52D-A24E-94AE-1EA5-5C4C124CD7BD}"/>
              </a:ext>
            </a:extLst>
          </p:cNvPr>
          <p:cNvSpPr/>
          <p:nvPr/>
        </p:nvSpPr>
        <p:spPr>
          <a:xfrm>
            <a:off x="456854" y="-257088"/>
            <a:ext cx="11278291" cy="684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TIC COMO ESTRUCTURAS DE PODER</a:t>
            </a:r>
          </a:p>
          <a:p>
            <a:pPr defTabSz="321457">
              <a:defRPr sz="1800"/>
            </a:pPr>
            <a:endParaRPr lang="es-ES_tradnl" sz="28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Estas empresas controlan: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pPr marL="627063" lvl="0" indent="-3937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plataformas de comunicación</a:t>
            </a:r>
          </a:p>
          <a:p>
            <a:pPr marL="627063" lvl="0" indent="-3937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infraestructura (nube, software)</a:t>
            </a:r>
          </a:p>
          <a:p>
            <a:pPr marL="627063" lvl="0" indent="-393700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" pitchFamily="2" charset="77"/>
              </a:rPr>
              <a:t>flujos de información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Es decir, controlan las condiciones en que ocurre lo social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268557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E54B3-A412-2F13-366B-300E556E9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1BC133D-F476-D1F1-A2D9-85102D235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581" y="0"/>
            <a:ext cx="5186419" cy="6858000"/>
          </a:xfrm>
          <a:prstGeom prst="rect">
            <a:avLst/>
          </a:prstGeom>
        </p:spPr>
      </p:pic>
      <p:sp>
        <p:nvSpPr>
          <p:cNvPr id="3" name="Shape 152">
            <a:extLst>
              <a:ext uri="{FF2B5EF4-FFF2-40B4-BE49-F238E27FC236}">
                <a16:creationId xmlns:a16="http://schemas.microsoft.com/office/drawing/2014/main" id="{58F86429-FEA9-C04A-FF45-0AD2777BE118}"/>
              </a:ext>
            </a:extLst>
          </p:cNvPr>
          <p:cNvSpPr/>
          <p:nvPr/>
        </p:nvSpPr>
        <p:spPr>
          <a:xfrm>
            <a:off x="782318" y="253447"/>
            <a:ext cx="5060543" cy="690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endParaRPr lang="es-ES_tradnl" sz="24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pPr defTabSz="321457">
              <a:defRPr sz="1800"/>
            </a:pPr>
            <a:r>
              <a:rPr lang="es-ES_tradnl" sz="2800" dirty="0">
                <a:latin typeface="Montserrat" pitchFamily="2" charset="77"/>
                <a:ea typeface="Arial"/>
                <a:cs typeface="Arial Narrow"/>
                <a:sym typeface="Arial"/>
              </a:rPr>
              <a:t>LAS TIC COMO ESTRUCTURAS DE PODER</a:t>
            </a:r>
          </a:p>
          <a:p>
            <a:pPr defTabSz="321457">
              <a:defRPr sz="1800"/>
            </a:pPr>
            <a:endParaRPr lang="es-ES_tradnl" sz="2800" dirty="0">
              <a:latin typeface="Montserrat" pitchFamily="2" charset="77"/>
              <a:ea typeface="Arial"/>
              <a:cs typeface="Arial Narrow"/>
              <a:sym typeface="Arial"/>
            </a:endParaRPr>
          </a:p>
          <a:p>
            <a:r>
              <a:rPr lang="es-MX" sz="2400" dirty="0">
                <a:latin typeface="Montserrat" pitchFamily="2" charset="77"/>
              </a:rPr>
              <a:t>Su modelo de negocio se basa en la lógica de la rentabilidad.</a:t>
            </a:r>
          </a:p>
          <a:p>
            <a:r>
              <a:rPr lang="es-MX" sz="2400" dirty="0">
                <a:latin typeface="Montserrat" pitchFamily="2" charset="77"/>
              </a:rPr>
              <a:t> </a:t>
            </a:r>
          </a:p>
          <a:p>
            <a:r>
              <a:rPr lang="es-MX" sz="2400" dirty="0">
                <a:latin typeface="Montserrat" pitchFamily="2" charset="77"/>
              </a:rPr>
              <a:t>Por lo que el conflicto social se vuelve funcional al capital digital.</a:t>
            </a: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lvl="0"/>
            <a:endParaRPr lang="es-MX" sz="2400" dirty="0">
              <a:latin typeface="Montserrat" pitchFamily="2" charset="77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2400" cap="all" dirty="0">
              <a:latin typeface="Montserrat" pitchFamily="2" charset="77"/>
              <a:ea typeface="Arial"/>
              <a:cs typeface="Arial Narrow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32194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ividendo">
  <a:themeElements>
    <a:clrScheme name="Dividendo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30190</TotalTime>
  <Words>2952</Words>
  <Application>Microsoft Macintosh PowerPoint</Application>
  <PresentationFormat>Panorámica</PresentationFormat>
  <Paragraphs>714</Paragraphs>
  <Slides>74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74</vt:i4>
      </vt:variant>
    </vt:vector>
  </HeadingPairs>
  <TitlesOfParts>
    <vt:vector size="80" baseType="lpstr">
      <vt:lpstr>Aptos</vt:lpstr>
      <vt:lpstr>Arial</vt:lpstr>
      <vt:lpstr>Gill Sans MT</vt:lpstr>
      <vt:lpstr>Montserrat</vt:lpstr>
      <vt:lpstr>Wingdings 2</vt:lpstr>
      <vt:lpstr>Dividendo</vt:lpstr>
      <vt:lpstr>DESAFÍOS TECNOLÓGICOS PARA EL ESTADO DE BIENESTAR</vt:lpstr>
      <vt:lpstr>Presentación de PowerPoint</vt:lpstr>
      <vt:lpstr>PARTE 1  Las TIC como estructuraS de poder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PARTE 2  El tecnocapitalismo y sus consecuencias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PARTE 3  Las redes sociales   ¿nuevos espacios de lucha?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PARTE 4  OTROS Desafíos para el Estado de Bienestar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CONCLUYENDO </vt:lpstr>
      <vt:lpstr>Presentación de PowerPoint</vt:lpstr>
      <vt:lpstr>Presentación de PowerPoint</vt:lpstr>
      <vt:lpstr>MUCHAS GRACIAS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Dra. Juana E. Suárez Conejero</dc:creator>
  <cp:lastModifiedBy>Dra. Juana E. Suárez Conejero</cp:lastModifiedBy>
  <cp:revision>112</cp:revision>
  <dcterms:created xsi:type="dcterms:W3CDTF">2025-09-18T16:43:17Z</dcterms:created>
  <dcterms:modified xsi:type="dcterms:W3CDTF">2026-03-24T23:59:27Z</dcterms:modified>
</cp:coreProperties>
</file>