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8" r:id="rId4"/>
    <p:sldId id="267" r:id="rId5"/>
    <p:sldId id="269" r:id="rId6"/>
    <p:sldId id="264" r:id="rId7"/>
    <p:sldId id="266" r:id="rId8"/>
    <p:sldId id="270" r:id="rId9"/>
    <p:sldId id="271" r:id="rId10"/>
    <p:sldId id="272" r:id="rId11"/>
    <p:sldId id="258" r:id="rId12"/>
    <p:sldId id="306" r:id="rId13"/>
    <p:sldId id="273" r:id="rId14"/>
    <p:sldId id="274" r:id="rId15"/>
    <p:sldId id="259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305" r:id="rId25"/>
    <p:sldId id="260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C89"/>
    <a:srgbClr val="9DAEDC"/>
    <a:srgbClr val="7C3E3B"/>
    <a:srgbClr val="F5F8FD"/>
    <a:srgbClr val="8D6B46"/>
    <a:srgbClr val="90B4EC"/>
    <a:srgbClr val="FFCF59"/>
    <a:srgbClr val="E3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751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hyperlink" Target="https://pxhere.com/en/photo/605751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hyperlink" Target="https://pxhere.com/en/photo/605751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39AA5-90B6-4516-958B-2F14145D3EAF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BC6C872F-1232-4244-847A-35BD3009C5F7}">
      <dgm:prSet phldrT="[Text]" custT="1"/>
      <dgm:spPr/>
      <dgm:t>
        <a:bodyPr/>
        <a:lstStyle/>
        <a:p>
          <a:r>
            <a:rPr lang="es-MX" sz="3900" dirty="0"/>
            <a:t>Procomún</a:t>
          </a:r>
        </a:p>
        <a:p>
          <a:r>
            <a:rPr lang="es-MX" sz="1800" dirty="0"/>
            <a:t>Entre </a:t>
          </a:r>
          <a:r>
            <a:rPr lang="es-MX" sz="1800" dirty="0" err="1"/>
            <a:t>todxs</a:t>
          </a:r>
          <a:endParaRPr lang="es-MX" sz="1800" dirty="0"/>
        </a:p>
        <a:p>
          <a:r>
            <a:rPr lang="es-MX" sz="1800" dirty="0" err="1"/>
            <a:t>decentralizado</a:t>
          </a:r>
          <a:endParaRPr lang="es-MX" sz="1800" dirty="0"/>
        </a:p>
      </dgm:t>
    </dgm:pt>
    <dgm:pt modelId="{63D4CB15-6511-4BAD-AD8F-09041A2E4105}" type="parTrans" cxnId="{28798307-7035-474D-A54C-C6B3778E03B1}">
      <dgm:prSet/>
      <dgm:spPr/>
      <dgm:t>
        <a:bodyPr/>
        <a:lstStyle/>
        <a:p>
          <a:endParaRPr lang="es-MX"/>
        </a:p>
      </dgm:t>
    </dgm:pt>
    <dgm:pt modelId="{2EB5BF01-892E-415A-9B38-420DC0E2622D}" type="sibTrans" cxnId="{28798307-7035-474D-A54C-C6B3778E03B1}">
      <dgm:prSet/>
      <dgm:spPr/>
      <dgm:t>
        <a:bodyPr/>
        <a:lstStyle/>
        <a:p>
          <a:endParaRPr lang="es-MX"/>
        </a:p>
      </dgm:t>
    </dgm:pt>
    <dgm:pt modelId="{A57C1268-B41B-40D7-AE48-D3A953E839C8}">
      <dgm:prSet phldrT="[Text]" custT="1"/>
      <dgm:spPr/>
      <dgm:t>
        <a:bodyPr/>
        <a:lstStyle/>
        <a:p>
          <a:r>
            <a:rPr lang="es-MX" sz="4500" dirty="0"/>
            <a:t>Privado</a:t>
          </a:r>
        </a:p>
        <a:p>
          <a:r>
            <a:rPr lang="es-MX" sz="1800" dirty="0"/>
            <a:t>Para mi</a:t>
          </a:r>
        </a:p>
        <a:p>
          <a:r>
            <a:rPr lang="es-MX" sz="1800" dirty="0"/>
            <a:t>fragmentado</a:t>
          </a:r>
        </a:p>
      </dgm:t>
    </dgm:pt>
    <dgm:pt modelId="{80B612A8-C21A-4F3B-9A90-7D425915FAE5}" type="parTrans" cxnId="{24F86CFC-64ED-48AD-8B6A-36F8F72C81D3}">
      <dgm:prSet/>
      <dgm:spPr/>
      <dgm:t>
        <a:bodyPr/>
        <a:lstStyle/>
        <a:p>
          <a:endParaRPr lang="es-MX"/>
        </a:p>
      </dgm:t>
    </dgm:pt>
    <dgm:pt modelId="{F4EB59A6-3081-4BDB-80CC-7CCA11A3C504}" type="sibTrans" cxnId="{24F86CFC-64ED-48AD-8B6A-36F8F72C81D3}">
      <dgm:prSet/>
      <dgm:spPr/>
      <dgm:t>
        <a:bodyPr/>
        <a:lstStyle/>
        <a:p>
          <a:endParaRPr lang="es-MX"/>
        </a:p>
      </dgm:t>
    </dgm:pt>
    <dgm:pt modelId="{D94DA889-56C1-4B4E-A353-E6259BF587BE}">
      <dgm:prSet phldrT="[Text]" custT="1"/>
      <dgm:spPr/>
      <dgm:t>
        <a:bodyPr/>
        <a:lstStyle/>
        <a:p>
          <a:r>
            <a:rPr lang="fr-CA" sz="3900" dirty="0"/>
            <a:t>P</a:t>
          </a:r>
          <a:r>
            <a:rPr lang="es-MX" sz="3900" dirty="0" err="1"/>
            <a:t>úblico</a:t>
          </a:r>
          <a:endParaRPr lang="es-MX" sz="3900" dirty="0"/>
        </a:p>
        <a:p>
          <a:r>
            <a:rPr lang="es-MX" sz="1800" dirty="0"/>
            <a:t>Para </a:t>
          </a:r>
          <a:r>
            <a:rPr lang="es-MX" sz="1800" dirty="0" err="1"/>
            <a:t>todxs</a:t>
          </a:r>
          <a:endParaRPr lang="es-MX" sz="1800" dirty="0"/>
        </a:p>
        <a:p>
          <a:r>
            <a:rPr lang="es-MX" sz="1800" dirty="0"/>
            <a:t>centralizado</a:t>
          </a:r>
        </a:p>
      </dgm:t>
    </dgm:pt>
    <dgm:pt modelId="{7C3B2DBF-A452-435F-B090-09C418B9A1CA}" type="sibTrans" cxnId="{E35E2F56-7422-416C-B3D4-02955DEFA9C5}">
      <dgm:prSet/>
      <dgm:spPr/>
      <dgm:t>
        <a:bodyPr/>
        <a:lstStyle/>
        <a:p>
          <a:endParaRPr lang="es-MX"/>
        </a:p>
      </dgm:t>
    </dgm:pt>
    <dgm:pt modelId="{64F0CBA3-6C82-496A-A966-81C03E01E877}" type="parTrans" cxnId="{E35E2F56-7422-416C-B3D4-02955DEFA9C5}">
      <dgm:prSet/>
      <dgm:spPr/>
      <dgm:t>
        <a:bodyPr/>
        <a:lstStyle/>
        <a:p>
          <a:endParaRPr lang="es-MX"/>
        </a:p>
      </dgm:t>
    </dgm:pt>
    <dgm:pt modelId="{D0C0EE1D-9F4E-4DF2-9FEA-7CFB5D373385}" type="pres">
      <dgm:prSet presAssocID="{98239AA5-90B6-4516-958B-2F14145D3EAF}" presName="Name0" presStyleCnt="0">
        <dgm:presLayoutVars>
          <dgm:dir/>
          <dgm:resizeHandles val="exact"/>
        </dgm:presLayoutVars>
      </dgm:prSet>
      <dgm:spPr/>
    </dgm:pt>
    <dgm:pt modelId="{DF0B19E2-5F1B-4B8A-8B6E-F93AA0001D5E}" type="pres">
      <dgm:prSet presAssocID="{98239AA5-90B6-4516-958B-2F14145D3EAF}" presName="fgShape" presStyleLbl="fgShp" presStyleIdx="0" presStyleCnt="1"/>
      <dgm:spPr/>
    </dgm:pt>
    <dgm:pt modelId="{2674883C-686E-462B-8743-F68926518F4C}" type="pres">
      <dgm:prSet presAssocID="{98239AA5-90B6-4516-958B-2F14145D3EAF}" presName="linComp" presStyleCnt="0"/>
      <dgm:spPr/>
    </dgm:pt>
    <dgm:pt modelId="{FCC47A57-5025-44D6-ACE8-3461841C1A95}" type="pres">
      <dgm:prSet presAssocID="{D94DA889-56C1-4B4E-A353-E6259BF587BE}" presName="compNode" presStyleCnt="0"/>
      <dgm:spPr/>
    </dgm:pt>
    <dgm:pt modelId="{9B332423-4145-45B1-A080-4DD27FA212CE}" type="pres">
      <dgm:prSet presAssocID="{D94DA889-56C1-4B4E-A353-E6259BF587BE}" presName="bkgdShape" presStyleLbl="node1" presStyleIdx="0" presStyleCnt="3"/>
      <dgm:spPr/>
    </dgm:pt>
    <dgm:pt modelId="{BCD7C97C-BD48-47B3-8D01-725FF81207FD}" type="pres">
      <dgm:prSet presAssocID="{D94DA889-56C1-4B4E-A353-E6259BF587BE}" presName="nodeTx" presStyleLbl="node1" presStyleIdx="0" presStyleCnt="3">
        <dgm:presLayoutVars>
          <dgm:bulletEnabled val="1"/>
        </dgm:presLayoutVars>
      </dgm:prSet>
      <dgm:spPr/>
    </dgm:pt>
    <dgm:pt modelId="{1F82FEA8-740B-4060-AFBA-41E9611852AB}" type="pres">
      <dgm:prSet presAssocID="{D94DA889-56C1-4B4E-A353-E6259BF587BE}" presName="invisiNode" presStyleLbl="node1" presStyleIdx="0" presStyleCnt="3"/>
      <dgm:spPr/>
    </dgm:pt>
    <dgm:pt modelId="{E32AEC11-A9C9-42C9-BB8F-EF83C6496C7C}" type="pres">
      <dgm:prSet presAssocID="{D94DA889-56C1-4B4E-A353-E6259BF587BE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353E871-8A77-4DD7-A7F9-36E711A37070}" type="pres">
      <dgm:prSet presAssocID="{7C3B2DBF-A452-435F-B090-09C418B9A1CA}" presName="sibTrans" presStyleLbl="sibTrans2D1" presStyleIdx="0" presStyleCnt="0"/>
      <dgm:spPr/>
    </dgm:pt>
    <dgm:pt modelId="{0934C904-0F9C-4E36-896C-953034CC4771}" type="pres">
      <dgm:prSet presAssocID="{BC6C872F-1232-4244-847A-35BD3009C5F7}" presName="compNode" presStyleCnt="0"/>
      <dgm:spPr/>
    </dgm:pt>
    <dgm:pt modelId="{A72024A9-95EF-40AD-9BCF-71E4E6E90C0F}" type="pres">
      <dgm:prSet presAssocID="{BC6C872F-1232-4244-847A-35BD3009C5F7}" presName="bkgdShape" presStyleLbl="node1" presStyleIdx="1" presStyleCnt="3"/>
      <dgm:spPr/>
    </dgm:pt>
    <dgm:pt modelId="{6A606FF7-9DA1-4AC1-9116-61895A8BC6EA}" type="pres">
      <dgm:prSet presAssocID="{BC6C872F-1232-4244-847A-35BD3009C5F7}" presName="nodeTx" presStyleLbl="node1" presStyleIdx="1" presStyleCnt="3">
        <dgm:presLayoutVars>
          <dgm:bulletEnabled val="1"/>
        </dgm:presLayoutVars>
      </dgm:prSet>
      <dgm:spPr/>
    </dgm:pt>
    <dgm:pt modelId="{51EBB2C0-3F2D-447F-A08D-F2594C0F50BE}" type="pres">
      <dgm:prSet presAssocID="{BC6C872F-1232-4244-847A-35BD3009C5F7}" presName="invisiNode" presStyleLbl="node1" presStyleIdx="1" presStyleCnt="3"/>
      <dgm:spPr/>
    </dgm:pt>
    <dgm:pt modelId="{A99AD5E1-E57A-4430-9132-0D04C60C9165}" type="pres">
      <dgm:prSet presAssocID="{BC6C872F-1232-4244-847A-35BD3009C5F7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F989044-DC9D-41F5-B84E-32E59915B48E}" type="pres">
      <dgm:prSet presAssocID="{2EB5BF01-892E-415A-9B38-420DC0E2622D}" presName="sibTrans" presStyleLbl="sibTrans2D1" presStyleIdx="0" presStyleCnt="0"/>
      <dgm:spPr/>
    </dgm:pt>
    <dgm:pt modelId="{85E04C28-6C1C-4D04-87D3-0B558D077B11}" type="pres">
      <dgm:prSet presAssocID="{A57C1268-B41B-40D7-AE48-D3A953E839C8}" presName="compNode" presStyleCnt="0"/>
      <dgm:spPr/>
    </dgm:pt>
    <dgm:pt modelId="{EC1F119A-A4A8-4BF0-8CA1-FF1326191F5F}" type="pres">
      <dgm:prSet presAssocID="{A57C1268-B41B-40D7-AE48-D3A953E839C8}" presName="bkgdShape" presStyleLbl="node1" presStyleIdx="2" presStyleCnt="3"/>
      <dgm:spPr/>
    </dgm:pt>
    <dgm:pt modelId="{5EFCEED6-417E-4427-82CD-4DF012BAFE54}" type="pres">
      <dgm:prSet presAssocID="{A57C1268-B41B-40D7-AE48-D3A953E839C8}" presName="nodeTx" presStyleLbl="node1" presStyleIdx="2" presStyleCnt="3">
        <dgm:presLayoutVars>
          <dgm:bulletEnabled val="1"/>
        </dgm:presLayoutVars>
      </dgm:prSet>
      <dgm:spPr/>
    </dgm:pt>
    <dgm:pt modelId="{9375B2DA-7DB2-41A1-BA1A-9B817E5E73E2}" type="pres">
      <dgm:prSet presAssocID="{A57C1268-B41B-40D7-AE48-D3A953E839C8}" presName="invisiNode" presStyleLbl="node1" presStyleIdx="2" presStyleCnt="3"/>
      <dgm:spPr/>
    </dgm:pt>
    <dgm:pt modelId="{923B8873-7251-429E-B123-240276E7EF92}" type="pres">
      <dgm:prSet presAssocID="{A57C1268-B41B-40D7-AE48-D3A953E839C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28798307-7035-474D-A54C-C6B3778E03B1}" srcId="{98239AA5-90B6-4516-958B-2F14145D3EAF}" destId="{BC6C872F-1232-4244-847A-35BD3009C5F7}" srcOrd="1" destOrd="0" parTransId="{63D4CB15-6511-4BAD-AD8F-09041A2E4105}" sibTransId="{2EB5BF01-892E-415A-9B38-420DC0E2622D}"/>
    <dgm:cxn modelId="{C1DFCC17-E442-423D-8B8F-D55294A2C53F}" type="presOf" srcId="{D94DA889-56C1-4B4E-A353-E6259BF587BE}" destId="{9B332423-4145-45B1-A080-4DD27FA212CE}" srcOrd="0" destOrd="0" presId="urn:microsoft.com/office/officeart/2005/8/layout/hList7"/>
    <dgm:cxn modelId="{8297A127-96F4-44F9-8128-0632A435D621}" type="presOf" srcId="{A57C1268-B41B-40D7-AE48-D3A953E839C8}" destId="{EC1F119A-A4A8-4BF0-8CA1-FF1326191F5F}" srcOrd="0" destOrd="0" presId="urn:microsoft.com/office/officeart/2005/8/layout/hList7"/>
    <dgm:cxn modelId="{A3FA546B-8ED8-4865-B185-8A68518B141A}" type="presOf" srcId="{7C3B2DBF-A452-435F-B090-09C418B9A1CA}" destId="{4353E871-8A77-4DD7-A7F9-36E711A37070}" srcOrd="0" destOrd="0" presId="urn:microsoft.com/office/officeart/2005/8/layout/hList7"/>
    <dgm:cxn modelId="{E35E2F56-7422-416C-B3D4-02955DEFA9C5}" srcId="{98239AA5-90B6-4516-958B-2F14145D3EAF}" destId="{D94DA889-56C1-4B4E-A353-E6259BF587BE}" srcOrd="0" destOrd="0" parTransId="{64F0CBA3-6C82-496A-A966-81C03E01E877}" sibTransId="{7C3B2DBF-A452-435F-B090-09C418B9A1CA}"/>
    <dgm:cxn modelId="{475CFE9A-8AC0-43DD-9F25-35685C3F895E}" type="presOf" srcId="{BC6C872F-1232-4244-847A-35BD3009C5F7}" destId="{A72024A9-95EF-40AD-9BCF-71E4E6E90C0F}" srcOrd="0" destOrd="0" presId="urn:microsoft.com/office/officeart/2005/8/layout/hList7"/>
    <dgm:cxn modelId="{2D6780AD-8117-4BA3-A7EB-B33D8A9F0FFA}" type="presOf" srcId="{A57C1268-B41B-40D7-AE48-D3A953E839C8}" destId="{5EFCEED6-417E-4427-82CD-4DF012BAFE54}" srcOrd="1" destOrd="0" presId="urn:microsoft.com/office/officeart/2005/8/layout/hList7"/>
    <dgm:cxn modelId="{FB006EB2-3EE1-478E-A799-789088CC273C}" type="presOf" srcId="{D94DA889-56C1-4B4E-A353-E6259BF587BE}" destId="{BCD7C97C-BD48-47B3-8D01-725FF81207FD}" srcOrd="1" destOrd="0" presId="urn:microsoft.com/office/officeart/2005/8/layout/hList7"/>
    <dgm:cxn modelId="{C67CDEBC-999F-43AF-9E88-7DD91609CA10}" type="presOf" srcId="{2EB5BF01-892E-415A-9B38-420DC0E2622D}" destId="{EF989044-DC9D-41F5-B84E-32E59915B48E}" srcOrd="0" destOrd="0" presId="urn:microsoft.com/office/officeart/2005/8/layout/hList7"/>
    <dgm:cxn modelId="{EB8485CF-F5C7-40AD-82DD-5F8610F64E51}" type="presOf" srcId="{98239AA5-90B6-4516-958B-2F14145D3EAF}" destId="{D0C0EE1D-9F4E-4DF2-9FEA-7CFB5D373385}" srcOrd="0" destOrd="0" presId="urn:microsoft.com/office/officeart/2005/8/layout/hList7"/>
    <dgm:cxn modelId="{EA5B5EDE-DA38-41AA-BE54-4BF5A5F1384A}" type="presOf" srcId="{BC6C872F-1232-4244-847A-35BD3009C5F7}" destId="{6A606FF7-9DA1-4AC1-9116-61895A8BC6EA}" srcOrd="1" destOrd="0" presId="urn:microsoft.com/office/officeart/2005/8/layout/hList7"/>
    <dgm:cxn modelId="{24F86CFC-64ED-48AD-8B6A-36F8F72C81D3}" srcId="{98239AA5-90B6-4516-958B-2F14145D3EAF}" destId="{A57C1268-B41B-40D7-AE48-D3A953E839C8}" srcOrd="2" destOrd="0" parTransId="{80B612A8-C21A-4F3B-9A90-7D425915FAE5}" sibTransId="{F4EB59A6-3081-4BDB-80CC-7CCA11A3C504}"/>
    <dgm:cxn modelId="{65B53950-1478-42EE-9103-0E6FECA30BF5}" type="presParOf" srcId="{D0C0EE1D-9F4E-4DF2-9FEA-7CFB5D373385}" destId="{DF0B19E2-5F1B-4B8A-8B6E-F93AA0001D5E}" srcOrd="0" destOrd="0" presId="urn:microsoft.com/office/officeart/2005/8/layout/hList7"/>
    <dgm:cxn modelId="{6449841F-E1B9-4EC3-9969-9A4419B3D175}" type="presParOf" srcId="{D0C0EE1D-9F4E-4DF2-9FEA-7CFB5D373385}" destId="{2674883C-686E-462B-8743-F68926518F4C}" srcOrd="1" destOrd="0" presId="urn:microsoft.com/office/officeart/2005/8/layout/hList7"/>
    <dgm:cxn modelId="{D0C63BB1-FD60-4481-9AA0-C678AB47E4EE}" type="presParOf" srcId="{2674883C-686E-462B-8743-F68926518F4C}" destId="{FCC47A57-5025-44D6-ACE8-3461841C1A95}" srcOrd="0" destOrd="0" presId="urn:microsoft.com/office/officeart/2005/8/layout/hList7"/>
    <dgm:cxn modelId="{221C5260-351A-424D-A63A-86EFC7CC4F2A}" type="presParOf" srcId="{FCC47A57-5025-44D6-ACE8-3461841C1A95}" destId="{9B332423-4145-45B1-A080-4DD27FA212CE}" srcOrd="0" destOrd="0" presId="urn:microsoft.com/office/officeart/2005/8/layout/hList7"/>
    <dgm:cxn modelId="{8E8D3BAB-20F4-45E5-9AE2-3C044FB19F11}" type="presParOf" srcId="{FCC47A57-5025-44D6-ACE8-3461841C1A95}" destId="{BCD7C97C-BD48-47B3-8D01-725FF81207FD}" srcOrd="1" destOrd="0" presId="urn:microsoft.com/office/officeart/2005/8/layout/hList7"/>
    <dgm:cxn modelId="{02BF6FA4-066E-4F76-8213-0CEF0D2545C6}" type="presParOf" srcId="{FCC47A57-5025-44D6-ACE8-3461841C1A95}" destId="{1F82FEA8-740B-4060-AFBA-41E9611852AB}" srcOrd="2" destOrd="0" presId="urn:microsoft.com/office/officeart/2005/8/layout/hList7"/>
    <dgm:cxn modelId="{3C8E5271-1680-477E-84B1-16B8EEE7A682}" type="presParOf" srcId="{FCC47A57-5025-44D6-ACE8-3461841C1A95}" destId="{E32AEC11-A9C9-42C9-BB8F-EF83C6496C7C}" srcOrd="3" destOrd="0" presId="urn:microsoft.com/office/officeart/2005/8/layout/hList7"/>
    <dgm:cxn modelId="{DA5947AF-B5E4-4837-93FD-23DFB7B57F9C}" type="presParOf" srcId="{2674883C-686E-462B-8743-F68926518F4C}" destId="{4353E871-8A77-4DD7-A7F9-36E711A37070}" srcOrd="1" destOrd="0" presId="urn:microsoft.com/office/officeart/2005/8/layout/hList7"/>
    <dgm:cxn modelId="{74A86005-F685-447F-9295-B1E62A2CA87E}" type="presParOf" srcId="{2674883C-686E-462B-8743-F68926518F4C}" destId="{0934C904-0F9C-4E36-896C-953034CC4771}" srcOrd="2" destOrd="0" presId="urn:microsoft.com/office/officeart/2005/8/layout/hList7"/>
    <dgm:cxn modelId="{ADD8A627-DDA0-48ED-A4D6-177A800C18A8}" type="presParOf" srcId="{0934C904-0F9C-4E36-896C-953034CC4771}" destId="{A72024A9-95EF-40AD-9BCF-71E4E6E90C0F}" srcOrd="0" destOrd="0" presId="urn:microsoft.com/office/officeart/2005/8/layout/hList7"/>
    <dgm:cxn modelId="{84EFEB5C-91AF-45A7-8CC4-86B9A9A76E2D}" type="presParOf" srcId="{0934C904-0F9C-4E36-896C-953034CC4771}" destId="{6A606FF7-9DA1-4AC1-9116-61895A8BC6EA}" srcOrd="1" destOrd="0" presId="urn:microsoft.com/office/officeart/2005/8/layout/hList7"/>
    <dgm:cxn modelId="{6439633B-A4AF-48CC-8342-DEA24E6CED6A}" type="presParOf" srcId="{0934C904-0F9C-4E36-896C-953034CC4771}" destId="{51EBB2C0-3F2D-447F-A08D-F2594C0F50BE}" srcOrd="2" destOrd="0" presId="urn:microsoft.com/office/officeart/2005/8/layout/hList7"/>
    <dgm:cxn modelId="{C94E406A-3A4B-4989-ACE3-FF47FD610D91}" type="presParOf" srcId="{0934C904-0F9C-4E36-896C-953034CC4771}" destId="{A99AD5E1-E57A-4430-9132-0D04C60C9165}" srcOrd="3" destOrd="0" presId="urn:microsoft.com/office/officeart/2005/8/layout/hList7"/>
    <dgm:cxn modelId="{CD2FDD7B-4BFB-432D-A00B-0DF470C672D7}" type="presParOf" srcId="{2674883C-686E-462B-8743-F68926518F4C}" destId="{EF989044-DC9D-41F5-B84E-32E59915B48E}" srcOrd="3" destOrd="0" presId="urn:microsoft.com/office/officeart/2005/8/layout/hList7"/>
    <dgm:cxn modelId="{F2ED6D0F-B5DD-4D4E-AF19-415D12CAC0B3}" type="presParOf" srcId="{2674883C-686E-462B-8743-F68926518F4C}" destId="{85E04C28-6C1C-4D04-87D3-0B558D077B11}" srcOrd="4" destOrd="0" presId="urn:microsoft.com/office/officeart/2005/8/layout/hList7"/>
    <dgm:cxn modelId="{02EC99A4-24D3-4FB2-AA25-E742770CBFC3}" type="presParOf" srcId="{85E04C28-6C1C-4D04-87D3-0B558D077B11}" destId="{EC1F119A-A4A8-4BF0-8CA1-FF1326191F5F}" srcOrd="0" destOrd="0" presId="urn:microsoft.com/office/officeart/2005/8/layout/hList7"/>
    <dgm:cxn modelId="{B7918D75-5A42-409A-A997-FC817E9A813C}" type="presParOf" srcId="{85E04C28-6C1C-4D04-87D3-0B558D077B11}" destId="{5EFCEED6-417E-4427-82CD-4DF012BAFE54}" srcOrd="1" destOrd="0" presId="urn:microsoft.com/office/officeart/2005/8/layout/hList7"/>
    <dgm:cxn modelId="{298CDDE6-30C8-4284-B031-7CE1AD0D3BA2}" type="presParOf" srcId="{85E04C28-6C1C-4D04-87D3-0B558D077B11}" destId="{9375B2DA-7DB2-41A1-BA1A-9B817E5E73E2}" srcOrd="2" destOrd="0" presId="urn:microsoft.com/office/officeart/2005/8/layout/hList7"/>
    <dgm:cxn modelId="{0FC28516-83B1-400B-888F-DF9A487DE1D8}" type="presParOf" srcId="{85E04C28-6C1C-4D04-87D3-0B558D077B11}" destId="{923B8873-7251-429E-B123-240276E7EF9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32423-4145-45B1-A080-4DD27FA212CE}">
      <dsp:nvSpPr>
        <dsp:cNvPr id="0" name=""/>
        <dsp:cNvSpPr/>
      </dsp:nvSpPr>
      <dsp:spPr>
        <a:xfrm>
          <a:off x="1706" y="0"/>
          <a:ext cx="2655093" cy="54186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900" kern="1200" dirty="0"/>
            <a:t>P</a:t>
          </a:r>
          <a:r>
            <a:rPr lang="es-MX" sz="3900" kern="1200" dirty="0" err="1"/>
            <a:t>úblico</a:t>
          </a:r>
          <a:endParaRPr lang="es-MX" sz="3900" kern="1200" dirty="0"/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Para </a:t>
          </a:r>
          <a:r>
            <a:rPr lang="es-MX" sz="1800" kern="1200" dirty="0" err="1"/>
            <a:t>todxs</a:t>
          </a:r>
          <a:endParaRPr lang="es-MX" sz="1800" kern="1200" dirty="0"/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centralizado</a:t>
          </a:r>
        </a:p>
      </dsp:txBody>
      <dsp:txXfrm>
        <a:off x="1706" y="2167466"/>
        <a:ext cx="2655093" cy="2167466"/>
      </dsp:txXfrm>
    </dsp:sp>
    <dsp:sp modelId="{E32AEC11-A9C9-42C9-BB8F-EF83C6496C7C}">
      <dsp:nvSpPr>
        <dsp:cNvPr id="0" name=""/>
        <dsp:cNvSpPr/>
      </dsp:nvSpPr>
      <dsp:spPr>
        <a:xfrm>
          <a:off x="427045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024A9-95EF-40AD-9BCF-71E4E6E90C0F}">
      <dsp:nvSpPr>
        <dsp:cNvPr id="0" name=""/>
        <dsp:cNvSpPr/>
      </dsp:nvSpPr>
      <dsp:spPr>
        <a:xfrm>
          <a:off x="2736453" y="0"/>
          <a:ext cx="2655093" cy="541866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/>
            <a:t>Procomún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Entre </a:t>
          </a:r>
          <a:r>
            <a:rPr lang="es-MX" sz="1800" kern="1200" dirty="0" err="1"/>
            <a:t>todxs</a:t>
          </a:r>
          <a:endParaRPr lang="es-MX" sz="1800" kern="1200" dirty="0"/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 err="1"/>
            <a:t>decentralizado</a:t>
          </a:r>
          <a:endParaRPr lang="es-MX" sz="1800" kern="1200" dirty="0"/>
        </a:p>
      </dsp:txBody>
      <dsp:txXfrm>
        <a:off x="2736453" y="2167466"/>
        <a:ext cx="2655093" cy="2167466"/>
      </dsp:txXfrm>
    </dsp:sp>
    <dsp:sp modelId="{A99AD5E1-E57A-4430-9132-0D04C60C9165}">
      <dsp:nvSpPr>
        <dsp:cNvPr id="0" name=""/>
        <dsp:cNvSpPr/>
      </dsp:nvSpPr>
      <dsp:spPr>
        <a:xfrm>
          <a:off x="3161791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F119A-A4A8-4BF0-8CA1-FF1326191F5F}">
      <dsp:nvSpPr>
        <dsp:cNvPr id="0" name=""/>
        <dsp:cNvSpPr/>
      </dsp:nvSpPr>
      <dsp:spPr>
        <a:xfrm>
          <a:off x="5471199" y="0"/>
          <a:ext cx="2655093" cy="541866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500" kern="1200" dirty="0"/>
            <a:t>Privado</a:t>
          </a: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Para mi</a:t>
          </a: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fragmentado</a:t>
          </a:r>
        </a:p>
      </dsp:txBody>
      <dsp:txXfrm>
        <a:off x="5471199" y="2167466"/>
        <a:ext cx="2655093" cy="2167466"/>
      </dsp:txXfrm>
    </dsp:sp>
    <dsp:sp modelId="{923B8873-7251-429E-B123-240276E7EF92}">
      <dsp:nvSpPr>
        <dsp:cNvPr id="0" name=""/>
        <dsp:cNvSpPr/>
      </dsp:nvSpPr>
      <dsp:spPr>
        <a:xfrm>
          <a:off x="5896538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B19E2-5F1B-4B8A-8B6E-F93AA0001D5E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4B38D-5D98-49FD-A00A-F6CC19A7258A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147BE-9822-4E8A-81A3-34C3B47770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632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0A30-51D3-45A6-846B-982C747F9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ACC86-5AA9-4C54-9F11-F3132066A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720E4-E697-4B8E-8F5E-3ADD4160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2C9CF-44C6-46DB-A241-E275CFE5F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C3D0E-DB9C-41D5-9C92-D934B27F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786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29A0-E768-4BE6-87E7-E6059B2A2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E14CC-1CEF-406D-A9B5-EE35D7F2C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DE862-EF93-48E0-86BF-D565A6E5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E3023-C857-47B9-9B7B-3FA155A6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DEBB6-39C8-48C1-A210-34B1C0C1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77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66593-913D-4C06-9C57-C73765793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A86FC-8EE7-47E0-8CB2-322C28B53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B098-71FB-41F0-BE29-05BC672E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3F605-CF52-4F53-973E-A1691E44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3B169-82AE-4E0A-9749-7E890870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089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D2F7D-C6D2-4B56-955B-088962B7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6F0E5-1888-46D4-8C28-8BBAADDEB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9810F-D205-48C6-B76F-20ADAA17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86E-39FF-4B15-9CF6-29D125C2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25555-3352-4873-B7A5-4E7B1984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507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B1ED-0FF4-4272-B73F-E6BEAA5C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0DC6D-E775-4878-91CF-7CD56CF7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953F6-3DF2-4CB6-9C0B-9CDFCBA9A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4795-7826-4486-9B19-81FBA072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E101D-3581-4075-85CA-2CE48160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698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2976-9C5B-4CDE-AE71-AF39957F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76110-2C45-4226-8FB6-C9E3E14D4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4D4E-8C24-4A4C-8206-2C875235D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43098-A7F7-4084-9FF4-AC8CF01D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7FC51-F309-45DB-B300-4846B51F9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4E2B5-53FC-404B-9415-627B5635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641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DF86-9897-4A32-B8BB-FFCA7C12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B0256-53F3-4B0F-9D2A-FE850E944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C87B2-BBFD-4B59-BE30-0FF40E71D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CA039-C252-4F12-A85D-79ACC5E58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34955-639D-40F4-9660-F18E532D9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E5DB2-CD07-40B6-8D09-C379DDC1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B887C3-4E05-499A-A193-C9B2A38E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8D6F9E-6419-4BC0-8CCE-E3A08A7B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03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F6D68-6297-4082-863E-969E5C1B5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D96A1-F07D-42D5-8CC5-0808E76E4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115D9-2F4E-45A7-9920-C5C800A0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6F694-97AB-4BE0-B652-37C5CA46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722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0D812-047B-4096-B7A9-E0A8BB20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CF109-CC8B-4E23-9C03-F3DEBED5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66A66-FD88-4270-A320-65E6B84E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579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8D8B5-CF0F-4EB1-9ACB-BBF40B7A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24B6-C8DB-4952-8A68-06B51BAED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476F76-695C-4EBF-94E9-DBE7308AC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07B66-0DD3-4965-B93E-C51B5188C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7E3B8-088E-45BF-A6E9-09B709EA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C8ABB-055D-4308-93A8-E15CFD69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217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81E76-F5DB-403D-AC14-90029042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75083-A418-49CC-82F3-344339E85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991C8-AE64-490F-9D69-87B599B00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BEF7D-2DBB-4E22-8EAF-BA84E0A5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7C3D0-67FE-48EB-B3CD-96BE6463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BCAE1-5F88-476A-B40F-7A3C6CA3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81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A84F-FC51-4BF9-AC36-4FCFF636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17487-0973-455F-90EE-9C402E29D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7335E-E776-4ED6-8BF0-3BC9BBF02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B7FEA-50D9-406D-A9DC-CE5BBD4EB0B1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B3FCF-A3E3-486B-87EA-E37ACEF5D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137AF-90CE-4CF7-BD3A-C592066D4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1C1E-EAED-4039-B8BD-325EEB6D133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94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434B8B-BB06-4A3A-B3A7-618EC8D19BC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0" y="283028"/>
            <a:ext cx="12192000" cy="7281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F52457-1697-4A8B-AF24-B215B409B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201"/>
            <a:ext cx="9144000" cy="1093334"/>
          </a:xfrm>
        </p:spPr>
        <p:txBody>
          <a:bodyPr/>
          <a:lstStyle/>
          <a:p>
            <a:r>
              <a:rPr lang="es-MX" b="1" dirty="0"/>
              <a:t>Reparar la ciudad rota</a:t>
            </a:r>
            <a:endParaRPr lang="es-MX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E7E49-624B-4E80-ABD4-CB5E0D798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019629"/>
            <a:ext cx="9144000" cy="1655762"/>
          </a:xfrm>
        </p:spPr>
        <p:txBody>
          <a:bodyPr/>
          <a:lstStyle/>
          <a:p>
            <a:r>
              <a:rPr lang="fr-CA" dirty="0" err="1"/>
              <a:t>Diplomado</a:t>
            </a:r>
            <a:r>
              <a:rPr lang="fr-CA" dirty="0"/>
              <a:t> </a:t>
            </a:r>
            <a:r>
              <a:rPr lang="fr-CA" dirty="0" err="1"/>
              <a:t>ISSSTE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139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6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66D3E-F0BB-4A89-9613-ADBBCCF3C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1" t="9297" r="23572"/>
          <a:stretch/>
        </p:blipFill>
        <p:spPr>
          <a:xfrm>
            <a:off x="2514601" y="129523"/>
            <a:ext cx="9829799" cy="7005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C98E9B-61F1-41C7-AE5B-8319B145B3FA}"/>
              </a:ext>
            </a:extLst>
          </p:cNvPr>
          <p:cNvSpPr/>
          <p:nvPr/>
        </p:nvSpPr>
        <p:spPr>
          <a:xfrm>
            <a:off x="0" y="6542314"/>
            <a:ext cx="7598229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Fuente: https://unpeaton.com/airbnb-en-ciudad-de-mexico/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2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BD33-9CCF-4A2C-8A7A-B3FBD310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35" y="887639"/>
            <a:ext cx="5920216" cy="1325563"/>
          </a:xfrm>
        </p:spPr>
        <p:txBody>
          <a:bodyPr>
            <a:normAutofit fontScale="90000"/>
          </a:bodyPr>
          <a:lstStyle/>
          <a:p>
            <a:r>
              <a:rPr lang="fr-CA" dirty="0"/>
              <a:t>La </a:t>
            </a:r>
            <a:r>
              <a:rPr lang="es-MX" dirty="0"/>
              <a:t>brecha</a:t>
            </a:r>
            <a:r>
              <a:rPr lang="fr-CA" dirty="0"/>
              <a:t> </a:t>
            </a:r>
            <a:r>
              <a:rPr lang="fr-CA" dirty="0" err="1"/>
              <a:t>centro-perifer</a:t>
            </a:r>
            <a:r>
              <a:rPr lang="es-MX" dirty="0"/>
              <a:t>í</a:t>
            </a:r>
            <a:r>
              <a:rPr lang="fr-CA" dirty="0"/>
              <a:t>a en </a:t>
            </a:r>
            <a:r>
              <a:rPr lang="fr-CA" dirty="0" err="1"/>
              <a:t>accesibilidad</a:t>
            </a:r>
            <a:r>
              <a:rPr lang="fr-CA" dirty="0"/>
              <a:t> a </a:t>
            </a:r>
            <a:r>
              <a:rPr lang="es-MX" dirty="0"/>
              <a:t>clínicas y centros de salud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DACC3-22C6-45B0-88A3-8E2BA61FA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36" y="3167742"/>
            <a:ext cx="5714194" cy="343988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MX" dirty="0"/>
              <a:t>El índice de vulnerabilidad se construyó con base en tres grupos de variables del censo 2020: </a:t>
            </a:r>
          </a:p>
          <a:p>
            <a:pPr marL="514350" indent="-514350">
              <a:buAutoNum type="arabicPeriod"/>
            </a:pPr>
            <a:r>
              <a:rPr lang="es-MX" dirty="0"/>
              <a:t>sociodemográficas (población mayor de 60 años, población indígena)</a:t>
            </a:r>
          </a:p>
          <a:p>
            <a:pPr marL="514350" indent="-514350">
              <a:buAutoNum type="arabicPeriod"/>
            </a:pPr>
            <a:r>
              <a:rPr lang="es-MX" dirty="0"/>
              <a:t>salud (tasa de camas hospitalarias, tasa de trabajadores de la salud por cada 100,000 habitantes) </a:t>
            </a:r>
          </a:p>
          <a:p>
            <a:pPr marL="514350" indent="-514350">
              <a:buAutoNum type="arabicPeriod"/>
            </a:pPr>
            <a:r>
              <a:rPr lang="es-MX" dirty="0"/>
              <a:t>socioeconómicas (sector informal, nivel de marginación, tasa de habitantes con seguro médico, número de personas que viven en viviendas de un solo cuarto).</a:t>
            </a:r>
          </a:p>
          <a:p>
            <a:pPr marL="0" indent="0">
              <a:buNone/>
            </a:pPr>
            <a:r>
              <a:rPr lang="es-MX" dirty="0"/>
              <a:t>Las zonas de la ciudad más vulnerables desde el punto de vista socioeconómico y demográfico, donde el acceso a los servicios sanitarios también era más difícil, fueron también las más afectadas por el contagio.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FC028-AE4C-4E79-9B3D-EE4F303D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16" y="0"/>
            <a:ext cx="546624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726986-E01C-4258-BF32-3C0F37B9DC58}"/>
              </a:ext>
            </a:extLst>
          </p:cNvPr>
          <p:cNvSpPr/>
          <p:nvPr/>
        </p:nvSpPr>
        <p:spPr>
          <a:xfrm>
            <a:off x="512435" y="2674710"/>
            <a:ext cx="5714194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Fuente: Instituto de Geografia, 2020.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0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F32DB-E4FF-45CF-87F2-0326A3BE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Día mundial de prevención del suicidio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C33CE-AF2D-45B0-B566-2AB310C3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b="1" dirty="0"/>
              <a:t>Suicidio en México (2017</a:t>
            </a:r>
            <a:r>
              <a:rPr lang="fr-CA" b="1" dirty="0"/>
              <a:t>-</a:t>
            </a:r>
            <a:r>
              <a:rPr lang="es-MX" b="1" dirty="0"/>
              <a:t>2022)</a:t>
            </a:r>
          </a:p>
          <a:p>
            <a:r>
              <a:rPr lang="fr-CA" dirty="0"/>
              <a:t>2</a:t>
            </a:r>
            <a:r>
              <a:rPr lang="es-MX" dirty="0"/>
              <a:t>017: 6,494 (5.3 por 100,000 hab.)</a:t>
            </a:r>
          </a:p>
          <a:p>
            <a:r>
              <a:rPr lang="fr-CA" dirty="0"/>
              <a:t>2</a:t>
            </a:r>
            <a:r>
              <a:rPr lang="es-MX" dirty="0"/>
              <a:t>022: 8,123 suicidios (6.3 por 100,00 hab.)</a:t>
            </a:r>
          </a:p>
          <a:p>
            <a:r>
              <a:rPr lang="fr-CA" dirty="0"/>
              <a:t>8</a:t>
            </a:r>
            <a:r>
              <a:rPr lang="es-MX" dirty="0"/>
              <a:t> de cada 10 suicidios son hombres</a:t>
            </a:r>
          </a:p>
          <a:p>
            <a:r>
              <a:rPr lang="fr-CA" dirty="0"/>
              <a:t>R</a:t>
            </a:r>
            <a:r>
              <a:rPr lang="es-MX" dirty="0" err="1"/>
              <a:t>angos</a:t>
            </a:r>
            <a:r>
              <a:rPr lang="es-MX" dirty="0"/>
              <a:t> de edad:</a:t>
            </a:r>
          </a:p>
          <a:p>
            <a:pPr lvl="1"/>
            <a:r>
              <a:rPr lang="es-MX" dirty="0"/>
              <a:t>25-29 años</a:t>
            </a:r>
            <a:r>
              <a:rPr lang="fr-CA" dirty="0"/>
              <a:t> 11.6 </a:t>
            </a:r>
            <a:r>
              <a:rPr lang="fr-CA" dirty="0" err="1"/>
              <a:t>por</a:t>
            </a:r>
            <a:r>
              <a:rPr lang="fr-CA" dirty="0"/>
              <a:t> 100,000 hab.</a:t>
            </a:r>
          </a:p>
          <a:p>
            <a:pPr lvl="1"/>
            <a:r>
              <a:rPr lang="fr-CA" dirty="0"/>
              <a:t>30-34 </a:t>
            </a:r>
            <a:r>
              <a:rPr lang="es-MX" dirty="0"/>
              <a:t>años  </a:t>
            </a:r>
            <a:r>
              <a:rPr lang="fr-CA" dirty="0"/>
              <a:t>11,0</a:t>
            </a:r>
          </a:p>
          <a:p>
            <a:pPr lvl="1"/>
            <a:r>
              <a:rPr lang="fr-CA" dirty="0"/>
              <a:t>20-24 </a:t>
            </a:r>
            <a:r>
              <a:rPr lang="es-MX" dirty="0"/>
              <a:t>años </a:t>
            </a:r>
            <a:r>
              <a:rPr lang="fr-CA" dirty="0"/>
              <a:t>10.6</a:t>
            </a:r>
          </a:p>
          <a:p>
            <a:pPr lvl="1"/>
            <a:r>
              <a:rPr lang="fr-CA" dirty="0"/>
              <a:t>15-19 </a:t>
            </a:r>
            <a:r>
              <a:rPr lang="es-MX" dirty="0"/>
              <a:t>años </a:t>
            </a:r>
            <a:r>
              <a:rPr lang="fr-CA" dirty="0"/>
              <a:t>7.7</a:t>
            </a:r>
          </a:p>
          <a:p>
            <a:pPr lvl="1"/>
            <a:r>
              <a:rPr lang="fr-CA" dirty="0"/>
              <a:t>60+ </a:t>
            </a:r>
            <a:r>
              <a:rPr lang="es-MX" dirty="0"/>
              <a:t>años  </a:t>
            </a:r>
            <a:r>
              <a:rPr lang="fr-CA" dirty="0"/>
              <a:t>4.6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9C537-3868-4384-A246-8ACD4ECFB5B6}"/>
              </a:ext>
            </a:extLst>
          </p:cNvPr>
          <p:cNvSpPr txBox="1"/>
          <p:nvPr/>
        </p:nvSpPr>
        <p:spPr>
          <a:xfrm>
            <a:off x="8327572" y="2144486"/>
            <a:ext cx="2890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>
                <a:solidFill>
                  <a:srgbClr val="FF0000"/>
                </a:solidFill>
              </a:rPr>
              <a:t>+ 25% en 5 a</a:t>
            </a:r>
            <a:r>
              <a:rPr lang="es-MX" sz="3200" dirty="0" err="1">
                <a:solidFill>
                  <a:srgbClr val="FF0000"/>
                </a:solidFill>
              </a:rPr>
              <a:t>ños</a:t>
            </a:r>
            <a:endParaRPr lang="es-MX" sz="32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C1C7CB-657A-48D4-A7A4-A535451AD563}"/>
              </a:ext>
            </a:extLst>
          </p:cNvPr>
          <p:cNvSpPr/>
          <p:nvPr/>
        </p:nvSpPr>
        <p:spPr>
          <a:xfrm>
            <a:off x="1328862" y="6543097"/>
            <a:ext cx="10950223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Fuente: </a:t>
            </a:r>
            <a:r>
              <a:rPr lang="fr-CA" dirty="0" err="1">
                <a:solidFill>
                  <a:schemeClr val="bg1"/>
                </a:solidFill>
              </a:rPr>
              <a:t>INEGI</a:t>
            </a:r>
            <a:r>
              <a:rPr lang="fr-CA" dirty="0">
                <a:solidFill>
                  <a:schemeClr val="bg1"/>
                </a:solidFill>
              </a:rPr>
              <a:t> – </a:t>
            </a:r>
            <a:r>
              <a:rPr lang="fr-CA" dirty="0" err="1">
                <a:solidFill>
                  <a:schemeClr val="bg1"/>
                </a:solidFill>
              </a:rPr>
              <a:t>Estadisticas</a:t>
            </a:r>
            <a:r>
              <a:rPr lang="fr-CA" dirty="0">
                <a:solidFill>
                  <a:schemeClr val="bg1"/>
                </a:solidFill>
              </a:rPr>
              <a:t> de </a:t>
            </a:r>
            <a:r>
              <a:rPr lang="fr-CA" dirty="0" err="1">
                <a:solidFill>
                  <a:schemeClr val="bg1"/>
                </a:solidFill>
              </a:rPr>
              <a:t>Mortalidad</a:t>
            </a:r>
            <a:r>
              <a:rPr lang="fr-CA" dirty="0">
                <a:solidFill>
                  <a:schemeClr val="bg1"/>
                </a:solidFill>
              </a:rPr>
              <a:t> y </a:t>
            </a:r>
            <a:r>
              <a:rPr lang="fr-CA" dirty="0" err="1">
                <a:solidFill>
                  <a:schemeClr val="bg1"/>
                </a:solidFill>
              </a:rPr>
              <a:t>Encuesta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Nacional</a:t>
            </a:r>
            <a:r>
              <a:rPr lang="fr-CA" dirty="0">
                <a:solidFill>
                  <a:schemeClr val="bg1"/>
                </a:solidFill>
              </a:rPr>
              <a:t> de </a:t>
            </a:r>
            <a:r>
              <a:rPr lang="fr-CA" dirty="0" err="1">
                <a:solidFill>
                  <a:schemeClr val="bg1"/>
                </a:solidFill>
              </a:rPr>
              <a:t>Bienestar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Autoreportado</a:t>
            </a:r>
            <a:r>
              <a:rPr lang="fr-CA" dirty="0">
                <a:solidFill>
                  <a:schemeClr val="bg1"/>
                </a:solidFill>
              </a:rPr>
              <a:t> (</a:t>
            </a:r>
            <a:r>
              <a:rPr lang="fr-CA" dirty="0" err="1">
                <a:solidFill>
                  <a:schemeClr val="bg1"/>
                </a:solidFill>
              </a:rPr>
              <a:t>ENBIARE</a:t>
            </a:r>
            <a:r>
              <a:rPr lang="fr-CA" dirty="0">
                <a:solidFill>
                  <a:schemeClr val="bg1"/>
                </a:solidFill>
              </a:rPr>
              <a:t>) 2021-2022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F73C2-C4BA-4DE8-A707-50293F6B0812}"/>
              </a:ext>
            </a:extLst>
          </p:cNvPr>
          <p:cNvSpPr txBox="1"/>
          <p:nvPr/>
        </p:nvSpPr>
        <p:spPr>
          <a:xfrm>
            <a:off x="7066863" y="3589814"/>
            <a:ext cx="44141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</a:rPr>
              <a:t>El suicidio es la tercera causa de muerto entre los jóvenes de 20-24 años en las Américas.</a:t>
            </a:r>
          </a:p>
          <a:p>
            <a:endParaRPr lang="fr-CA" sz="2000" dirty="0">
              <a:solidFill>
                <a:srgbClr val="FF0000"/>
              </a:solidFill>
            </a:endParaRPr>
          </a:p>
          <a:p>
            <a:r>
              <a:rPr lang="fr-CA" sz="2000" dirty="0">
                <a:solidFill>
                  <a:srgbClr val="FF0000"/>
                </a:solidFill>
              </a:rPr>
              <a:t>L</a:t>
            </a:r>
            <a:r>
              <a:rPr lang="es-MX" sz="2000" dirty="0">
                <a:solidFill>
                  <a:srgbClr val="FF0000"/>
                </a:solidFill>
              </a:rPr>
              <a:t>as personas de 45 a 59 años tienen la tasa de suicidio mas alta de la Región, seguidas por las de 70 años o mas.</a:t>
            </a:r>
          </a:p>
        </p:txBody>
      </p:sp>
    </p:spTree>
    <p:extLst>
      <p:ext uri="{BB962C8B-B14F-4D97-AF65-F5344CB8AC3E}">
        <p14:creationId xmlns:p14="http://schemas.microsoft.com/office/powerpoint/2010/main" val="412686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17FAD9-7745-47DD-A1BB-76DD58FC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Vivir en un territorio “sin” infraestructura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03FB01-C94D-4287-BE09-9EE1CB888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Infraestructura de lo común</a:t>
            </a:r>
          </a:p>
          <a:p>
            <a:r>
              <a:rPr lang="es-MX" dirty="0"/>
              <a:t>Gente como infraestructura</a:t>
            </a:r>
          </a:p>
        </p:txBody>
      </p:sp>
    </p:spTree>
    <p:extLst>
      <p:ext uri="{BB962C8B-B14F-4D97-AF65-F5344CB8AC3E}">
        <p14:creationId xmlns:p14="http://schemas.microsoft.com/office/powerpoint/2010/main" val="402852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24345E-B3BE-4AE9-986C-7715DBDD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9" y="0"/>
            <a:ext cx="5050971" cy="715554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3C238E-9F1B-42AD-9DBA-3740280E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301241" cy="1600200"/>
          </a:xfrm>
        </p:spPr>
        <p:txBody>
          <a:bodyPr>
            <a:normAutofit/>
          </a:bodyPr>
          <a:lstStyle/>
          <a:p>
            <a:r>
              <a:rPr lang="es-MX" sz="4400" dirty="0"/>
              <a:t>Infraestructura procomún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BA686A-877A-44FB-BC4C-F2F22498C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301241" cy="3811588"/>
          </a:xfrm>
        </p:spPr>
        <p:txBody>
          <a:bodyPr>
            <a:normAutofit/>
          </a:bodyPr>
          <a:lstStyle/>
          <a:p>
            <a:r>
              <a:rPr lang="es-MX" sz="2000" dirty="0"/>
              <a:t>Gente como infraestructura (AbdouMaliq Simone, 2010)</a:t>
            </a:r>
          </a:p>
          <a:p>
            <a:r>
              <a:rPr lang="fr-CA" sz="2000" dirty="0"/>
              <a:t>A</a:t>
            </a:r>
            <a:r>
              <a:rPr lang="es-MX" sz="2000" dirty="0" err="1"/>
              <a:t>propiación</a:t>
            </a:r>
            <a:r>
              <a:rPr lang="es-MX" sz="2000" dirty="0"/>
              <a:t> de las infraestructuras públicas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E31C0-7D7A-4A15-B79F-1CA7DE034474}"/>
              </a:ext>
            </a:extLst>
          </p:cNvPr>
          <p:cNvSpPr/>
          <p:nvPr/>
        </p:nvSpPr>
        <p:spPr>
          <a:xfrm>
            <a:off x="1328863" y="6543097"/>
            <a:ext cx="5714194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Fuente: Antonio Lafuente, 2025.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0" name="Google Shape;62;p1">
            <a:extLst>
              <a:ext uri="{FF2B5EF4-FFF2-40B4-BE49-F238E27FC236}">
                <a16:creationId xmlns:a16="http://schemas.microsoft.com/office/drawing/2014/main" id="{D75417A3-9938-47A0-959A-9AB74E900E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228" y="3210800"/>
            <a:ext cx="1740326" cy="89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25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AA7CB-62AE-4E9D-A572-3BEE028D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59" y="0"/>
            <a:ext cx="10305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7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64241-F205-4AB5-AC48-2656841FF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6" y="11093"/>
            <a:ext cx="10358212" cy="68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0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0821D8-B66F-40AF-8A01-B60443BA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63" y="0"/>
            <a:ext cx="1232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67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A824E8-AE64-4B36-AABC-D2AD7D6E0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028"/>
            <a:ext cx="12172346" cy="46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6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3273F-5291-4F61-BFC7-D3D92B9B9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6" y="3755571"/>
            <a:ext cx="5833157" cy="3811588"/>
          </a:xfrm>
        </p:spPr>
        <p:txBody>
          <a:bodyPr>
            <a:normAutofit/>
          </a:bodyPr>
          <a:lstStyle/>
          <a:p>
            <a:r>
              <a:rPr lang="es-MX" sz="2400" dirty="0"/>
              <a:t>La generación de ciudades cuidadoras comienza con varios y múltiples gestos de reparación.</a:t>
            </a:r>
          </a:p>
          <a:p>
            <a:r>
              <a:rPr lang="es-MX" sz="2400" b="1" dirty="0"/>
              <a:t>Lógica circulatoria y lógica planificada del cuidado</a:t>
            </a:r>
            <a:endParaRPr lang="es-MX" sz="2400" dirty="0"/>
          </a:p>
          <a:p>
            <a:r>
              <a:rPr lang="fr-CA" sz="2400" dirty="0" err="1"/>
              <a:t>Cuidar</a:t>
            </a:r>
            <a:r>
              <a:rPr lang="fr-CA" sz="2400" dirty="0"/>
              <a:t> </a:t>
            </a:r>
            <a:r>
              <a:rPr lang="fr-CA" sz="2400" i="1" dirty="0"/>
              <a:t>de</a:t>
            </a:r>
            <a:r>
              <a:rPr lang="fr-CA" sz="2400" dirty="0"/>
              <a:t> y </a:t>
            </a:r>
            <a:r>
              <a:rPr lang="fr-CA" sz="2400" dirty="0" err="1"/>
              <a:t>cuidar</a:t>
            </a:r>
            <a:r>
              <a:rPr lang="fr-CA" sz="2400" dirty="0"/>
              <a:t> </a:t>
            </a:r>
            <a:r>
              <a:rPr lang="fr-CA" sz="2400" i="1" dirty="0"/>
              <a:t>con</a:t>
            </a:r>
            <a:endParaRPr lang="es-MX" sz="2400" i="1" dirty="0"/>
          </a:p>
          <a:p>
            <a:endParaRPr lang="es-MX" sz="1800" dirty="0"/>
          </a:p>
          <a:p>
            <a:pPr marL="0" indent="0">
              <a:buNone/>
            </a:pPr>
            <a:endParaRPr lang="es-MX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281A7-03CE-4553-873F-228F1945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231B4345-87F4-48AE-99A4-1505E56350D1}"/>
              </a:ext>
            </a:extLst>
          </p:cNvPr>
          <p:cNvSpPr/>
          <p:nvPr/>
        </p:nvSpPr>
        <p:spPr>
          <a:xfrm>
            <a:off x="5125085" y="1257300"/>
            <a:ext cx="2438400" cy="2214880"/>
          </a:xfrm>
          <a:prstGeom prst="wedgeRectCallout">
            <a:avLst>
              <a:gd name="adj1" fmla="val 76667"/>
              <a:gd name="adj2" fmla="val 516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6DC3E3-5F0D-48B4-81CA-A7A1A0EE3657}"/>
              </a:ext>
            </a:extLst>
          </p:cNvPr>
          <p:cNvSpPr/>
          <p:nvPr/>
        </p:nvSpPr>
        <p:spPr>
          <a:xfrm>
            <a:off x="5206047" y="1397675"/>
            <a:ext cx="22764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es-MX" i="1" dirty="0">
                <a:solidFill>
                  <a:schemeClr val="accent4">
                    <a:lumMod val="50000"/>
                  </a:schemeClr>
                </a:solidFill>
              </a:rPr>
              <a:t>Todo lo que hacemos para mantener, continuar y reparar nuestro mundo para que podamos vivir en él lo mejor posible” </a:t>
            </a:r>
          </a:p>
          <a:p>
            <a:pPr algn="r">
              <a:buFontTx/>
              <a:buChar char="-"/>
            </a:pPr>
            <a:r>
              <a:rPr lang="es-MX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MX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MX" sz="1600" dirty="0">
                <a:solidFill>
                  <a:schemeClr val="accent4">
                    <a:lumMod val="50000"/>
                  </a:schemeClr>
                </a:solidFill>
              </a:rPr>
              <a:t>Tronto y Fisher</a:t>
            </a:r>
            <a:endParaRPr lang="es-MX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0CE5E6-E981-49E2-A803-7F62BCFF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1" y="1613237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¿Qué infraestructuras del cuidado faltan alrededor de unidades médicas/oficinas y cómo priorizarlas?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70270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265C-65F9-466B-8391-A1B865CB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“¿Qué nos quitó el neoliberalismo y cómo podemos reconstruirlo?”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68BCD-71E3-4B28-98C5-89821F242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La ciudad pública, procomún y la ciudad bajo lógicas de mercado. 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70058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A5A13-6258-4D7F-B57F-37545DA5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Lógica dialéctica y reconstructiva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ADB1B-0192-47F5-88EB-9C1B7B79B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La reparación como politización del futuro</a:t>
            </a:r>
          </a:p>
        </p:txBody>
      </p:sp>
    </p:spTree>
    <p:extLst>
      <p:ext uri="{BB962C8B-B14F-4D97-AF65-F5344CB8AC3E}">
        <p14:creationId xmlns:p14="http://schemas.microsoft.com/office/powerpoint/2010/main" val="1774352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122C1-E161-4337-8BD7-BA02F48C3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78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255B95-6112-4309-94E4-1D0BE0EC32F4}"/>
              </a:ext>
            </a:extLst>
          </p:cNvPr>
          <p:cNvSpPr/>
          <p:nvPr/>
        </p:nvSpPr>
        <p:spPr>
          <a:xfrm>
            <a:off x="5831840" y="3692436"/>
            <a:ext cx="6096000" cy="2677656"/>
          </a:xfrm>
          <a:prstGeom prst="rect">
            <a:avLst/>
          </a:prstGeom>
          <a:solidFill>
            <a:srgbClr val="DE8C89"/>
          </a:solidFill>
        </p:spPr>
        <p:txBody>
          <a:bodyPr>
            <a:spAutoFit/>
          </a:bodyPr>
          <a:lstStyle/>
          <a:p>
            <a:r>
              <a:rPr lang="es-MX" sz="2800" dirty="0">
                <a:latin typeface="Calibri" panose="020F0502020204030204" pitchFamily="34" charset="0"/>
                <a:ea typeface="Calibri" panose="020F0502020204030204" pitchFamily="34" charset="0"/>
              </a:rPr>
              <a:t>"Estos trenes están muy sucios. Ofrezco mis servicios para limpiarlos. Siempre les digo a mis hijos que mi trabajo es sucio, pero mi dinero es limpio; me lo gano honradamente limpiando las sucias calles de nuestra ciudad".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031713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FB204-EE57-4645-A6DB-7E9F3C3E8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3"/>
            <a:ext cx="12175754" cy="6867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B68219-1E6D-45A1-91A1-5EEDA5054548}"/>
              </a:ext>
            </a:extLst>
          </p:cNvPr>
          <p:cNvSpPr txBox="1"/>
          <p:nvPr/>
        </p:nvSpPr>
        <p:spPr>
          <a:xfrm>
            <a:off x="2651236" y="2505616"/>
            <a:ext cx="4206764" cy="255454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Una gran variedad de prácticas que tienen como objetivo encontrar soluciones a los problemas cotidianos. Van desde el cuidado de uno mismo, pasando por el fomento de los vínculos sociales, hasta la reparación de objetos rotos o de la infraestructura urbana.</a:t>
            </a:r>
          </a:p>
        </p:txBody>
      </p:sp>
    </p:spTree>
    <p:extLst>
      <p:ext uri="{BB962C8B-B14F-4D97-AF65-F5344CB8AC3E}">
        <p14:creationId xmlns:p14="http://schemas.microsoft.com/office/powerpoint/2010/main" val="842652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9D18F-BA01-4398-A1D7-4356E987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4"/>
            <a:ext cx="12157931" cy="6734631"/>
          </a:xfrm>
          <a:prstGeom prst="rect">
            <a:avLst/>
          </a:prstGeom>
          <a:solidFill>
            <a:srgbClr val="FA6547"/>
          </a:solidFill>
        </p:spPr>
      </p:pic>
    </p:spTree>
    <p:extLst>
      <p:ext uri="{BB962C8B-B14F-4D97-AF65-F5344CB8AC3E}">
        <p14:creationId xmlns:p14="http://schemas.microsoft.com/office/powerpoint/2010/main" val="4101029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9D449D3-A0B7-4A6F-94CA-4AF48D42D07E}"/>
              </a:ext>
            </a:extLst>
          </p:cNvPr>
          <p:cNvGrpSpPr/>
          <p:nvPr/>
        </p:nvGrpSpPr>
        <p:grpSpPr>
          <a:xfrm>
            <a:off x="5089088" y="384112"/>
            <a:ext cx="5109239" cy="6089775"/>
            <a:chOff x="4782636" y="229382"/>
            <a:chExt cx="5109239" cy="608977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B9FB909-D78A-4E7C-A600-2C1354EC87D9}"/>
                </a:ext>
              </a:extLst>
            </p:cNvPr>
            <p:cNvGrpSpPr/>
            <p:nvPr/>
          </p:nvGrpSpPr>
          <p:grpSpPr>
            <a:xfrm>
              <a:off x="4782636" y="229382"/>
              <a:ext cx="5109239" cy="6089775"/>
              <a:chOff x="4782636" y="229382"/>
              <a:chExt cx="5109239" cy="608977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A05D76A-E398-4750-BF75-E30D5910E02D}"/>
                  </a:ext>
                </a:extLst>
              </p:cNvPr>
              <p:cNvGrpSpPr/>
              <p:nvPr/>
            </p:nvGrpSpPr>
            <p:grpSpPr>
              <a:xfrm>
                <a:off x="4782636" y="229382"/>
                <a:ext cx="2900331" cy="6089775"/>
                <a:chOff x="4782636" y="229382"/>
                <a:chExt cx="2900331" cy="6089775"/>
              </a:xfrm>
            </p:grpSpPr>
            <p:sp>
              <p:nvSpPr>
                <p:cNvPr id="2" name="Arrow: Down 1">
                  <a:extLst>
                    <a:ext uri="{FF2B5EF4-FFF2-40B4-BE49-F238E27FC236}">
                      <a16:creationId xmlns:a16="http://schemas.microsoft.com/office/drawing/2014/main" id="{F137A61B-5B5F-4F1D-BD39-3BCE3A6B07FA}"/>
                    </a:ext>
                  </a:extLst>
                </p:cNvPr>
                <p:cNvSpPr/>
                <p:nvPr/>
              </p:nvSpPr>
              <p:spPr>
                <a:xfrm>
                  <a:off x="5637405" y="587828"/>
                  <a:ext cx="1066800" cy="5127172"/>
                </a:xfrm>
                <a:prstGeom prst="downArrow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647DBD71-738C-41AD-93A0-26D54423BCA7}"/>
                    </a:ext>
                  </a:extLst>
                </p:cNvPr>
                <p:cNvSpPr txBox="1"/>
                <p:nvPr/>
              </p:nvSpPr>
              <p:spPr>
                <a:xfrm>
                  <a:off x="5662919" y="229382"/>
                  <a:ext cx="11297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dirty="0"/>
                    <a:t>PRESENTE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6B99B95-26EC-43E8-A6F6-84A3922281DD}"/>
                    </a:ext>
                  </a:extLst>
                </p:cNvPr>
                <p:cNvSpPr txBox="1"/>
                <p:nvPr/>
              </p:nvSpPr>
              <p:spPr>
                <a:xfrm>
                  <a:off x="4975308" y="5672256"/>
                  <a:ext cx="2707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dirty="0"/>
                    <a:t>FUTURO ASPIRACIONAL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CB061A7-F25D-467F-979B-54E79EB9883E}"/>
                    </a:ext>
                  </a:extLst>
                </p:cNvPr>
                <p:cNvSpPr txBox="1"/>
                <p:nvPr/>
              </p:nvSpPr>
              <p:spPr>
                <a:xfrm>
                  <a:off x="5183946" y="1589314"/>
                  <a:ext cx="1611086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600" b="1" dirty="0"/>
                    <a:t>Planeación</a:t>
                  </a:r>
                </a:p>
                <a:p>
                  <a:r>
                    <a:rPr lang="es-MX" sz="1200" dirty="0"/>
                    <a:t>Técnicas de </a:t>
                  </a:r>
                  <a:r>
                    <a:rPr lang="es-MX" sz="1200" dirty="0" err="1"/>
                    <a:t>futuring</a:t>
                  </a:r>
                  <a:endParaRPr lang="es-MX" sz="1200" dirty="0"/>
                </a:p>
                <a:p>
                  <a:r>
                    <a:rPr lang="es-MX" sz="1200" dirty="0"/>
                    <a:t>Representaciones del futuro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716553E-A89A-4943-9E8C-D34ADE4C1AF8}"/>
                    </a:ext>
                  </a:extLst>
                </p:cNvPr>
                <p:cNvSpPr txBox="1"/>
                <p:nvPr/>
              </p:nvSpPr>
              <p:spPr>
                <a:xfrm>
                  <a:off x="5950421" y="2713350"/>
                  <a:ext cx="430887" cy="1340367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es-MX" sz="1600" i="1" dirty="0"/>
                    <a:t>infraestructura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E5280B5-2985-49EB-9C1A-E417E2DD411F}"/>
                    </a:ext>
                  </a:extLst>
                </p:cNvPr>
                <p:cNvSpPr txBox="1"/>
                <p:nvPr/>
              </p:nvSpPr>
              <p:spPr>
                <a:xfrm>
                  <a:off x="4782636" y="5949825"/>
                  <a:ext cx="28362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dirty="0"/>
                    <a:t>Transformación institucional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EAC6D0B-6413-430E-A081-0192A04CA7BB}"/>
                  </a:ext>
                </a:extLst>
              </p:cNvPr>
              <p:cNvGrpSpPr/>
              <p:nvPr/>
            </p:nvGrpSpPr>
            <p:grpSpPr>
              <a:xfrm>
                <a:off x="6749022" y="1143000"/>
                <a:ext cx="3142853" cy="3709087"/>
                <a:chOff x="6749022" y="1143000"/>
                <a:chExt cx="3142853" cy="3709087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9343257D-370E-474C-9D71-9D917FF8CCC8}"/>
                    </a:ext>
                  </a:extLst>
                </p:cNvPr>
                <p:cNvSpPr/>
                <p:nvPr/>
              </p:nvSpPr>
              <p:spPr>
                <a:xfrm>
                  <a:off x="6757711" y="1143000"/>
                  <a:ext cx="3080658" cy="3363686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EC64864-FB89-4629-9D49-5AD830338D64}"/>
                    </a:ext>
                  </a:extLst>
                </p:cNvPr>
                <p:cNvGrpSpPr/>
                <p:nvPr/>
              </p:nvGrpSpPr>
              <p:grpSpPr>
                <a:xfrm>
                  <a:off x="6749022" y="1208901"/>
                  <a:ext cx="3142853" cy="3643186"/>
                  <a:chOff x="6749022" y="1208901"/>
                  <a:chExt cx="3142853" cy="3643186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D68FC599-1D02-4D41-B6AC-06AFCE5CBABB}"/>
                      </a:ext>
                    </a:extLst>
                  </p:cNvPr>
                  <p:cNvGrpSpPr/>
                  <p:nvPr/>
                </p:nvGrpSpPr>
                <p:grpSpPr>
                  <a:xfrm>
                    <a:off x="7633822" y="2732314"/>
                    <a:ext cx="1459064" cy="1441771"/>
                    <a:chOff x="7633822" y="2732314"/>
                    <a:chExt cx="1459064" cy="1441771"/>
                  </a:xfrm>
                </p:grpSpPr>
                <p:sp>
                  <p:nvSpPr>
                    <p:cNvPr id="10" name="Oval 9">
                      <a:extLst>
                        <a:ext uri="{FF2B5EF4-FFF2-40B4-BE49-F238E27FC236}">
                          <a16:creationId xmlns:a16="http://schemas.microsoft.com/office/drawing/2014/main" id="{B4B9FA0A-3C48-44A2-9A15-40E37D839C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14" y="2732314"/>
                      <a:ext cx="261257" cy="228600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A0E3A70B-0512-448C-B957-08040AEE92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33822" y="3890822"/>
                      <a:ext cx="312186" cy="26908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B48EEC13-B723-4BE6-8D0B-B9B82381F58A}"/>
                        </a:ext>
                      </a:extLst>
                    </p:cNvPr>
                    <p:cNvCxnSpPr>
                      <a:cxnSpLocks/>
                      <a:stCxn id="11" idx="4"/>
                    </p:cNvCxnSpPr>
                    <p:nvPr/>
                  </p:nvCxnSpPr>
                  <p:spPr>
                    <a:xfrm flipH="1">
                      <a:off x="8435390" y="3695700"/>
                      <a:ext cx="41092" cy="46421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FA1878B0-CCD8-4C02-B1CC-DFF3A7984575}"/>
                        </a:ext>
                      </a:extLst>
                    </p:cNvPr>
                    <p:cNvCxnSpPr>
                      <a:cxnSpLocks/>
                      <a:stCxn id="10" idx="4"/>
                    </p:cNvCxnSpPr>
                    <p:nvPr/>
                  </p:nvCxnSpPr>
                  <p:spPr>
                    <a:xfrm>
                      <a:off x="7892143" y="2960914"/>
                      <a:ext cx="325941" cy="120913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C91A798A-D359-44C5-8AFA-06AE3AA22D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583340" y="2969804"/>
                      <a:ext cx="509546" cy="118936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B2B9ED93-B9E7-4F29-B564-2186897217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97101" y="4053717"/>
                      <a:ext cx="385467" cy="12036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19A321C9-086A-4F0C-B7AD-8A2C2EAA2A34}"/>
                      </a:ext>
                    </a:extLst>
                  </p:cNvPr>
                  <p:cNvGrpSpPr/>
                  <p:nvPr/>
                </p:nvGrpSpPr>
                <p:grpSpPr>
                  <a:xfrm>
                    <a:off x="6749022" y="1208901"/>
                    <a:ext cx="3142853" cy="3643186"/>
                    <a:chOff x="6749022" y="1208901"/>
                    <a:chExt cx="3142853" cy="3643186"/>
                  </a:xfrm>
                </p:grpSpPr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660D74C8-92C3-49E4-869C-E79414A329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7665" y="1589314"/>
                      <a:ext cx="27342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s-MX" sz="1600" b="1" dirty="0"/>
                        <a:t>Pensamiento del mundo roto</a:t>
                      </a:r>
                    </a:p>
                    <a:p>
                      <a:pPr algn="r"/>
                      <a:r>
                        <a:rPr lang="es-MX" sz="1200" dirty="0"/>
                        <a:t>Reparación</a:t>
                      </a:r>
                    </a:p>
                    <a:p>
                      <a:pPr algn="r"/>
                      <a:r>
                        <a:rPr lang="es-MX" sz="1200" dirty="0"/>
                        <a:t>Practicar </a:t>
                      </a:r>
                      <a:r>
                        <a:rPr lang="es-MX" sz="1200" dirty="0" err="1"/>
                        <a:t>futuroS</a:t>
                      </a:r>
                      <a:endParaRPr lang="es-MX" sz="1200" dirty="0"/>
                    </a:p>
                  </p:txBody>
                </p:sp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D75F201C-251C-40D3-8B6F-FA658FB45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5853" y="3467100"/>
                      <a:ext cx="261257" cy="228600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13" name="Oval 12">
                      <a:extLst>
                        <a:ext uri="{FF2B5EF4-FFF2-40B4-BE49-F238E27FC236}">
                          <a16:creationId xmlns:a16="http://schemas.microsoft.com/office/drawing/2014/main" id="{2B64BBB1-96F1-4F66-8BEE-0146845E11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1711" y="3695700"/>
                      <a:ext cx="261257" cy="228600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396C6DC0-3651-4E85-ADB1-2930B32D3A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9284" y="4109613"/>
                      <a:ext cx="24684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MX" dirty="0"/>
                        <a:t>FUTURO ANTICIPATORIO</a:t>
                      </a:r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462A02E7-720D-4E38-B93C-AB1387202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6685" y="2773293"/>
                      <a:ext cx="261257" cy="228600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C40E1F5D-52BE-40B7-9430-E50416EF9C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44308" y="3858595"/>
                      <a:ext cx="261257" cy="228600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6C27A5F3-EA3F-4D9A-A453-C5330B37C2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37060" y="1208901"/>
                      <a:ext cx="112979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MX" dirty="0"/>
                        <a:t>PRESENTE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B551ED30-8627-4595-B3CB-01FC275BE4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49022" y="1444307"/>
                      <a:ext cx="430887" cy="2823402"/>
                    </a:xfrm>
                    <a:prstGeom prst="rect">
                      <a:avLst/>
                    </a:prstGeom>
                    <a:noFill/>
                  </p:spPr>
                  <p:txBody>
                    <a:bodyPr vert="vert" wrap="none" rtlCol="0">
                      <a:spAutoFit/>
                    </a:bodyPr>
                    <a:lstStyle/>
                    <a:p>
                      <a:r>
                        <a:rPr lang="es-MX" sz="1600" i="1" dirty="0"/>
                        <a:t>calle- institucionalidad intersticio</a:t>
                      </a:r>
                      <a:endParaRPr lang="es-MX" sz="1600" dirty="0"/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1B9104E7-4C91-463B-959F-E9AE55A9F0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80683" y="2877401"/>
                      <a:ext cx="106362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MX" sz="1600" i="1" dirty="0"/>
                        <a:t>procomún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959136E2-AAF8-4D64-94EA-4062B97C0F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60329" y="2435698"/>
                      <a:ext cx="95891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MX" sz="1600" i="1" dirty="0"/>
                        <a:t>umbrales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787936D2-CE6E-47D0-98B9-6BB6708547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3799" y="3399271"/>
                      <a:ext cx="83548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MX" sz="1600" i="1" dirty="0"/>
                        <a:t>cuerpos</a:t>
                      </a:r>
                    </a:p>
                  </p:txBody>
                </p:sp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BE4DF422-B723-4AF2-B693-7737E878F8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5080" y="4482755"/>
                      <a:ext cx="26577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MX" dirty="0"/>
                        <a:t>Transformación intersticial</a:t>
                      </a:r>
                    </a:p>
                  </p:txBody>
                </p:sp>
              </p:grpSp>
            </p:grpSp>
          </p:grp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B5BAA7-8187-4A47-83FD-CFDCAA89CF5D}"/>
                </a:ext>
              </a:extLst>
            </p:cNvPr>
            <p:cNvSpPr/>
            <p:nvPr/>
          </p:nvSpPr>
          <p:spPr>
            <a:xfrm>
              <a:off x="5148942" y="1143000"/>
              <a:ext cx="1974396" cy="336368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A94B8649-AF1D-4DE9-8D4E-A865D095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094" y="174911"/>
            <a:ext cx="2834640" cy="2377440"/>
          </a:xfrm>
        </p:spPr>
        <p:txBody>
          <a:bodyPr/>
          <a:lstStyle/>
          <a:p>
            <a:r>
              <a:rPr lang="es-MX" dirty="0"/>
              <a:t>Transformación del espacio urbano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45142C-850B-474A-8DB5-E2A5D2587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681" y="2649271"/>
            <a:ext cx="3172968" cy="3546336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 respecto a los espacios institucionales, el futuro tiende a ser calculado e imaginado mediante la extrapolación del presente, con el fin de planificar un futuro aspiracional.</a:t>
            </a:r>
          </a:p>
          <a:p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 las calles y en los espacios domésticos es distinto, esto ocurre a través de los umbrales o de los cuerpos, donde los futuros son plurales y se materializan antes de ser imaginados, no se extrapolan del presente, sino que ya están ahí, en las grietas, en los </a:t>
            </a: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microespacios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de la ciudad.</a:t>
            </a:r>
          </a:p>
          <a:p>
            <a:r>
              <a:rPr lang="es-ES" dirty="0">
                <a:solidFill>
                  <a:schemeClr val="tx1"/>
                </a:solidFill>
              </a:rPr>
              <a:t>El reto de la investigación es identificarlos para potencializarlos.</a:t>
            </a:r>
          </a:p>
        </p:txBody>
      </p:sp>
    </p:spTree>
    <p:extLst>
      <p:ext uri="{BB962C8B-B14F-4D97-AF65-F5344CB8AC3E}">
        <p14:creationId xmlns:p14="http://schemas.microsoft.com/office/powerpoint/2010/main" val="3992855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B19E-2BE5-476B-9A51-2FE7F3A1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Para </a:t>
            </a:r>
            <a:r>
              <a:rPr lang="fr-CA" dirty="0" err="1"/>
              <a:t>cerrar</a:t>
            </a:r>
            <a:r>
              <a:rPr lang="fr-CA" dirty="0"/>
              <a:t>, y </a:t>
            </a:r>
            <a:r>
              <a:rPr lang="fr-CA" dirty="0" err="1"/>
              <a:t>abrir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6A096-15D4-436A-85C0-DD0EE2A59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 ciudad es un campo de disputa, no solo un escenario</a:t>
            </a:r>
          </a:p>
          <a:p>
            <a:r>
              <a:rPr lang="es-ES" dirty="0"/>
              <a:t>La ciudad esta rota</a:t>
            </a:r>
          </a:p>
          <a:p>
            <a:r>
              <a:rPr lang="es-ES" dirty="0"/>
              <a:t>Sin embargo, el futuro no esta dado y despolitizado</a:t>
            </a:r>
          </a:p>
          <a:p>
            <a:r>
              <a:rPr lang="es-ES" dirty="0"/>
              <a:t>La pregunta es:</a:t>
            </a:r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MX" sz="4000" b="1" dirty="0">
                <a:solidFill>
                  <a:schemeClr val="accent2">
                    <a:lumMod val="75000"/>
                  </a:schemeClr>
                </a:solidFill>
              </a:rPr>
              <a:t>¿</a:t>
            </a:r>
            <a:r>
              <a:rPr lang="es-ES" sz="4000" b="1" dirty="0">
                <a:solidFill>
                  <a:schemeClr val="accent2">
                    <a:lumMod val="75000"/>
                  </a:schemeClr>
                </a:solidFill>
              </a:rPr>
              <a:t>Cómo volver a tejernos desde lo común?</a:t>
            </a:r>
            <a:endParaRPr lang="es-MX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3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3A6287-31C5-4BF1-AAB7-C52923197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49647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81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B7855-FA81-488B-9356-D460C5FE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ciudad mercantilizada</a:t>
            </a:r>
            <a:br>
              <a:rPr lang="es-MX" dirty="0"/>
            </a:br>
            <a:r>
              <a:rPr lang="es-MX" sz="3200" dirty="0"/>
              <a:t>algunos mecanismos que refuerzan la privatización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72FC-1BAA-47E0-AD83-30DDEFBE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515" y="1520825"/>
            <a:ext cx="2525485" cy="459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/>
              <a:t>Megaproyectos</a:t>
            </a:r>
          </a:p>
          <a:p>
            <a:endParaRPr lang="fr-CA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660F4-39A4-44B2-8F20-5ECCCE597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041"/>
            <a:ext cx="12192000" cy="4877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650733-92F6-4DC7-A689-E1564D7B3AA0}"/>
              </a:ext>
            </a:extLst>
          </p:cNvPr>
          <p:cNvSpPr/>
          <p:nvPr/>
        </p:nvSpPr>
        <p:spPr>
          <a:xfrm>
            <a:off x="0" y="1946178"/>
            <a:ext cx="12192000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schemeClr val="bg1"/>
                </a:solidFill>
              </a:rPr>
              <a:t>Tríptico del Pedregal de Santa Úrsula. </a:t>
            </a:r>
            <a:r>
              <a:rPr lang="es-MX" dirty="0">
                <a:solidFill>
                  <a:schemeClr val="bg1"/>
                </a:solidFill>
              </a:rPr>
              <a:t>Hecho por </a:t>
            </a:r>
            <a:r>
              <a:rPr lang="es-MX" dirty="0" err="1">
                <a:solidFill>
                  <a:schemeClr val="bg1"/>
                </a:solidFill>
              </a:rPr>
              <a:t>Kristoff</a:t>
            </a:r>
            <a:r>
              <a:rPr lang="es-MX" dirty="0">
                <a:solidFill>
                  <a:schemeClr val="bg1"/>
                </a:solidFill>
              </a:rPr>
              <a:t> (2025), Collage Análogo. Representa el abigarramiento en el que se desarrolla la identidad/memoria de las personas que habitan la colonia. Fuente: Jair Coronado, 2025.</a:t>
            </a:r>
          </a:p>
        </p:txBody>
      </p:sp>
    </p:spTree>
    <p:extLst>
      <p:ext uri="{BB962C8B-B14F-4D97-AF65-F5344CB8AC3E}">
        <p14:creationId xmlns:p14="http://schemas.microsoft.com/office/powerpoint/2010/main" val="428280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B7855-FA81-488B-9356-D460C5FE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332468"/>
            <a:ext cx="5344886" cy="1325563"/>
          </a:xfrm>
        </p:spPr>
        <p:txBody>
          <a:bodyPr>
            <a:normAutofit fontScale="90000"/>
          </a:bodyPr>
          <a:lstStyle/>
          <a:p>
            <a:r>
              <a:rPr lang="es-MX" sz="3600" dirty="0"/>
              <a:t>La ciudad mercantilizada</a:t>
            </a:r>
            <a:br>
              <a:rPr lang="es-MX" dirty="0"/>
            </a:br>
            <a:r>
              <a:rPr lang="es-MX" sz="2800" dirty="0"/>
              <a:t>algunos mecanismos que refuerzan la privatización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72FC-1BAA-47E0-AD83-30DDEFBE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403"/>
            <a:ext cx="2525485" cy="459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 err="1"/>
              <a:t>FIBRAs</a:t>
            </a:r>
            <a:endParaRPr lang="es-MX" dirty="0"/>
          </a:p>
          <a:p>
            <a:endParaRPr lang="fr-CA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650733-92F6-4DC7-A689-E1564D7B3AA0}"/>
              </a:ext>
            </a:extLst>
          </p:cNvPr>
          <p:cNvSpPr/>
          <p:nvPr/>
        </p:nvSpPr>
        <p:spPr>
          <a:xfrm>
            <a:off x="0" y="6486303"/>
            <a:ext cx="3995057" cy="3716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Fuente: Luz de Lourdes Cordero, 2022.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87188-7D69-4C3A-A4A3-4C77E68DE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1" t="10476" r="25942" b="16507"/>
          <a:stretch/>
        </p:blipFill>
        <p:spPr>
          <a:xfrm>
            <a:off x="5643158" y="0"/>
            <a:ext cx="6603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7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C390D-4D67-43A7-8DF7-754EB8DD2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7" t="13650" r="12000" b="12858"/>
          <a:stretch/>
        </p:blipFill>
        <p:spPr>
          <a:xfrm>
            <a:off x="1513114" y="21276"/>
            <a:ext cx="9089572" cy="6820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359250-FB8B-4BAB-A126-9E2541275AAA}"/>
              </a:ext>
            </a:extLst>
          </p:cNvPr>
          <p:cNvSpPr/>
          <p:nvPr/>
        </p:nvSpPr>
        <p:spPr>
          <a:xfrm>
            <a:off x="8196943" y="6465027"/>
            <a:ext cx="3995057" cy="3716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Fuente: Luz de Lourdes Cordero, 2022.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3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735E02-A12A-4C16-969B-F014B1095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7" t="14445" r="5584" b="11904"/>
          <a:stretch/>
        </p:blipFill>
        <p:spPr>
          <a:xfrm>
            <a:off x="337457" y="81385"/>
            <a:ext cx="9956299" cy="6874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BAE171-0064-42D7-A3E4-77529B5DCDE7}"/>
              </a:ext>
            </a:extLst>
          </p:cNvPr>
          <p:cNvSpPr/>
          <p:nvPr/>
        </p:nvSpPr>
        <p:spPr>
          <a:xfrm>
            <a:off x="8196943" y="6465027"/>
            <a:ext cx="3995057" cy="3716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Fuente: Luz de Lourdes Cordero, 2022.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95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6A1B0-4D96-454D-AACA-37F55246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El derecho a la salud se materializa territorialmente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A1DBE-CF6F-40F3-95BD-6490E8C7B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No se </a:t>
            </a:r>
            <a:r>
              <a:rPr lang="fr-CA" dirty="0" err="1"/>
              <a:t>trata</a:t>
            </a:r>
            <a:r>
              <a:rPr lang="fr-CA" dirty="0"/>
              <a:t> solo de </a:t>
            </a:r>
            <a:r>
              <a:rPr lang="fr-CA" dirty="0" err="1"/>
              <a:t>instituciones</a:t>
            </a:r>
            <a:r>
              <a:rPr lang="fr-CA" dirty="0"/>
              <a:t>, sino de </a:t>
            </a:r>
            <a:r>
              <a:rPr lang="fr-CA" dirty="0" err="1"/>
              <a:t>territorios</a:t>
            </a:r>
            <a:r>
              <a:rPr lang="fr-CA" dirty="0"/>
              <a:t> </a:t>
            </a:r>
            <a:r>
              <a:rPr lang="fr-CA" dirty="0" err="1"/>
              <a:t>saludables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770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B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C55A53-6C4A-43E7-8DD9-2632408A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B45F1-4AF2-43E6-B771-A478B956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8" y="498814"/>
            <a:ext cx="3374572" cy="1325563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s-MX" sz="3200" dirty="0"/>
              <a:t>El desplazamiento de familias a zonas sin infraestructura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F78D6-4689-4870-95E1-563F22C87A44}"/>
              </a:ext>
            </a:extLst>
          </p:cNvPr>
          <p:cNvSpPr txBox="1"/>
          <p:nvPr/>
        </p:nvSpPr>
        <p:spPr>
          <a:xfrm>
            <a:off x="8697685" y="6389914"/>
            <a:ext cx="341151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A" dirty="0"/>
              <a:t>Parque México, 4 de </a:t>
            </a:r>
            <a:r>
              <a:rPr lang="fr-CA" dirty="0" err="1"/>
              <a:t>julio</a:t>
            </a:r>
            <a:r>
              <a:rPr lang="fr-CA" dirty="0"/>
              <a:t> del 2025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42098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833</Words>
  <Application>Microsoft Office PowerPoint</Application>
  <PresentationFormat>Widescreen</PresentationFormat>
  <Paragraphs>96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Ebrima</vt:lpstr>
      <vt:lpstr>Office Theme</vt:lpstr>
      <vt:lpstr>Reparar la ciudad rota</vt:lpstr>
      <vt:lpstr>“¿Qué nos quitó el neoliberalismo y cómo podemos reconstruirlo?”</vt:lpstr>
      <vt:lpstr>PowerPoint Presentation</vt:lpstr>
      <vt:lpstr>La ciudad mercantilizada algunos mecanismos que refuerzan la privatización</vt:lpstr>
      <vt:lpstr>La ciudad mercantilizada algunos mecanismos que refuerzan la privatización</vt:lpstr>
      <vt:lpstr>PowerPoint Presentation</vt:lpstr>
      <vt:lpstr>PowerPoint Presentation</vt:lpstr>
      <vt:lpstr>El derecho a la salud se materializa territorialmente</vt:lpstr>
      <vt:lpstr>El desplazamiento de familias a zonas sin infraestructura</vt:lpstr>
      <vt:lpstr>PowerPoint Presentation</vt:lpstr>
      <vt:lpstr>La brecha centro-perifería en accesibilidad a clínicas y centros de salud</vt:lpstr>
      <vt:lpstr>Día mundial de prevención del suicidio</vt:lpstr>
      <vt:lpstr>Vivir en un territorio “sin” infraestructura</vt:lpstr>
      <vt:lpstr>Infraestructura procomún</vt:lpstr>
      <vt:lpstr>PowerPoint Presentation</vt:lpstr>
      <vt:lpstr>PowerPoint Presentation</vt:lpstr>
      <vt:lpstr>PowerPoint Presentation</vt:lpstr>
      <vt:lpstr>PowerPoint Presentation</vt:lpstr>
      <vt:lpstr>¿Qué infraestructuras del cuidado faltan alrededor de unidades médicas/oficinas y cómo priorizarlas?</vt:lpstr>
      <vt:lpstr>Lógica dialéctica y reconstructiva</vt:lpstr>
      <vt:lpstr>PowerPoint Presentation</vt:lpstr>
      <vt:lpstr>PowerPoint Presentation</vt:lpstr>
      <vt:lpstr>PowerPoint Presentation</vt:lpstr>
      <vt:lpstr>Transformación del espacio urbano</vt:lpstr>
      <vt:lpstr>Para cerrar, y abrir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Reparar la ciudad rota</dc:title>
  <dc:creator>Julie-Anne Boudreau</dc:creator>
  <cp:lastModifiedBy>Julie-Anne Boudreau</cp:lastModifiedBy>
  <cp:revision>21</cp:revision>
  <dcterms:created xsi:type="dcterms:W3CDTF">2025-09-09T20:04:06Z</dcterms:created>
  <dcterms:modified xsi:type="dcterms:W3CDTF">2025-09-10T16:35:18Z</dcterms:modified>
</cp:coreProperties>
</file>