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47"/>
  </p:notesMasterIdLst>
  <p:sldIdLst>
    <p:sldId id="256" r:id="rId2"/>
    <p:sldId id="259" r:id="rId3"/>
    <p:sldId id="260" r:id="rId4"/>
    <p:sldId id="261" r:id="rId5"/>
    <p:sldId id="262" r:id="rId6"/>
    <p:sldId id="257" r:id="rId7"/>
    <p:sldId id="258" r:id="rId8"/>
    <p:sldId id="442" r:id="rId9"/>
    <p:sldId id="445" r:id="rId10"/>
    <p:sldId id="410" r:id="rId11"/>
    <p:sldId id="483" r:id="rId12"/>
    <p:sldId id="484" r:id="rId13"/>
    <p:sldId id="452" r:id="rId14"/>
    <p:sldId id="453" r:id="rId15"/>
    <p:sldId id="454" r:id="rId16"/>
    <p:sldId id="460" r:id="rId17"/>
    <p:sldId id="455" r:id="rId18"/>
    <p:sldId id="456" r:id="rId19"/>
    <p:sldId id="457" r:id="rId20"/>
    <p:sldId id="458" r:id="rId21"/>
    <p:sldId id="461" r:id="rId22"/>
    <p:sldId id="459" r:id="rId23"/>
    <p:sldId id="462" r:id="rId24"/>
    <p:sldId id="263" r:id="rId25"/>
    <p:sldId id="463" r:id="rId26"/>
    <p:sldId id="464" r:id="rId27"/>
    <p:sldId id="264" r:id="rId28"/>
    <p:sldId id="465" r:id="rId29"/>
    <p:sldId id="466" r:id="rId30"/>
    <p:sldId id="467" r:id="rId31"/>
    <p:sldId id="468" r:id="rId32"/>
    <p:sldId id="469" r:id="rId33"/>
    <p:sldId id="470" r:id="rId34"/>
    <p:sldId id="472" r:id="rId35"/>
    <p:sldId id="473" r:id="rId36"/>
    <p:sldId id="474" r:id="rId37"/>
    <p:sldId id="476" r:id="rId38"/>
    <p:sldId id="471" r:id="rId39"/>
    <p:sldId id="265" r:id="rId40"/>
    <p:sldId id="477" r:id="rId41"/>
    <p:sldId id="478" r:id="rId42"/>
    <p:sldId id="479" r:id="rId43"/>
    <p:sldId id="480" r:id="rId44"/>
    <p:sldId id="481" r:id="rId45"/>
    <p:sldId id="48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89"/>
  </p:normalViewPr>
  <p:slideViewPr>
    <p:cSldViewPr snapToGrid="0">
      <p:cViewPr varScale="1">
        <p:scale>
          <a:sx n="85" d="100"/>
          <a:sy n="85" d="100"/>
        </p:scale>
        <p:origin x="19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D6880-203B-5144-AB46-811556D642E5}" type="datetimeFigureOut">
              <a:rPr lang="es-MX" smtClean="0"/>
              <a:t>07/10/25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78E86-439F-CC45-AA61-BEC86C76BF26}" type="slidenum">
              <a:rPr lang="es-MX" smtClean="0"/>
              <a:t>‹Nº›</a:t>
            </a:fld>
            <a:endParaRPr lang="es-MX"/>
          </a:p>
        </p:txBody>
      </p:sp>
    </p:spTree>
    <p:extLst>
      <p:ext uri="{BB962C8B-B14F-4D97-AF65-F5344CB8AC3E}">
        <p14:creationId xmlns:p14="http://schemas.microsoft.com/office/powerpoint/2010/main" val="298091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4D78E86-439F-CC45-AA61-BEC86C76BF26}" type="slidenum">
              <a:rPr lang="es-MX" smtClean="0"/>
              <a:t>17</a:t>
            </a:fld>
            <a:endParaRPr lang="es-MX"/>
          </a:p>
        </p:txBody>
      </p:sp>
    </p:spTree>
    <p:extLst>
      <p:ext uri="{BB962C8B-B14F-4D97-AF65-F5344CB8AC3E}">
        <p14:creationId xmlns:p14="http://schemas.microsoft.com/office/powerpoint/2010/main" val="342046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4D78E86-439F-CC45-AA61-BEC86C76BF26}" type="slidenum">
              <a:rPr lang="es-MX" smtClean="0"/>
              <a:t>42</a:t>
            </a:fld>
            <a:endParaRPr lang="es-MX"/>
          </a:p>
        </p:txBody>
      </p:sp>
    </p:spTree>
    <p:extLst>
      <p:ext uri="{BB962C8B-B14F-4D97-AF65-F5344CB8AC3E}">
        <p14:creationId xmlns:p14="http://schemas.microsoft.com/office/powerpoint/2010/main" val="106668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D7901-F855-2616-5C0D-676E66CDE81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FB18C-4818-57AE-C52C-E8C16A7F0A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6CA9E0-009E-1517-E4E9-0E4D4316CD1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8ACB1279-003E-93F7-1C0E-3868B18AF904}"/>
              </a:ext>
            </a:extLst>
          </p:cNvPr>
          <p:cNvSpPr>
            <a:spLocks noGrp="1"/>
          </p:cNvSpPr>
          <p:nvPr>
            <p:ph type="sldNum" sz="quarter" idx="5"/>
          </p:nvPr>
        </p:nvSpPr>
        <p:spPr/>
        <p:txBody>
          <a:bodyPr/>
          <a:lstStyle/>
          <a:p>
            <a:fld id="{F4D78E86-439F-CC45-AA61-BEC86C76BF26}" type="slidenum">
              <a:rPr lang="es-MX" smtClean="0"/>
              <a:t>43</a:t>
            </a:fld>
            <a:endParaRPr lang="es-MX"/>
          </a:p>
        </p:txBody>
      </p:sp>
    </p:spTree>
    <p:extLst>
      <p:ext uri="{BB962C8B-B14F-4D97-AF65-F5344CB8AC3E}">
        <p14:creationId xmlns:p14="http://schemas.microsoft.com/office/powerpoint/2010/main" val="370337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8F88-DF2F-781E-0556-51A7B81981A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73B7F0-3A55-EA01-D058-85CA5DDEA59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2BCAD2-EFFC-D887-6B67-A2F4B216AC3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4F709723-C3F4-1592-F37E-1CFC62349174}"/>
              </a:ext>
            </a:extLst>
          </p:cNvPr>
          <p:cNvSpPr>
            <a:spLocks noGrp="1"/>
          </p:cNvSpPr>
          <p:nvPr>
            <p:ph type="sldNum" sz="quarter" idx="5"/>
          </p:nvPr>
        </p:nvSpPr>
        <p:spPr/>
        <p:txBody>
          <a:bodyPr/>
          <a:lstStyle/>
          <a:p>
            <a:fld id="{F4D78E86-439F-CC45-AA61-BEC86C76BF26}" type="slidenum">
              <a:rPr lang="es-MX" smtClean="0"/>
              <a:t>44</a:t>
            </a:fld>
            <a:endParaRPr lang="es-MX"/>
          </a:p>
        </p:txBody>
      </p:sp>
    </p:spTree>
    <p:extLst>
      <p:ext uri="{BB962C8B-B14F-4D97-AF65-F5344CB8AC3E}">
        <p14:creationId xmlns:p14="http://schemas.microsoft.com/office/powerpoint/2010/main" val="346935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8A87A34-81AB-432B-8DAE-1953F412C126}" type="datetimeFigureOut">
              <a:rPr lang="en-US" smtClean="0"/>
              <a:pPr/>
              <a:t>9/18/25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2586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1298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8A87A34-81AB-432B-8DAE-1953F412C126}" type="datetimeFigureOut">
              <a:rPr lang="en-US" smtClean="0"/>
              <a:pPr/>
              <a:t>9/18/25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7543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6" name="Shape 6"/>
          <p:cNvSpPr>
            <a:spLocks noGrp="1"/>
          </p:cNvSpPr>
          <p:nvPr>
            <p:ph type="title"/>
          </p:nvPr>
        </p:nvSpPr>
        <p:spPr>
          <a:xfrm>
            <a:off x="1190626" y="1151931"/>
            <a:ext cx="9810751" cy="2321719"/>
          </a:xfrm>
          <a:prstGeom prst="rect">
            <a:avLst/>
          </a:prstGeom>
        </p:spPr>
        <p:txBody>
          <a:bodyPr lIns="0" tIns="0" rIns="0" bIns="0" anchor="b"/>
          <a:lstStyle>
            <a:lvl1pPr defTabSz="410751">
              <a:defRPr sz="5600">
                <a:latin typeface="+mn-lt"/>
                <a:ea typeface="+mn-ea"/>
                <a:cs typeface="+mn-cs"/>
                <a:sym typeface="Helvetica Light"/>
              </a:defRPr>
            </a:lvl1pPr>
          </a:lstStyle>
          <a:p>
            <a:pPr lvl="0">
              <a:defRPr sz="1800"/>
            </a:pPr>
            <a:r>
              <a:rPr sz="5600"/>
              <a:t>Texto del título</a:t>
            </a:r>
          </a:p>
        </p:txBody>
      </p:sp>
      <p:sp>
        <p:nvSpPr>
          <p:cNvPr id="7" name="Shape 7"/>
          <p:cNvSpPr>
            <a:spLocks noGrp="1"/>
          </p:cNvSpPr>
          <p:nvPr>
            <p:ph type="body" idx="1"/>
          </p:nvPr>
        </p:nvSpPr>
        <p:spPr>
          <a:xfrm>
            <a:off x="1190626" y="3536156"/>
            <a:ext cx="9810751" cy="794742"/>
          </a:xfrm>
          <a:prstGeom prst="rect">
            <a:avLst/>
          </a:prstGeom>
        </p:spPr>
        <p:txBody>
          <a:bodyPr lIns="0" tIns="0" rIns="0" bIns="0"/>
          <a:lstStyle>
            <a:lvl1pPr defTabSz="410751">
              <a:spcBef>
                <a:spcPts val="0"/>
              </a:spcBef>
              <a:defRPr sz="2200">
                <a:solidFill>
                  <a:srgbClr val="000000"/>
                </a:solidFill>
                <a:latin typeface="+mn-lt"/>
                <a:ea typeface="+mn-ea"/>
                <a:cs typeface="+mn-cs"/>
                <a:sym typeface="Helvetica Light"/>
              </a:defRPr>
            </a:lvl1pPr>
            <a:lvl2pPr indent="160729" defTabSz="410751">
              <a:spcBef>
                <a:spcPts val="0"/>
              </a:spcBef>
              <a:defRPr sz="2200">
                <a:solidFill>
                  <a:srgbClr val="000000"/>
                </a:solidFill>
                <a:latin typeface="+mn-lt"/>
                <a:ea typeface="+mn-ea"/>
                <a:cs typeface="+mn-cs"/>
                <a:sym typeface="Helvetica Light"/>
              </a:defRPr>
            </a:lvl2pPr>
            <a:lvl3pPr indent="321457" defTabSz="410751">
              <a:spcBef>
                <a:spcPts val="0"/>
              </a:spcBef>
              <a:defRPr sz="2200">
                <a:solidFill>
                  <a:srgbClr val="000000"/>
                </a:solidFill>
                <a:latin typeface="+mn-lt"/>
                <a:ea typeface="+mn-ea"/>
                <a:cs typeface="+mn-cs"/>
                <a:sym typeface="Helvetica Light"/>
              </a:defRPr>
            </a:lvl3pPr>
            <a:lvl4pPr indent="482186" defTabSz="410751">
              <a:spcBef>
                <a:spcPts val="0"/>
              </a:spcBef>
              <a:defRPr sz="2200">
                <a:solidFill>
                  <a:srgbClr val="000000"/>
                </a:solidFill>
                <a:latin typeface="+mn-lt"/>
                <a:ea typeface="+mn-ea"/>
                <a:cs typeface="+mn-cs"/>
                <a:sym typeface="Helvetica Light"/>
              </a:defRPr>
            </a:lvl4pPr>
            <a:lvl5pPr indent="642915" defTabSz="410751">
              <a:spcBef>
                <a:spcPts val="0"/>
              </a:spcBef>
              <a:defRPr sz="2200">
                <a:solidFill>
                  <a:srgbClr val="000000"/>
                </a:solidFill>
                <a:latin typeface="+mn-lt"/>
                <a:ea typeface="+mn-ea"/>
                <a:cs typeface="+mn-cs"/>
                <a:sym typeface="Helvetica Light"/>
              </a:defRPr>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7555054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7906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8A87A34-81AB-432B-8DAE-1953F412C126}" type="datetimeFigureOut">
              <a:rPr lang="en-US" smtClean="0"/>
              <a:t>9/18/25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043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0406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3788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91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371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8A87A34-81AB-432B-8DAE-1953F412C126}" type="datetimeFigureOut">
              <a:rPr lang="en-US" smtClean="0"/>
              <a:pPr/>
              <a:t>9/18/25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2118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676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8A87A34-81AB-432B-8DAE-1953F412C126}" type="datetimeFigureOut">
              <a:rPr lang="en-US" smtClean="0"/>
              <a:pPr/>
              <a:t>9/18/25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29855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8758D-B93E-7689-8628-C259291A2B4B}"/>
              </a:ext>
            </a:extLst>
          </p:cNvPr>
          <p:cNvSpPr>
            <a:spLocks noGrp="1"/>
          </p:cNvSpPr>
          <p:nvPr>
            <p:ph type="ctrTitle"/>
          </p:nvPr>
        </p:nvSpPr>
        <p:spPr>
          <a:xfrm>
            <a:off x="581191" y="834693"/>
            <a:ext cx="10993549" cy="1475013"/>
          </a:xfrm>
        </p:spPr>
        <p:txBody>
          <a:bodyPr>
            <a:normAutofit/>
          </a:bodyPr>
          <a:lstStyle/>
          <a:p>
            <a:r>
              <a:rPr lang="es-MX" sz="4000" dirty="0">
                <a:latin typeface="Montserrat" pitchFamily="2" charset="77"/>
              </a:rPr>
              <a:t>El socialconformismo Y LA DESTRUCCIÓN DE LA CIUDADANÍA</a:t>
            </a:r>
          </a:p>
        </p:txBody>
      </p:sp>
      <p:sp>
        <p:nvSpPr>
          <p:cNvPr id="3" name="Subtítulo 2">
            <a:extLst>
              <a:ext uri="{FF2B5EF4-FFF2-40B4-BE49-F238E27FC236}">
                <a16:creationId xmlns:a16="http://schemas.microsoft.com/office/drawing/2014/main" id="{B264C18A-3911-2864-9DB2-61122287AF86}"/>
              </a:ext>
            </a:extLst>
          </p:cNvPr>
          <p:cNvSpPr>
            <a:spLocks noGrp="1"/>
          </p:cNvSpPr>
          <p:nvPr>
            <p:ph type="subTitle" idx="1"/>
          </p:nvPr>
        </p:nvSpPr>
        <p:spPr/>
        <p:txBody>
          <a:bodyPr>
            <a:normAutofit/>
          </a:bodyPr>
          <a:lstStyle/>
          <a:p>
            <a:r>
              <a:rPr lang="es-MX" sz="2400" dirty="0">
                <a:latin typeface="Montserrat" pitchFamily="2" charset="77"/>
              </a:rPr>
              <a:t>Dra. juana e. Suárez Conejero</a:t>
            </a:r>
          </a:p>
        </p:txBody>
      </p:sp>
    </p:spTree>
    <p:extLst>
      <p:ext uri="{BB962C8B-B14F-4D97-AF65-F5344CB8AC3E}">
        <p14:creationId xmlns:p14="http://schemas.microsoft.com/office/powerpoint/2010/main" val="391258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rcRect t="13793"/>
          <a:stretch>
            <a:fillRect/>
          </a:stretch>
        </p:blipFill>
        <p:spPr>
          <a:xfrm>
            <a:off x="20" y="10"/>
            <a:ext cx="12191980" cy="6857990"/>
          </a:xfrm>
          <a:prstGeom prst="rect">
            <a:avLst/>
          </a:prstGeom>
        </p:spPr>
      </p:pic>
    </p:spTree>
    <p:extLst>
      <p:ext uri="{BB962C8B-B14F-4D97-AF65-F5344CB8AC3E}">
        <p14:creationId xmlns:p14="http://schemas.microsoft.com/office/powerpoint/2010/main" val="200265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3317-2B1C-6570-DB8D-E1A2D9A746B5}"/>
            </a:ext>
          </a:extLst>
        </p:cNvPr>
        <p:cNvGrpSpPr/>
        <p:nvPr/>
      </p:nvGrpSpPr>
      <p:grpSpPr>
        <a:xfrm>
          <a:off x="0" y="0"/>
          <a:ext cx="0" cy="0"/>
          <a:chOff x="0" y="0"/>
          <a:chExt cx="0" cy="0"/>
        </a:xfrm>
      </p:grpSpPr>
      <p:sp>
        <p:nvSpPr>
          <p:cNvPr id="152" name="Shape 152">
            <a:extLst>
              <a:ext uri="{FF2B5EF4-FFF2-40B4-BE49-F238E27FC236}">
                <a16:creationId xmlns:a16="http://schemas.microsoft.com/office/drawing/2014/main" id="{8B91AE3A-6476-9CAA-00A4-6FB5FE6D6107}"/>
              </a:ext>
            </a:extLst>
          </p:cNvPr>
          <p:cNvSpPr/>
          <p:nvPr/>
        </p:nvSpPr>
        <p:spPr>
          <a:xfrm>
            <a:off x="588285" y="1362326"/>
            <a:ext cx="10715625" cy="93390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r>
              <a:rPr lang="es-ES" sz="2800" cap="all" dirty="0">
                <a:latin typeface="Montserrat" pitchFamily="2" charset="77"/>
                <a:ea typeface="Arial"/>
                <a:cs typeface="Arial Narrow"/>
                <a:sym typeface="Arial"/>
              </a:rPr>
              <a:t>PILARES IDEOLÓGICOS</a:t>
            </a:r>
          </a:p>
          <a:p>
            <a:pPr defTabSz="321457">
              <a:defRPr sz="1800"/>
            </a:pPr>
            <a:endParaRPr lang="es-ES" sz="2800" cap="all" dirty="0">
              <a:latin typeface="Montserrat" pitchFamily="2" charset="77"/>
              <a:ea typeface="Arial"/>
              <a:cs typeface="Arial Narrow"/>
              <a:sym typeface="Arial"/>
            </a:endParaRPr>
          </a:p>
        </p:txBody>
      </p:sp>
      <p:sp>
        <p:nvSpPr>
          <p:cNvPr id="4" name="Título 3">
            <a:extLst>
              <a:ext uri="{FF2B5EF4-FFF2-40B4-BE49-F238E27FC236}">
                <a16:creationId xmlns:a16="http://schemas.microsoft.com/office/drawing/2014/main" id="{F3BC7BA7-1398-02C6-4ACC-6F802EFE02F7}"/>
              </a:ext>
            </a:extLst>
          </p:cNvPr>
          <p:cNvSpPr>
            <a:spLocks noGrp="1"/>
          </p:cNvSpPr>
          <p:nvPr>
            <p:ph type="title"/>
          </p:nvPr>
        </p:nvSpPr>
        <p:spPr>
          <a:xfrm>
            <a:off x="1897060" y="0"/>
            <a:ext cx="7556313" cy="1116106"/>
          </a:xfrm>
        </p:spPr>
        <p:txBody>
          <a:bodyPr/>
          <a:lstStyle/>
          <a:p>
            <a:r>
              <a:rPr lang="es-ES" sz="3600" dirty="0">
                <a:latin typeface="Montserrat" pitchFamily="2" charset="77"/>
              </a:rPr>
              <a:t>Individuo versus ciudadanos</a:t>
            </a:r>
          </a:p>
        </p:txBody>
      </p:sp>
      <p:sp>
        <p:nvSpPr>
          <p:cNvPr id="3" name="Shape 152">
            <a:extLst>
              <a:ext uri="{FF2B5EF4-FFF2-40B4-BE49-F238E27FC236}">
                <a16:creationId xmlns:a16="http://schemas.microsoft.com/office/drawing/2014/main" id="{66694B7D-1EF7-D5F6-A42A-5906665BDC10}"/>
              </a:ext>
            </a:extLst>
          </p:cNvPr>
          <p:cNvSpPr/>
          <p:nvPr/>
        </p:nvSpPr>
        <p:spPr>
          <a:xfrm>
            <a:off x="588285" y="2296232"/>
            <a:ext cx="10715625" cy="299600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Se comprenden desde el concepto de hegemonía cultural de Gramsci. </a:t>
            </a:r>
          </a:p>
          <a:p>
            <a:pPr defTabSz="321457">
              <a:defRPr sz="1800"/>
            </a:pPr>
            <a:endParaRPr lang="es-ES_tradnl" sz="2800" dirty="0">
              <a:latin typeface="Montserrat" pitchFamily="2" charset="77"/>
              <a:ea typeface="Arial"/>
              <a:cs typeface="Arial Narrow"/>
              <a:sym typeface="Arial"/>
            </a:endParaRPr>
          </a:p>
          <a:p>
            <a:pPr defTabSz="321457">
              <a:defRPr sz="1800"/>
            </a:pPr>
            <a:endParaRPr lang="es-ES_tradnl" sz="2800" dirty="0">
              <a:latin typeface="Montserrat" pitchFamily="2" charset="77"/>
              <a:ea typeface="Arial"/>
              <a:cs typeface="Arial Narrow"/>
              <a:sym typeface="Arial"/>
            </a:endParaRPr>
          </a:p>
          <a:p>
            <a:pPr defTabSz="321457">
              <a:defRPr sz="1800"/>
            </a:pPr>
            <a:endParaRPr lang="es-ES_tradnl" sz="2800" dirty="0">
              <a:latin typeface="Montserrat" pitchFamily="2" charset="77"/>
              <a:ea typeface="Arial"/>
              <a:cs typeface="Arial Narrow"/>
              <a:sym typeface="Arial"/>
            </a:endParaRPr>
          </a:p>
          <a:p>
            <a:pPr defTabSz="321457">
              <a:defRPr sz="1800"/>
            </a:pPr>
            <a:endParaRPr lang="es-ES_tradnl" sz="2800" cap="all" dirty="0">
              <a:latin typeface="Montserrat" pitchFamily="2" charset="77"/>
              <a:ea typeface="Arial"/>
              <a:cs typeface="Arial Narrow"/>
              <a:sym typeface="Arial"/>
            </a:endParaRPr>
          </a:p>
        </p:txBody>
      </p:sp>
    </p:spTree>
    <p:extLst>
      <p:ext uri="{BB962C8B-B14F-4D97-AF65-F5344CB8AC3E}">
        <p14:creationId xmlns:p14="http://schemas.microsoft.com/office/powerpoint/2010/main" val="38902231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F1EB-A284-FBA6-5191-F1024761A39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05D0FDE-8088-62EC-23E8-B2F5EC447221}"/>
              </a:ext>
            </a:extLst>
          </p:cNvPr>
          <p:cNvSpPr>
            <a:spLocks noGrp="1"/>
          </p:cNvSpPr>
          <p:nvPr>
            <p:ph type="title"/>
          </p:nvPr>
        </p:nvSpPr>
        <p:spPr>
          <a:xfrm>
            <a:off x="1897060" y="0"/>
            <a:ext cx="7556313" cy="1116106"/>
          </a:xfrm>
        </p:spPr>
        <p:txBody>
          <a:bodyPr/>
          <a:lstStyle/>
          <a:p>
            <a:r>
              <a:rPr lang="es-ES" sz="3600" dirty="0">
                <a:latin typeface="Montserrat" pitchFamily="2" charset="77"/>
              </a:rPr>
              <a:t>Individuo versus ciudadanos</a:t>
            </a:r>
          </a:p>
        </p:txBody>
      </p:sp>
      <p:sp>
        <p:nvSpPr>
          <p:cNvPr id="3" name="Shape 152">
            <a:extLst>
              <a:ext uri="{FF2B5EF4-FFF2-40B4-BE49-F238E27FC236}">
                <a16:creationId xmlns:a16="http://schemas.microsoft.com/office/drawing/2014/main" id="{8AAF7E1D-1243-F673-7C83-BEF6DA111F9D}"/>
              </a:ext>
            </a:extLst>
          </p:cNvPr>
          <p:cNvSpPr/>
          <p:nvPr/>
        </p:nvSpPr>
        <p:spPr>
          <a:xfrm>
            <a:off x="738187" y="558053"/>
            <a:ext cx="10715625" cy="6966327"/>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lang="es-ES_tradnl" sz="28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CREENCIAS</a:t>
            </a:r>
          </a:p>
          <a:p>
            <a:pPr defTabSz="321457">
              <a:defRPr sz="1800"/>
            </a:pPr>
            <a:endParaRPr lang="es-ES_tradnl" sz="2800" dirty="0">
              <a:latin typeface="Montserrat" pitchFamily="2" charset="77"/>
              <a:ea typeface="Arial"/>
              <a:cs typeface="Arial Narrow"/>
              <a:sym typeface="Arial"/>
            </a:endParaRPr>
          </a:p>
          <a:p>
            <a:pPr marL="850900" indent="-268288" defTabSz="321457">
              <a:buFont typeface="Arial" panose="020B0604020202020204" pitchFamily="34" charset="0"/>
              <a:buChar char="•"/>
              <a:defRPr sz="1800"/>
            </a:pPr>
            <a:r>
              <a:rPr lang="es-ES_tradnl" sz="2800" dirty="0">
                <a:latin typeface="Montserrat" pitchFamily="2" charset="77"/>
                <a:ea typeface="Arial"/>
                <a:cs typeface="Arial Narrow"/>
                <a:sym typeface="Arial"/>
              </a:rPr>
              <a:t>El capitalismo es el único orden posible o, al menos el mejor de los órdenes posibles</a:t>
            </a:r>
          </a:p>
          <a:p>
            <a:pPr marL="850900" indent="-268288" defTabSz="321457">
              <a:buFont typeface="Arial" panose="020B0604020202020204" pitchFamily="34" charset="0"/>
              <a:buChar char="•"/>
              <a:defRPr sz="1800"/>
            </a:pPr>
            <a:endParaRPr lang="es-ES_tradnl" sz="2800" dirty="0">
              <a:latin typeface="Montserrat" pitchFamily="2" charset="77"/>
              <a:ea typeface="Arial"/>
              <a:cs typeface="Arial Narrow"/>
              <a:sym typeface="Arial"/>
            </a:endParaRPr>
          </a:p>
          <a:p>
            <a:pPr marL="850900" indent="-268288" defTabSz="321457">
              <a:buFont typeface="Arial" panose="020B0604020202020204" pitchFamily="34" charset="0"/>
              <a:buChar char="•"/>
              <a:defRPr sz="1800"/>
            </a:pPr>
            <a:r>
              <a:rPr lang="es-ES_tradnl" sz="2800" dirty="0">
                <a:latin typeface="Montserrat" pitchFamily="2" charset="77"/>
                <a:ea typeface="Arial"/>
                <a:cs typeface="Arial Narrow"/>
                <a:sym typeface="Arial"/>
              </a:rPr>
              <a:t>El crecimiento de la riqueza como criterio del bien común</a:t>
            </a:r>
          </a:p>
          <a:p>
            <a:pPr marL="850900" indent="-268288" defTabSz="321457">
              <a:buFont typeface="Arial" panose="020B0604020202020204" pitchFamily="34" charset="0"/>
              <a:buChar char="•"/>
              <a:defRPr sz="1800"/>
            </a:pPr>
            <a:endParaRPr lang="es-ES_tradnl" sz="2800" dirty="0">
              <a:latin typeface="Montserrat" pitchFamily="2" charset="77"/>
              <a:ea typeface="Arial"/>
              <a:cs typeface="Arial Narrow"/>
              <a:sym typeface="Arial"/>
            </a:endParaRPr>
          </a:p>
          <a:p>
            <a:pPr marL="850900" indent="-268288" defTabSz="321457">
              <a:buFont typeface="Arial" panose="020B0604020202020204" pitchFamily="34" charset="0"/>
              <a:buChar char="•"/>
              <a:defRPr sz="1800"/>
            </a:pPr>
            <a:r>
              <a:rPr lang="es-ES_tradnl" sz="2800" dirty="0">
                <a:latin typeface="Montserrat" pitchFamily="2" charset="77"/>
                <a:ea typeface="Arial"/>
                <a:cs typeface="Arial Narrow"/>
                <a:sym typeface="Arial"/>
              </a:rPr>
              <a:t>La libertad económica condiciona la libertad política</a:t>
            </a:r>
          </a:p>
          <a:p>
            <a:pPr marL="850900" indent="-268288" defTabSz="321457">
              <a:buFont typeface="Arial" panose="020B0604020202020204" pitchFamily="34" charset="0"/>
              <a:buChar char="•"/>
              <a:defRPr sz="1800"/>
            </a:pPr>
            <a:endParaRPr lang="es-ES_tradnl" sz="2800" dirty="0">
              <a:latin typeface="Montserrat" pitchFamily="2" charset="77"/>
              <a:ea typeface="Arial"/>
              <a:cs typeface="Arial Narrow"/>
              <a:sym typeface="Arial"/>
            </a:endParaRPr>
          </a:p>
          <a:p>
            <a:pPr marL="850900" indent="-268288" defTabSz="321457">
              <a:buFont typeface="Arial" panose="020B0604020202020204" pitchFamily="34" charset="0"/>
              <a:buChar char="•"/>
              <a:defRPr sz="1800"/>
            </a:pPr>
            <a:r>
              <a:rPr lang="es-ES_tradnl" sz="2800" dirty="0">
                <a:latin typeface="Montserrat" pitchFamily="2" charset="77"/>
                <a:ea typeface="Arial"/>
                <a:cs typeface="Arial Narrow"/>
                <a:sym typeface="Arial"/>
              </a:rPr>
              <a:t>La empresa privada competitiva es más eficaz y eficiente que cualquier otra organización</a:t>
            </a:r>
          </a:p>
          <a:p>
            <a:pPr defTabSz="321457">
              <a:defRPr sz="1800"/>
            </a:pPr>
            <a:endParaRPr lang="es-ES_tradnl" sz="2800" dirty="0">
              <a:latin typeface="Montserrat" pitchFamily="2" charset="77"/>
              <a:ea typeface="Arial"/>
              <a:cs typeface="Arial Narrow"/>
              <a:sym typeface="Arial"/>
            </a:endParaRPr>
          </a:p>
          <a:p>
            <a:pPr defTabSz="321457">
              <a:defRPr sz="1800"/>
            </a:pPr>
            <a:endParaRPr lang="es-ES_tradnl" sz="2800" dirty="0">
              <a:latin typeface="Montserrat" pitchFamily="2" charset="77"/>
              <a:ea typeface="Arial"/>
              <a:cs typeface="Arial Narrow"/>
              <a:sym typeface="Arial"/>
            </a:endParaRPr>
          </a:p>
          <a:p>
            <a:pPr defTabSz="321457">
              <a:defRPr sz="1800"/>
            </a:pPr>
            <a:endParaRPr lang="es-ES_tradnl" sz="2800" cap="all" dirty="0">
              <a:latin typeface="Montserrat" pitchFamily="2" charset="77"/>
              <a:ea typeface="Arial"/>
              <a:cs typeface="Arial Narrow"/>
              <a:sym typeface="Arial"/>
            </a:endParaRPr>
          </a:p>
        </p:txBody>
      </p:sp>
    </p:spTree>
    <p:extLst>
      <p:ext uri="{BB962C8B-B14F-4D97-AF65-F5344CB8AC3E}">
        <p14:creationId xmlns:p14="http://schemas.microsoft.com/office/powerpoint/2010/main" val="15906087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752133" y="2185657"/>
            <a:ext cx="10687734" cy="136479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r>
              <a:rPr lang="es-MX" sz="2800" dirty="0">
                <a:latin typeface="Montserrat" pitchFamily="2" charset="77"/>
              </a:rPr>
              <a:t>10 CARACTERÍSTICAS DEL INDIVIDUO COMPETIDOR NEOLIBERAL</a:t>
            </a:r>
          </a:p>
          <a:p>
            <a:pPr defTabSz="321457">
              <a:defRPr sz="1800"/>
            </a:pPr>
            <a:endParaRPr lang="es-MX" sz="2800" dirty="0">
              <a:latin typeface="Montserrat" pitchFamily="2" charset="77"/>
            </a:endParaRPr>
          </a:p>
        </p:txBody>
      </p:sp>
    </p:spTree>
    <p:extLst>
      <p:ext uri="{BB962C8B-B14F-4D97-AF65-F5344CB8AC3E}">
        <p14:creationId xmlns:p14="http://schemas.microsoft.com/office/powerpoint/2010/main" val="8283079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C76A65-E2A8-945B-6FF1-8A16CDDF0771}"/>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33" name="Rectangle 103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35" name="Rectangle 103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37" name="Rectangle 103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39" name="Rectangle 103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41" name="Rectangle 104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4550E463-2C66-6A91-0D96-9C5B31E984C6}"/>
              </a:ext>
            </a:extLst>
          </p:cNvPr>
          <p:cNvSpPr/>
          <p:nvPr/>
        </p:nvSpPr>
        <p:spPr>
          <a:xfrm>
            <a:off x="188071" y="1189787"/>
            <a:ext cx="4278154" cy="3779995"/>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lgn="ctr">
              <a:spcBef>
                <a:spcPct val="0"/>
              </a:spcBef>
              <a:spcAft>
                <a:spcPts val="600"/>
              </a:spcAft>
              <a:defRPr sz="1800"/>
            </a:pPr>
            <a:r>
              <a:rPr lang="en-US" sz="2800" cap="all" dirty="0">
                <a:solidFill>
                  <a:srgbClr val="FFFFFF"/>
                </a:solidFill>
                <a:latin typeface="Montserrat" pitchFamily="2" charset="77"/>
                <a:ea typeface="+mj-ea"/>
                <a:cs typeface="+mj-cs"/>
              </a:rPr>
              <a:t>1. EL EMPRENDEDOR DE SÍ MISMO </a:t>
            </a:r>
          </a:p>
          <a:p>
            <a:pPr algn="ctr">
              <a:spcBef>
                <a:spcPct val="0"/>
              </a:spcBef>
              <a:spcAft>
                <a:spcPts val="600"/>
              </a:spcAft>
              <a:defRPr sz="1800"/>
            </a:pPr>
            <a:endParaRPr lang="en-US" sz="3600" cap="all" dirty="0">
              <a:solidFill>
                <a:srgbClr val="FFFFFF"/>
              </a:solidFill>
              <a:latin typeface="+mj-lt"/>
              <a:ea typeface="+mj-ea"/>
              <a:cs typeface="+mj-cs"/>
            </a:endParaRPr>
          </a:p>
        </p:txBody>
      </p:sp>
      <p:sp>
        <p:nvSpPr>
          <p:cNvPr id="1043" name="Rectangle 104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1026" name="Picture 2" descr="Qué es un emprendedor? - Israel Silva">
            <a:extLst>
              <a:ext uri="{FF2B5EF4-FFF2-40B4-BE49-F238E27FC236}">
                <a16:creationId xmlns:a16="http://schemas.microsoft.com/office/drawing/2014/main" id="{B8A4D649-B7F2-E1C0-3D93-228459E2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26"/>
          <a:stretch>
            <a:fillRect/>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237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B81F8-1BB0-86C8-FA65-0FBD06D39047}"/>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57" name="Rectangle 205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59" name="Rectangle 205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1" name="Rectangle 206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2063" name="Rectangle 206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dicción al trabajo: la paradoja de la autoexplotación laboral | ctxt.es">
            <a:extLst>
              <a:ext uri="{FF2B5EF4-FFF2-40B4-BE49-F238E27FC236}">
                <a16:creationId xmlns:a16="http://schemas.microsoft.com/office/drawing/2014/main" id="{0F3477B5-19A3-6B6E-AE76-46B7590ED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440" y="1145150"/>
            <a:ext cx="6834511" cy="4835416"/>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6AAA3460-7A9B-2470-6137-161EDE0CD916}"/>
              </a:ext>
            </a:extLst>
          </p:cNvPr>
          <p:cNvSpPr/>
          <p:nvPr/>
        </p:nvSpPr>
        <p:spPr>
          <a:xfrm>
            <a:off x="8255741" y="2042830"/>
            <a:ext cx="3276132" cy="208586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2. LA AUTO-EXPLOTACIÓN</a:t>
            </a:r>
          </a:p>
          <a:p>
            <a:pPr>
              <a:spcBef>
                <a:spcPct val="0"/>
              </a:spcBef>
              <a:spcAft>
                <a:spcPts val="600"/>
              </a:spcAft>
              <a:defRPr sz="1800"/>
            </a:pPr>
            <a:endParaRPr lang="en-US" sz="3600" cap="all" dirty="0">
              <a:solidFill>
                <a:srgbClr val="FFFFFF"/>
              </a:solidFill>
              <a:latin typeface="+mj-lt"/>
              <a:ea typeface="+mj-ea"/>
              <a:cs typeface="+mj-cs"/>
            </a:endParaRPr>
          </a:p>
        </p:txBody>
      </p:sp>
    </p:spTree>
    <p:extLst>
      <p:ext uri="{BB962C8B-B14F-4D97-AF65-F5344CB8AC3E}">
        <p14:creationId xmlns:p14="http://schemas.microsoft.com/office/powerpoint/2010/main" val="25881349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68B1A5-08B6-A12D-B772-8880E5E5BF91}"/>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81" name="Rectangle 308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83" name="Rectangle 308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85" name="Rectangle 308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3087" name="Rectangle 3086">
            <a:extLst>
              <a:ext uri="{FF2B5EF4-FFF2-40B4-BE49-F238E27FC236}">
                <a16:creationId xmlns:a16="http://schemas.microsoft.com/office/drawing/2014/main" id="{5535DAA1-B7FB-41AB-BA45-ECFC99D82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6D225CEC-19E5-40D0-B1CE-4E884C9C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91" name="Rectangle 3090">
            <a:extLst>
              <a:ext uri="{FF2B5EF4-FFF2-40B4-BE49-F238E27FC236}">
                <a16:creationId xmlns:a16="http://schemas.microsoft.com/office/drawing/2014/main" id="{BEF873D1-568B-4D8E-AF50-0382A7114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93" name="Rectangle 3092">
            <a:extLst>
              <a:ext uri="{FF2B5EF4-FFF2-40B4-BE49-F238E27FC236}">
                <a16:creationId xmlns:a16="http://schemas.microsoft.com/office/drawing/2014/main" id="{9E51D150-D0BE-47A3-AA5B-3F71488E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095" name="Rectangle 3094">
            <a:extLst>
              <a:ext uri="{FF2B5EF4-FFF2-40B4-BE49-F238E27FC236}">
                <a16:creationId xmlns:a16="http://schemas.microsoft.com/office/drawing/2014/main" id="{A3EC344B-E4D2-4F05-86FF-A2109058C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7A87DE11-6ACD-4D60-66E8-A20CF7E6F979}"/>
              </a:ext>
            </a:extLst>
          </p:cNvPr>
          <p:cNvSpPr/>
          <p:nvPr/>
        </p:nvSpPr>
        <p:spPr>
          <a:xfrm>
            <a:off x="715851" y="4411763"/>
            <a:ext cx="10993549" cy="1475013"/>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b">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3. EL CANSANCIO Y LA ENFERMEDAD MENTAL</a:t>
            </a:r>
          </a:p>
          <a:p>
            <a:pPr>
              <a:spcBef>
                <a:spcPct val="0"/>
              </a:spcBef>
              <a:spcAft>
                <a:spcPts val="600"/>
              </a:spcAft>
              <a:defRPr sz="1800"/>
            </a:pPr>
            <a:endParaRPr lang="en-US" sz="2800" cap="all" dirty="0">
              <a:solidFill>
                <a:srgbClr val="FFFFFF"/>
              </a:solidFill>
              <a:latin typeface="+mj-lt"/>
              <a:ea typeface="+mj-ea"/>
              <a:cs typeface="+mj-cs"/>
            </a:endParaRPr>
          </a:p>
        </p:txBody>
      </p:sp>
      <p:pic>
        <p:nvPicPr>
          <p:cNvPr id="3074" name="Picture 2" descr="Agotamiento mental: causas, consecuencias y cómo recuperarte">
            <a:extLst>
              <a:ext uri="{FF2B5EF4-FFF2-40B4-BE49-F238E27FC236}">
                <a16:creationId xmlns:a16="http://schemas.microsoft.com/office/drawing/2014/main" id="{E3268B06-60FB-70F9-A275-B1CD98493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93" r="-1" b="32738"/>
          <a:stretch>
            <a:fillRect/>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11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51FB9-0C48-219B-02CE-A8671DFE4C04}"/>
            </a:ext>
          </a:extLst>
        </p:cNvPr>
        <p:cNvGrpSpPr/>
        <p:nvPr/>
      </p:nvGrpSpPr>
      <p:grpSpPr>
        <a:xfrm>
          <a:off x="0" y="0"/>
          <a:ext cx="0" cy="0"/>
          <a:chOff x="0" y="0"/>
          <a:chExt cx="0" cy="0"/>
        </a:xfrm>
      </p:grpSpPr>
      <p:sp>
        <p:nvSpPr>
          <p:cNvPr id="4103" name="Rectangle 410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05" name="Rectangle 410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07" name="Rectangle 410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09" name="Rectangle 4108">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11" name="Rectangle 4110">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113" name="Rectangle 4112">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37D8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945F5777-E8EF-AB10-8436-E5655792D32E}"/>
              </a:ext>
            </a:extLst>
          </p:cNvPr>
          <p:cNvSpPr/>
          <p:nvPr/>
        </p:nvSpPr>
        <p:spPr>
          <a:xfrm>
            <a:off x="8442101" y="1225686"/>
            <a:ext cx="3267299" cy="4278731"/>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4. LA HIPER EXPOSICIÓN</a:t>
            </a:r>
          </a:p>
          <a:p>
            <a:pPr>
              <a:spcBef>
                <a:spcPct val="0"/>
              </a:spcBef>
              <a:spcAft>
                <a:spcPts val="600"/>
              </a:spcAft>
              <a:defRPr sz="1800"/>
            </a:pPr>
            <a:endParaRPr lang="en-US" sz="3600" cap="all" dirty="0">
              <a:solidFill>
                <a:srgbClr val="FFFFFF"/>
              </a:solidFill>
              <a:latin typeface="+mj-lt"/>
              <a:ea typeface="+mj-ea"/>
              <a:cs typeface="+mj-cs"/>
            </a:endParaRPr>
          </a:p>
        </p:txBody>
      </p:sp>
      <p:pic>
        <p:nvPicPr>
          <p:cNvPr id="4098" name="Picture 2" descr="Psicólogos alertan de la sobreexposición en las redes sociales">
            <a:extLst>
              <a:ext uri="{FF2B5EF4-FFF2-40B4-BE49-F238E27FC236}">
                <a16:creationId xmlns:a16="http://schemas.microsoft.com/office/drawing/2014/main" id="{8A46DFBF-2F73-EB32-DC57-735216412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27" r="2925"/>
          <a:stretch>
            <a:fillRect/>
          </a:stretch>
        </p:blipFill>
        <p:spPr bwMode="auto">
          <a:xfrm>
            <a:off x="453302" y="457200"/>
            <a:ext cx="7588885" cy="5899650"/>
          </a:xfrm>
          <a:prstGeom prst="rect">
            <a:avLst/>
          </a:prstGeom>
          <a:noFill/>
          <a:extLst>
            <a:ext uri="{909E8E84-426E-40DD-AFC4-6F175D3DCCD1}">
              <a14:hiddenFill xmlns:a14="http://schemas.microsoft.com/office/drawing/2010/main">
                <a:solidFill>
                  <a:srgbClr val="FFFFFF"/>
                </a:solidFill>
              </a14:hiddenFill>
            </a:ext>
          </a:extLst>
        </p:spPr>
      </p:pic>
      <p:sp>
        <p:nvSpPr>
          <p:cNvPr id="4115" name="Rectangle 4114">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37928424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18A664-4E32-0147-4019-0EAE2E763F62}"/>
            </a:ext>
          </a:extLst>
        </p:cNvPr>
        <p:cNvGrpSpPr/>
        <p:nvPr/>
      </p:nvGrpSpPr>
      <p:grpSpPr>
        <a:xfrm>
          <a:off x="0" y="0"/>
          <a:ext cx="0" cy="0"/>
          <a:chOff x="0" y="0"/>
          <a:chExt cx="0" cy="0"/>
        </a:xfrm>
      </p:grpSpPr>
      <p:sp>
        <p:nvSpPr>
          <p:cNvPr id="5127" name="Rectangle 512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5129" name="Rectangle 512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5131" name="Rectangle 513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5133" name="Rectangle 513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5135" name="Rectangle 5134">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4EF4F643-2E24-1EEA-26DF-4DF217D0291A}"/>
              </a:ext>
            </a:extLst>
          </p:cNvPr>
          <p:cNvSpPr/>
          <p:nvPr/>
        </p:nvSpPr>
        <p:spPr>
          <a:xfrm>
            <a:off x="8109235" y="863695"/>
            <a:ext cx="3703320" cy="3779995"/>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p>
            <a:pPr>
              <a:spcBef>
                <a:spcPct val="0"/>
              </a:spcBef>
              <a:spcAft>
                <a:spcPts val="600"/>
              </a:spcAft>
              <a:defRPr sz="1800"/>
            </a:pPr>
            <a:r>
              <a:rPr lang="en-US" sz="2800" cap="all" dirty="0">
                <a:latin typeface="Montserrat" pitchFamily="2" charset="77"/>
                <a:ea typeface="+mj-ea"/>
                <a:cs typeface="+mj-cs"/>
              </a:rPr>
              <a:t>5. LA HAPPYCRACIA</a:t>
            </a:r>
          </a:p>
          <a:p>
            <a:pPr>
              <a:spcBef>
                <a:spcPct val="0"/>
              </a:spcBef>
              <a:spcAft>
                <a:spcPts val="600"/>
              </a:spcAft>
              <a:defRPr sz="1800"/>
            </a:pPr>
            <a:endParaRPr lang="en-US" sz="3600" cap="all" dirty="0">
              <a:latin typeface="+mj-lt"/>
              <a:ea typeface="+mj-ea"/>
              <a:cs typeface="+mj-cs"/>
            </a:endParaRPr>
          </a:p>
        </p:txBody>
      </p:sp>
      <p:sp>
        <p:nvSpPr>
          <p:cNvPr id="5139" name="Rectangle 513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5122" name="Picture 2" descr="HAPPYCRACIA: La obligación de ser feliz - Vida Positiva">
            <a:extLst>
              <a:ext uri="{FF2B5EF4-FFF2-40B4-BE49-F238E27FC236}">
                <a16:creationId xmlns:a16="http://schemas.microsoft.com/office/drawing/2014/main" id="{38D3AA61-C283-B4DF-901E-96E9F7A178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5" y="1490088"/>
            <a:ext cx="6253164" cy="389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25095"/>
      </p:ext>
    </p:extLst>
  </p:cSld>
  <p:clrMapOvr>
    <a:overrideClrMapping bg1="dk1" tx1="lt1" bg2="dk2" tx2="lt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F1303-A44E-1E82-CAA2-50DCAFF7535E}"/>
            </a:ext>
          </a:extLst>
        </p:cNvPr>
        <p:cNvGrpSpPr/>
        <p:nvPr/>
      </p:nvGrpSpPr>
      <p:grpSpPr>
        <a:xfrm>
          <a:off x="0" y="0"/>
          <a:ext cx="0" cy="0"/>
          <a:chOff x="0" y="0"/>
          <a:chExt cx="0" cy="0"/>
        </a:xfrm>
      </p:grpSpPr>
      <p:sp>
        <p:nvSpPr>
          <p:cNvPr id="6151" name="Rectangle 615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6153" name="Rectangle 615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6155" name="Rectangle 615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6157" name="Rectangle 615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6159" name="Rectangle 615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161" name="Rectangle 616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00B18D63-D3F5-B040-737D-ABC640ECD6EF}"/>
              </a:ext>
            </a:extLst>
          </p:cNvPr>
          <p:cNvSpPr/>
          <p:nvPr/>
        </p:nvSpPr>
        <p:spPr>
          <a:xfrm>
            <a:off x="638620" y="863695"/>
            <a:ext cx="3511233" cy="3779995"/>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lgn="ctr">
              <a:spcBef>
                <a:spcPct val="0"/>
              </a:spcBef>
              <a:spcAft>
                <a:spcPts val="600"/>
              </a:spcAft>
              <a:defRPr sz="1800"/>
            </a:pPr>
            <a:r>
              <a:rPr lang="en-US" sz="2800" cap="all" dirty="0">
                <a:solidFill>
                  <a:srgbClr val="FFFFFF"/>
                </a:solidFill>
                <a:latin typeface="Montserrat" pitchFamily="2" charset="77"/>
                <a:ea typeface="+mj-ea"/>
                <a:cs typeface="+mj-cs"/>
              </a:rPr>
              <a:t>6. LA MULTITAREA</a:t>
            </a:r>
          </a:p>
          <a:p>
            <a:pPr algn="ctr">
              <a:spcBef>
                <a:spcPct val="0"/>
              </a:spcBef>
              <a:spcAft>
                <a:spcPts val="600"/>
              </a:spcAft>
              <a:defRPr sz="1800"/>
            </a:pPr>
            <a:endParaRPr lang="en-US" sz="3600" cap="all" dirty="0">
              <a:solidFill>
                <a:srgbClr val="FFFFFF"/>
              </a:solidFill>
              <a:latin typeface="+mj-lt"/>
              <a:ea typeface="+mj-ea"/>
              <a:cs typeface="+mj-cs"/>
            </a:endParaRPr>
          </a:p>
        </p:txBody>
      </p:sp>
      <p:sp>
        <p:nvSpPr>
          <p:cNvPr id="6163" name="Rectangle 616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pic>
        <p:nvPicPr>
          <p:cNvPr id="6146" name="Picture 2" descr="A pesar de lo que pienses, el ser humano no es &quot;multitasking&quot; o multitarea.">
            <a:extLst>
              <a:ext uri="{FF2B5EF4-FFF2-40B4-BE49-F238E27FC236}">
                <a16:creationId xmlns:a16="http://schemas.microsoft.com/office/drawing/2014/main" id="{280B2E9E-B3FB-66DE-6F87-6EF5643E1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693" r="14445" b="1"/>
          <a:stretch>
            <a:fillRect/>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142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A692CC-0FC7-C06C-09D5-1AEA602333B0}"/>
              </a:ext>
            </a:extLst>
          </p:cNvPr>
          <p:cNvSpPr txBox="1"/>
          <p:nvPr/>
        </p:nvSpPr>
        <p:spPr>
          <a:xfrm>
            <a:off x="558261" y="830496"/>
            <a:ext cx="11075477" cy="5693866"/>
          </a:xfrm>
          <a:prstGeom prst="rect">
            <a:avLst/>
          </a:prstGeom>
          <a:noFill/>
        </p:spPr>
        <p:txBody>
          <a:bodyPr wrap="square" rtlCol="0">
            <a:spAutoFit/>
          </a:bodyPr>
          <a:lstStyle/>
          <a:p>
            <a:r>
              <a:rPr lang="es-MX" sz="2800" dirty="0">
                <a:latin typeface="Montserrat" pitchFamily="2" charset="77"/>
              </a:rPr>
              <a:t>En los últimos años hemos asistido y la ruptura de la solidaridad, condición indispensable de la ciudadanía.</a:t>
            </a:r>
          </a:p>
          <a:p>
            <a:endParaRPr lang="es-MX" sz="2800" dirty="0">
              <a:latin typeface="Montserrat" pitchFamily="2" charset="77"/>
            </a:endParaRPr>
          </a:p>
          <a:p>
            <a:r>
              <a:rPr lang="es-MX" sz="2800" dirty="0">
                <a:latin typeface="Montserrat" pitchFamily="2" charset="77"/>
              </a:rPr>
              <a:t>Esto no ocurrió por casualidad. </a:t>
            </a:r>
          </a:p>
          <a:p>
            <a:endParaRPr lang="es-MX" sz="2800" dirty="0">
              <a:latin typeface="Montserrat" pitchFamily="2" charset="77"/>
            </a:endParaRPr>
          </a:p>
          <a:p>
            <a:r>
              <a:rPr lang="es-MX" sz="2800" dirty="0">
                <a:latin typeface="Montserrat" pitchFamily="2" charset="77"/>
              </a:rPr>
              <a:t>Fue parte de un largo proceso histórico que el neoliberalismo profundizó. </a:t>
            </a:r>
          </a:p>
          <a:p>
            <a:endParaRPr lang="es-MX" sz="2800" dirty="0">
              <a:latin typeface="Montserrat" pitchFamily="2" charset="77"/>
            </a:endParaRPr>
          </a:p>
          <a:p>
            <a:r>
              <a:rPr lang="es-MX" sz="2800" dirty="0">
                <a:latin typeface="Montserrat" pitchFamily="2" charset="77"/>
              </a:rPr>
              <a:t>Y esa destrucción tiene efectos concretos actuales: para algunos significa precariedad laboral, para otros, incertidumbre frente a la enfermedad, angustia por una vejez sin seguridad social …</a:t>
            </a:r>
          </a:p>
          <a:p>
            <a:endParaRPr lang="es-MX" sz="2800" dirty="0"/>
          </a:p>
        </p:txBody>
      </p:sp>
    </p:spTree>
    <p:extLst>
      <p:ext uri="{BB962C8B-B14F-4D97-AF65-F5344CB8AC3E}">
        <p14:creationId xmlns:p14="http://schemas.microsoft.com/office/powerpoint/2010/main" val="317847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1E37D8-946C-B07B-BD74-0DB6FA514794}"/>
            </a:ext>
          </a:extLst>
        </p:cNvPr>
        <p:cNvGrpSpPr/>
        <p:nvPr/>
      </p:nvGrpSpPr>
      <p:grpSpPr>
        <a:xfrm>
          <a:off x="0" y="0"/>
          <a:ext cx="0" cy="0"/>
          <a:chOff x="0" y="0"/>
          <a:chExt cx="0" cy="0"/>
        </a:xfrm>
      </p:grpSpPr>
      <p:sp>
        <p:nvSpPr>
          <p:cNvPr id="7175" name="Rectangle 717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77" name="Rectangle 717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79" name="Rectangle 717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81" name="Rectangle 718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7183" name="Rectangle 718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170" name="Picture 2" descr="Bronze statue of Eros sleeping - Greek - Hellenistic - The Metropolitan  Museum of Art">
            <a:extLst>
              <a:ext uri="{FF2B5EF4-FFF2-40B4-BE49-F238E27FC236}">
                <a16:creationId xmlns:a16="http://schemas.microsoft.com/office/drawing/2014/main" id="{65CEA173-898F-5F0F-8E2B-4D6655707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545" r="9091" b="8274"/>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5" name="Rectangle 7184">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87" name="Rectangle 7186">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89" name="Rectangle 7188">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7191" name="Rectangle 7190">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61DCC8FA-8A3F-88AC-25D9-6FFD1732F2C5}"/>
              </a:ext>
            </a:extLst>
          </p:cNvPr>
          <p:cNvSpPr/>
          <p:nvPr/>
        </p:nvSpPr>
        <p:spPr>
          <a:xfrm>
            <a:off x="610919" y="5403245"/>
            <a:ext cx="10965141" cy="895244"/>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7. LA AGONÍA DEL EROS</a:t>
            </a:r>
          </a:p>
          <a:p>
            <a:pPr>
              <a:spcBef>
                <a:spcPct val="0"/>
              </a:spcBef>
              <a:spcAft>
                <a:spcPts val="600"/>
              </a:spcAft>
              <a:defRPr sz="1800"/>
            </a:pPr>
            <a:endParaRPr lang="en-US" sz="4000" cap="all" dirty="0">
              <a:solidFill>
                <a:srgbClr val="FFFFFF"/>
              </a:solidFill>
              <a:latin typeface="+mj-lt"/>
              <a:ea typeface="+mj-ea"/>
              <a:cs typeface="+mj-cs"/>
            </a:endParaRPr>
          </a:p>
        </p:txBody>
      </p:sp>
    </p:spTree>
    <p:extLst>
      <p:ext uri="{BB962C8B-B14F-4D97-AF65-F5344CB8AC3E}">
        <p14:creationId xmlns:p14="http://schemas.microsoft.com/office/powerpoint/2010/main" val="69866476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2B6D8-D13D-96B3-1B0A-922364F7367C}"/>
            </a:ext>
          </a:extLst>
        </p:cNvPr>
        <p:cNvGrpSpPr/>
        <p:nvPr/>
      </p:nvGrpSpPr>
      <p:grpSpPr>
        <a:xfrm>
          <a:off x="0" y="0"/>
          <a:ext cx="0" cy="0"/>
          <a:chOff x="0" y="0"/>
          <a:chExt cx="0" cy="0"/>
        </a:xfrm>
      </p:grpSpPr>
      <p:sp>
        <p:nvSpPr>
          <p:cNvPr id="8216" name="Rectangle 8215">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8218" name="Rectangle 8217">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8220" name="Rectangle 8219">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8222" name="Rectangle 8221">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8224" name="Rectangle 8223">
            <a:extLst>
              <a:ext uri="{FF2B5EF4-FFF2-40B4-BE49-F238E27FC236}">
                <a16:creationId xmlns:a16="http://schemas.microsoft.com/office/drawing/2014/main" id="{4B526CBF-0AA4-49A9-B305-EE0AF3AF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or qué hay cada vez más desigualdades – Junior Report">
            <a:extLst>
              <a:ext uri="{FF2B5EF4-FFF2-40B4-BE49-F238E27FC236}">
                <a16:creationId xmlns:a16="http://schemas.microsoft.com/office/drawing/2014/main" id="{5051EDED-14D8-C9ED-90D3-D66F16EFE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15556" b="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226" name="Group 8225">
            <a:extLst>
              <a:ext uri="{FF2B5EF4-FFF2-40B4-BE49-F238E27FC236}">
                <a16:creationId xmlns:a16="http://schemas.microsoft.com/office/drawing/2014/main" id="{CC8B5139-02E6-4DEA-9CCE-962CAF0AFB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27" name="Rectangle 8226">
              <a:extLst>
                <a:ext uri="{FF2B5EF4-FFF2-40B4-BE49-F238E27FC236}">
                  <a16:creationId xmlns:a16="http://schemas.microsoft.com/office/drawing/2014/main" id="{C0470BC0-AB0D-4A03-B4F1-5DDA9A31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8228" name="Rectangle 8227">
              <a:extLst>
                <a:ext uri="{FF2B5EF4-FFF2-40B4-BE49-F238E27FC236}">
                  <a16:creationId xmlns:a16="http://schemas.microsoft.com/office/drawing/2014/main" id="{724A08B2-EC2C-4641-81BE-FE8B068BE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
        <p:nvSpPr>
          <p:cNvPr id="152" name="Shape 152">
            <a:extLst>
              <a:ext uri="{FF2B5EF4-FFF2-40B4-BE49-F238E27FC236}">
                <a16:creationId xmlns:a16="http://schemas.microsoft.com/office/drawing/2014/main" id="{AE211114-C195-2DA3-A7DA-2530AA9C4FE1}"/>
              </a:ext>
            </a:extLst>
          </p:cNvPr>
          <p:cNvSpPr/>
          <p:nvPr/>
        </p:nvSpPr>
        <p:spPr>
          <a:xfrm>
            <a:off x="584200" y="2142067"/>
            <a:ext cx="3702134" cy="297180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8. LA PREFERENCIA DE LA DESIGUALDAD</a:t>
            </a:r>
          </a:p>
          <a:p>
            <a:pPr>
              <a:spcBef>
                <a:spcPct val="0"/>
              </a:spcBef>
              <a:spcAft>
                <a:spcPts val="600"/>
              </a:spcAft>
              <a:defRPr sz="1800"/>
            </a:pPr>
            <a:endParaRPr lang="en-US" sz="3600" cap="all" dirty="0">
              <a:solidFill>
                <a:srgbClr val="FFFFFF"/>
              </a:solidFill>
              <a:latin typeface="+mj-lt"/>
              <a:ea typeface="+mj-ea"/>
              <a:cs typeface="+mj-cs"/>
            </a:endParaRPr>
          </a:p>
        </p:txBody>
      </p:sp>
    </p:spTree>
    <p:extLst>
      <p:ext uri="{BB962C8B-B14F-4D97-AF65-F5344CB8AC3E}">
        <p14:creationId xmlns:p14="http://schemas.microsoft.com/office/powerpoint/2010/main" val="42511396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C668C3-82A9-144D-8A7A-2562202BB1AE}"/>
            </a:ext>
          </a:extLst>
        </p:cNvPr>
        <p:cNvGrpSpPr/>
        <p:nvPr/>
      </p:nvGrpSpPr>
      <p:grpSpPr>
        <a:xfrm>
          <a:off x="0" y="0"/>
          <a:ext cx="0" cy="0"/>
          <a:chOff x="0" y="0"/>
          <a:chExt cx="0" cy="0"/>
        </a:xfrm>
      </p:grpSpPr>
      <p:sp>
        <p:nvSpPr>
          <p:cNvPr id="9223" name="Rectangle 922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9225" name="Rectangle 922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9227" name="Rectangle 922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9229" name="Rectangle 9228">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9231" name="Rectangle 9230">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9233" name="Rectangle 9232">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32A93DFA-780F-EA85-7F11-CD84D64E088F}"/>
              </a:ext>
            </a:extLst>
          </p:cNvPr>
          <p:cNvSpPr/>
          <p:nvPr/>
        </p:nvSpPr>
        <p:spPr>
          <a:xfrm>
            <a:off x="8442101" y="1100665"/>
            <a:ext cx="3132638" cy="4278731"/>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spcBef>
                <a:spcPct val="0"/>
              </a:spcBef>
              <a:spcAft>
                <a:spcPts val="600"/>
              </a:spcAft>
              <a:defRPr sz="1800"/>
            </a:pPr>
            <a:r>
              <a:rPr lang="en-US" sz="2800" cap="all" dirty="0">
                <a:solidFill>
                  <a:srgbClr val="FFFFFF"/>
                </a:solidFill>
                <a:latin typeface="Montserrat" pitchFamily="2" charset="77"/>
                <a:ea typeface="+mj-ea"/>
                <a:cs typeface="+mj-cs"/>
              </a:rPr>
              <a:t>9. EL ENJAMBRE</a:t>
            </a:r>
          </a:p>
          <a:p>
            <a:pPr>
              <a:spcBef>
                <a:spcPct val="0"/>
              </a:spcBef>
              <a:spcAft>
                <a:spcPts val="600"/>
              </a:spcAft>
              <a:defRPr sz="1800"/>
            </a:pPr>
            <a:endParaRPr lang="en-US" sz="3600" cap="all" dirty="0">
              <a:solidFill>
                <a:srgbClr val="FFFFFF"/>
              </a:solidFill>
              <a:latin typeface="+mj-lt"/>
              <a:ea typeface="+mj-ea"/>
              <a:cs typeface="+mj-cs"/>
            </a:endParaRPr>
          </a:p>
        </p:txBody>
      </p:sp>
      <p:pic>
        <p:nvPicPr>
          <p:cNvPr id="9218" name="Picture 2" descr="297 mil resultados de imágenes, fotos de stock e ilustraciones libres de  regalías para Acciones colectivas | Shutterstock">
            <a:extLst>
              <a:ext uri="{FF2B5EF4-FFF2-40B4-BE49-F238E27FC236}">
                <a16:creationId xmlns:a16="http://schemas.microsoft.com/office/drawing/2014/main" id="{0659E967-55E9-DFF7-589F-9ECEAC5EBE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8" b="19794"/>
          <a:stretch>
            <a:fillRect/>
          </a:stretch>
        </p:blipFill>
        <p:spPr bwMode="auto">
          <a:xfrm>
            <a:off x="453302" y="457200"/>
            <a:ext cx="7588885" cy="5899650"/>
          </a:xfrm>
          <a:prstGeom prst="rect">
            <a:avLst/>
          </a:prstGeom>
          <a:noFill/>
          <a:extLst>
            <a:ext uri="{909E8E84-426E-40DD-AFC4-6F175D3DCCD1}">
              <a14:hiddenFill xmlns:a14="http://schemas.microsoft.com/office/drawing/2010/main">
                <a:solidFill>
                  <a:srgbClr val="FFFFFF"/>
                </a:solidFill>
              </a14:hiddenFill>
            </a:ext>
          </a:extLst>
        </p:spPr>
      </p:pic>
      <p:sp>
        <p:nvSpPr>
          <p:cNvPr id="9235" name="Rectangle 9234">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22608441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843D40-72F7-4421-E8F8-77E421A9F3DA}"/>
            </a:ext>
          </a:extLst>
        </p:cNvPr>
        <p:cNvGrpSpPr/>
        <p:nvPr/>
      </p:nvGrpSpPr>
      <p:grpSpPr>
        <a:xfrm>
          <a:off x="0" y="0"/>
          <a:ext cx="0" cy="0"/>
          <a:chOff x="0" y="0"/>
          <a:chExt cx="0" cy="0"/>
        </a:xfrm>
      </p:grpSpPr>
      <p:sp>
        <p:nvSpPr>
          <p:cNvPr id="10263" name="Rectangle 1024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264" name="Rectangle 1024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265" name="Rectangle 1025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266" name="Rectangle 1025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10267" name="Rectangle 10254">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ensamiento, conducta y conformismo social – Portal Libertario OACA">
            <a:extLst>
              <a:ext uri="{FF2B5EF4-FFF2-40B4-BE49-F238E27FC236}">
                <a16:creationId xmlns:a16="http://schemas.microsoft.com/office/drawing/2014/main" id="{58C0D8CE-8211-7DF1-483E-F26C9637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17"/>
          <a:stretch>
            <a:fillRect/>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10268" name="Rectangle 10256">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52" name="Shape 152">
            <a:extLst>
              <a:ext uri="{FF2B5EF4-FFF2-40B4-BE49-F238E27FC236}">
                <a16:creationId xmlns:a16="http://schemas.microsoft.com/office/drawing/2014/main" id="{E66794B3-9B62-6A16-D013-357001AAFCB2}"/>
              </a:ext>
            </a:extLst>
          </p:cNvPr>
          <p:cNvSpPr/>
          <p:nvPr/>
        </p:nvSpPr>
        <p:spPr>
          <a:xfrm>
            <a:off x="8255741" y="4314931"/>
            <a:ext cx="3276132" cy="208586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lnSpcReduction="10000"/>
          </a:bodyPr>
          <a:lstStyle/>
          <a:p>
            <a:pPr>
              <a:lnSpc>
                <a:spcPct val="90000"/>
              </a:lnSpc>
              <a:spcBef>
                <a:spcPct val="0"/>
              </a:spcBef>
              <a:spcAft>
                <a:spcPts val="600"/>
              </a:spcAft>
              <a:defRPr sz="1800"/>
            </a:pPr>
            <a:r>
              <a:rPr lang="en-US" sz="2800" cap="all" dirty="0">
                <a:solidFill>
                  <a:srgbClr val="FFFFFF"/>
                </a:solidFill>
                <a:latin typeface="Montserrat" pitchFamily="2" charset="77"/>
                <a:ea typeface="+mj-ea"/>
                <a:cs typeface="+mj-cs"/>
              </a:rPr>
              <a:t>10. EL SOCIAL</a:t>
            </a:r>
          </a:p>
          <a:p>
            <a:pPr>
              <a:lnSpc>
                <a:spcPct val="90000"/>
              </a:lnSpc>
              <a:spcBef>
                <a:spcPct val="0"/>
              </a:spcBef>
              <a:spcAft>
                <a:spcPts val="600"/>
              </a:spcAft>
              <a:defRPr sz="1800"/>
            </a:pPr>
            <a:r>
              <a:rPr lang="en-US" sz="2800" cap="all" dirty="0">
                <a:solidFill>
                  <a:srgbClr val="FFFFFF"/>
                </a:solidFill>
                <a:latin typeface="Montserrat" pitchFamily="2" charset="77"/>
                <a:ea typeface="+mj-ea"/>
                <a:cs typeface="+mj-cs"/>
              </a:rPr>
              <a:t>CONFORMISMO Y LOS OPERADORES SISTÉMICOS</a:t>
            </a:r>
          </a:p>
          <a:p>
            <a:pPr>
              <a:lnSpc>
                <a:spcPct val="90000"/>
              </a:lnSpc>
              <a:spcBef>
                <a:spcPct val="0"/>
              </a:spcBef>
              <a:spcAft>
                <a:spcPts val="600"/>
              </a:spcAft>
              <a:defRPr sz="1800"/>
            </a:pPr>
            <a:endParaRPr lang="en-US" sz="2500" cap="all" dirty="0">
              <a:solidFill>
                <a:srgbClr val="FFFFFF"/>
              </a:solidFill>
              <a:latin typeface="+mj-lt"/>
              <a:ea typeface="+mj-ea"/>
              <a:cs typeface="+mj-cs"/>
            </a:endParaRPr>
          </a:p>
        </p:txBody>
      </p:sp>
      <p:grpSp>
        <p:nvGrpSpPr>
          <p:cNvPr id="10269" name="Group 10258">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260" name="Rectangle 10259">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261" name="Rectangle 10260">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0262" name="Rectangle 10261">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grpSp>
    </p:spTree>
    <p:extLst>
      <p:ext uri="{BB962C8B-B14F-4D97-AF65-F5344CB8AC3E}">
        <p14:creationId xmlns:p14="http://schemas.microsoft.com/office/powerpoint/2010/main" val="3413835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21CB1-45B5-EFE2-A630-2E6F41F99B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B378A3-6BBB-9600-562D-540C4C3DDF17}"/>
              </a:ext>
            </a:extLst>
          </p:cNvPr>
          <p:cNvSpPr>
            <a:spLocks noGrp="1"/>
          </p:cNvSpPr>
          <p:nvPr>
            <p:ph type="title"/>
          </p:nvPr>
        </p:nvSpPr>
        <p:spPr>
          <a:xfrm>
            <a:off x="581192" y="3934959"/>
            <a:ext cx="11029616" cy="988332"/>
          </a:xfrm>
        </p:spPr>
        <p:txBody>
          <a:bodyPr>
            <a:normAutofit fontScale="90000"/>
          </a:bodyPr>
          <a:lstStyle/>
          <a:p>
            <a:r>
              <a:rPr lang="es-MX" sz="3100" dirty="0">
                <a:solidFill>
                  <a:schemeClr val="tx1"/>
                </a:solidFill>
                <a:latin typeface="Montserrat" pitchFamily="2" charset="77"/>
              </a:rPr>
              <a:t>PARTE 2</a:t>
            </a:r>
            <a:br>
              <a:rPr lang="es-MX" sz="3100" dirty="0">
                <a:solidFill>
                  <a:schemeClr val="tx1"/>
                </a:solidFill>
                <a:latin typeface="Montserrat" pitchFamily="2" charset="77"/>
              </a:rPr>
            </a:br>
            <a:br>
              <a:rPr lang="es-MX" sz="3100" dirty="0">
                <a:solidFill>
                  <a:schemeClr val="tx1"/>
                </a:solidFill>
                <a:latin typeface="Montserrat" pitchFamily="2" charset="77"/>
              </a:rPr>
            </a:br>
            <a:r>
              <a:rPr lang="es-MX" sz="3100" dirty="0">
                <a:solidFill>
                  <a:schemeClr val="tx1"/>
                </a:solidFill>
                <a:latin typeface="Montserrat" pitchFamily="2" charset="77"/>
              </a:rPr>
              <a:t>LAS consecuencias PARA LA salud, LA seguridad social y EL Estado de bienestar</a:t>
            </a:r>
            <a:br>
              <a:rPr lang="es-MX" dirty="0">
                <a:solidFill>
                  <a:schemeClr val="tx1"/>
                </a:solidFill>
                <a:latin typeface="Montserrat" pitchFamily="2" charset="77"/>
              </a:rPr>
            </a:br>
            <a:r>
              <a:rPr lang="es-MX" dirty="0">
                <a:solidFill>
                  <a:schemeClr val="tx1"/>
                </a:solidFill>
                <a:latin typeface="Montserrat" pitchFamily="2" charset="77"/>
              </a:rPr>
              <a:t> </a:t>
            </a:r>
          </a:p>
        </p:txBody>
      </p:sp>
    </p:spTree>
    <p:extLst>
      <p:ext uri="{BB962C8B-B14F-4D97-AF65-F5344CB8AC3E}">
        <p14:creationId xmlns:p14="http://schemas.microsoft.com/office/powerpoint/2010/main" val="1252834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54FFF-93C3-2499-BF7F-0696CFA2A08B}"/>
            </a:ext>
          </a:extLst>
        </p:cNvPr>
        <p:cNvGrpSpPr/>
        <p:nvPr/>
      </p:nvGrpSpPr>
      <p:grpSpPr>
        <a:xfrm>
          <a:off x="0" y="0"/>
          <a:ext cx="0" cy="0"/>
          <a:chOff x="0" y="0"/>
          <a:chExt cx="0" cy="0"/>
        </a:xfrm>
      </p:grpSpPr>
      <p:pic>
        <p:nvPicPr>
          <p:cNvPr id="11266" name="Picture 2" descr="El derecho a jugar">
            <a:extLst>
              <a:ext uri="{FF2B5EF4-FFF2-40B4-BE49-F238E27FC236}">
                <a16:creationId xmlns:a16="http://schemas.microsoft.com/office/drawing/2014/main" id="{A4C89C49-1942-75D0-6A8F-F7BA8F5FD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272" y="1917706"/>
            <a:ext cx="7755433" cy="494029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FA3D33-9931-E890-92A0-5015E3AE48EE}"/>
              </a:ext>
            </a:extLst>
          </p:cNvPr>
          <p:cNvSpPr txBox="1"/>
          <p:nvPr/>
        </p:nvSpPr>
        <p:spPr>
          <a:xfrm>
            <a:off x="3864359" y="974360"/>
            <a:ext cx="3703258" cy="584775"/>
          </a:xfrm>
          <a:prstGeom prst="rect">
            <a:avLst/>
          </a:prstGeom>
          <a:noFill/>
        </p:spPr>
        <p:txBody>
          <a:bodyPr wrap="none" rtlCol="0">
            <a:spAutoFit/>
          </a:bodyPr>
          <a:lstStyle/>
          <a:p>
            <a:r>
              <a:rPr lang="es-MX" sz="3200" dirty="0">
                <a:solidFill>
                  <a:schemeClr val="bg1"/>
                </a:solidFill>
                <a:latin typeface="Montserrat" pitchFamily="2" charset="77"/>
              </a:rPr>
              <a:t>VAMOS A JUGAR</a:t>
            </a:r>
          </a:p>
        </p:txBody>
      </p:sp>
    </p:spTree>
    <p:extLst>
      <p:ext uri="{BB962C8B-B14F-4D97-AF65-F5344CB8AC3E}">
        <p14:creationId xmlns:p14="http://schemas.microsoft.com/office/powerpoint/2010/main" val="228866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7414-15DC-AC96-229F-9DD4624293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55686E-8243-D790-F860-CC0B5BC6F47D}"/>
              </a:ext>
            </a:extLst>
          </p:cNvPr>
          <p:cNvSpPr>
            <a:spLocks noGrp="1"/>
          </p:cNvSpPr>
          <p:nvPr>
            <p:ph type="title"/>
          </p:nvPr>
        </p:nvSpPr>
        <p:spPr>
          <a:xfrm>
            <a:off x="581192" y="3608882"/>
            <a:ext cx="11029616" cy="988332"/>
          </a:xfrm>
        </p:spPr>
        <p:txBody>
          <a:bodyPr>
            <a:normAutofit fontScale="90000"/>
          </a:bodyPr>
          <a:lstStyle/>
          <a:p>
            <a:r>
              <a:rPr lang="es-MX" sz="3100" dirty="0">
                <a:solidFill>
                  <a:schemeClr val="tx1"/>
                </a:solidFill>
                <a:latin typeface="Montserrat" pitchFamily="2" charset="77"/>
              </a:rPr>
              <a:t>consecuencias PARA LA salud, LA seguridad social y EL Estado de bienestar</a:t>
            </a:r>
            <a:br>
              <a:rPr lang="es-MX" dirty="0">
                <a:solidFill>
                  <a:schemeClr val="tx1"/>
                </a:solidFill>
                <a:latin typeface="Montserrat" pitchFamily="2" charset="77"/>
              </a:rPr>
            </a:br>
            <a:r>
              <a:rPr lang="es-MX" dirty="0">
                <a:solidFill>
                  <a:schemeClr val="tx1"/>
                </a:solidFill>
                <a:latin typeface="Montserrat" pitchFamily="2" charset="77"/>
              </a:rPr>
              <a:t> </a:t>
            </a:r>
          </a:p>
        </p:txBody>
      </p:sp>
    </p:spTree>
    <p:extLst>
      <p:ext uri="{BB962C8B-B14F-4D97-AF65-F5344CB8AC3E}">
        <p14:creationId xmlns:p14="http://schemas.microsoft.com/office/powerpoint/2010/main" val="379703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50C0-312C-46A0-ED9C-F7D876BB83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B4203A7-2D80-BEA8-0C5D-540D4C9E0AF3}"/>
              </a:ext>
            </a:extLst>
          </p:cNvPr>
          <p:cNvSpPr>
            <a:spLocks noGrp="1"/>
          </p:cNvSpPr>
          <p:nvPr>
            <p:ph type="title"/>
          </p:nvPr>
        </p:nvSpPr>
        <p:spPr>
          <a:xfrm>
            <a:off x="581192" y="3692071"/>
            <a:ext cx="11029616" cy="988332"/>
          </a:xfrm>
        </p:spPr>
        <p:txBody>
          <a:bodyPr>
            <a:normAutofit fontScale="90000"/>
          </a:bodyPr>
          <a:lstStyle/>
          <a:p>
            <a:r>
              <a:rPr lang="es-MX" sz="3100" dirty="0">
                <a:solidFill>
                  <a:schemeClr val="tx1"/>
                </a:solidFill>
                <a:latin typeface="Montserrat" pitchFamily="2" charset="77"/>
              </a:rPr>
              <a:t>PARTE 3</a:t>
            </a:r>
            <a:br>
              <a:rPr lang="es-MX" sz="3100" dirty="0">
                <a:solidFill>
                  <a:schemeClr val="tx1"/>
                </a:solidFill>
                <a:latin typeface="Montserrat" pitchFamily="2" charset="77"/>
              </a:rPr>
            </a:br>
            <a:br>
              <a:rPr lang="es-MX" sz="3100" dirty="0">
                <a:solidFill>
                  <a:schemeClr val="tx1"/>
                </a:solidFill>
                <a:latin typeface="Montserrat" pitchFamily="2" charset="77"/>
              </a:rPr>
            </a:br>
            <a:r>
              <a:rPr lang="es-MX" sz="3100" dirty="0">
                <a:solidFill>
                  <a:schemeClr val="tx1"/>
                </a:solidFill>
                <a:latin typeface="Montserrat" pitchFamily="2" charset="77"/>
              </a:rPr>
              <a:t>EL SOCIALCONFORMISMO Y LAS CLASES MEDIAS</a:t>
            </a:r>
            <a:br>
              <a:rPr lang="es-MX" dirty="0">
                <a:solidFill>
                  <a:schemeClr val="tx1"/>
                </a:solidFill>
                <a:latin typeface="Montserrat" pitchFamily="2" charset="77"/>
              </a:rPr>
            </a:br>
            <a:r>
              <a:rPr lang="es-MX" dirty="0">
                <a:solidFill>
                  <a:schemeClr val="tx1"/>
                </a:solidFill>
                <a:latin typeface="Montserrat" pitchFamily="2" charset="77"/>
              </a:rPr>
              <a:t> </a:t>
            </a:r>
          </a:p>
        </p:txBody>
      </p:sp>
    </p:spTree>
    <p:extLst>
      <p:ext uri="{BB962C8B-B14F-4D97-AF65-F5344CB8AC3E}">
        <p14:creationId xmlns:p14="http://schemas.microsoft.com/office/powerpoint/2010/main" val="1944909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4D7DCC-EDDD-302B-FE95-DE9BDBA11FB2}"/>
              </a:ext>
            </a:extLst>
          </p:cNvPr>
          <p:cNvSpPr txBox="1"/>
          <p:nvPr/>
        </p:nvSpPr>
        <p:spPr>
          <a:xfrm>
            <a:off x="704538" y="1245939"/>
            <a:ext cx="5156616" cy="4832092"/>
          </a:xfrm>
          <a:prstGeom prst="rect">
            <a:avLst/>
          </a:prstGeom>
          <a:noFill/>
        </p:spPr>
        <p:txBody>
          <a:bodyPr wrap="square" rtlCol="0">
            <a:spAutoFit/>
          </a:bodyPr>
          <a:lstStyle/>
          <a:p>
            <a:r>
              <a:rPr lang="es-MX" sz="2800" dirty="0">
                <a:latin typeface="Montserrat" pitchFamily="2" charset="77"/>
              </a:rPr>
              <a:t>La sociología burguesa construyó un aparato conceptual que impide ver con claridad las relaciones sociales de producción capitalistas. </a:t>
            </a:r>
          </a:p>
          <a:p>
            <a:endParaRPr lang="es-MX" sz="2800" dirty="0">
              <a:latin typeface="Montserrat" pitchFamily="2" charset="77"/>
            </a:endParaRPr>
          </a:p>
          <a:p>
            <a:r>
              <a:rPr lang="es-MX" sz="2800" dirty="0">
                <a:latin typeface="Montserrat" pitchFamily="2" charset="77"/>
              </a:rPr>
              <a:t>Un ejemplo es la  estratificación tripartita de las clases, resultante de la tradición weberiana.</a:t>
            </a:r>
          </a:p>
        </p:txBody>
      </p:sp>
      <p:pic>
        <p:nvPicPr>
          <p:cNvPr id="12290" name="Picture 2" descr="CLASES SOCIALES by Jazmín Peña Rodríguez 156022 - Infogram">
            <a:extLst>
              <a:ext uri="{FF2B5EF4-FFF2-40B4-BE49-F238E27FC236}">
                <a16:creationId xmlns:a16="http://schemas.microsoft.com/office/drawing/2014/main" id="{35F82421-9E17-BAF3-D018-4FC36269C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59370"/>
            <a:ext cx="5207319" cy="570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19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50C8A92-22DD-3651-3D10-A49D50EC2E48}"/>
            </a:ext>
          </a:extLst>
        </p:cNvPr>
        <p:cNvGrpSpPr/>
        <p:nvPr/>
      </p:nvGrpSpPr>
      <p:grpSpPr>
        <a:xfrm>
          <a:off x="0" y="0"/>
          <a:ext cx="0" cy="0"/>
          <a:chOff x="0" y="0"/>
          <a:chExt cx="0" cy="0"/>
        </a:xfrm>
      </p:grpSpPr>
      <p:sp>
        <p:nvSpPr>
          <p:cNvPr id="14343" name="Rectangle 1434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345" name="Rectangle 1434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347" name="Rectangle 1434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349" name="Rectangle 14348">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useBgFill="1">
        <p:nvSpPr>
          <p:cNvPr id="14351" name="Rectangle 1435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353" name="Rectangle 1435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 name="CuadroTexto 1">
            <a:extLst>
              <a:ext uri="{FF2B5EF4-FFF2-40B4-BE49-F238E27FC236}">
                <a16:creationId xmlns:a16="http://schemas.microsoft.com/office/drawing/2014/main" id="{66807883-E98E-23AD-E7B4-CBE6540BBB58}"/>
              </a:ext>
            </a:extLst>
          </p:cNvPr>
          <p:cNvSpPr txBox="1"/>
          <p:nvPr/>
        </p:nvSpPr>
        <p:spPr>
          <a:xfrm>
            <a:off x="440286" y="1803705"/>
            <a:ext cx="4056763" cy="3634486"/>
          </a:xfrm>
          <a:prstGeom prst="rect">
            <a:avLst/>
          </a:prstGeom>
        </p:spPr>
        <p:txBody>
          <a:bodyPr vert="horz" lIns="91440" tIns="45720" rIns="91440" bIns="45720" rtlCol="0" anchor="ctr">
            <a:noAutofit/>
          </a:bodyPr>
          <a:lstStyle/>
          <a:p>
            <a:pPr>
              <a:spcBef>
                <a:spcPct val="20000"/>
              </a:spcBef>
              <a:spcAft>
                <a:spcPts val="600"/>
              </a:spcAft>
              <a:buClr>
                <a:schemeClr val="accent2"/>
              </a:buClr>
              <a:buSzPct val="92000"/>
            </a:pPr>
            <a:r>
              <a:rPr lang="en-US" sz="2800" dirty="0" err="1">
                <a:solidFill>
                  <a:schemeClr val="tx2"/>
                </a:solidFill>
                <a:latin typeface="Montserrat" pitchFamily="2" charset="77"/>
              </a:rPr>
              <a:t>Función</a:t>
            </a:r>
            <a:r>
              <a:rPr lang="en-US" sz="2800" dirty="0">
                <a:solidFill>
                  <a:schemeClr val="tx2"/>
                </a:solidFill>
                <a:latin typeface="Montserrat" pitchFamily="2" charset="77"/>
              </a:rPr>
              <a:t> </a:t>
            </a:r>
            <a:r>
              <a:rPr lang="en-US" sz="2800" dirty="0" err="1">
                <a:solidFill>
                  <a:schemeClr val="tx2"/>
                </a:solidFill>
                <a:latin typeface="Montserrat" pitchFamily="2" charset="77"/>
              </a:rPr>
              <a:t>ideológica</a:t>
            </a:r>
            <a:r>
              <a:rPr lang="en-US" sz="2800" dirty="0">
                <a:solidFill>
                  <a:schemeClr val="tx2"/>
                </a:solidFill>
                <a:latin typeface="Montserrat" pitchFamily="2" charset="77"/>
              </a:rPr>
              <a:t> de </a:t>
            </a:r>
            <a:r>
              <a:rPr lang="en-US" sz="2800" dirty="0" err="1">
                <a:solidFill>
                  <a:schemeClr val="tx2"/>
                </a:solidFill>
                <a:latin typeface="Montserrat" pitchFamily="2" charset="77"/>
              </a:rPr>
              <a:t>disolver</a:t>
            </a:r>
            <a:r>
              <a:rPr lang="en-US" sz="2800" dirty="0">
                <a:solidFill>
                  <a:schemeClr val="tx2"/>
                </a:solidFill>
                <a:latin typeface="Montserrat" pitchFamily="2" charset="77"/>
              </a:rPr>
              <a:t> </a:t>
            </a:r>
            <a:r>
              <a:rPr lang="en-US" sz="2800" dirty="0" err="1">
                <a:solidFill>
                  <a:schemeClr val="tx2"/>
                </a:solidFill>
                <a:latin typeface="Montserrat" pitchFamily="2" charset="77"/>
              </a:rPr>
              <a:t>en</a:t>
            </a:r>
            <a:r>
              <a:rPr lang="en-US" sz="2800" dirty="0">
                <a:solidFill>
                  <a:schemeClr val="tx2"/>
                </a:solidFill>
                <a:latin typeface="Montserrat" pitchFamily="2" charset="77"/>
              </a:rPr>
              <a:t> </a:t>
            </a:r>
            <a:r>
              <a:rPr lang="en-US" sz="2800" dirty="0" err="1">
                <a:solidFill>
                  <a:schemeClr val="tx2"/>
                </a:solidFill>
                <a:latin typeface="Montserrat" pitchFamily="2" charset="77"/>
              </a:rPr>
              <a:t>los</a:t>
            </a:r>
            <a:r>
              <a:rPr lang="en-US" sz="2800" dirty="0">
                <a:solidFill>
                  <a:schemeClr val="tx2"/>
                </a:solidFill>
                <a:latin typeface="Montserrat" pitchFamily="2" charset="77"/>
              </a:rPr>
              <a:t> </a:t>
            </a:r>
            <a:r>
              <a:rPr lang="en-US" sz="2800" dirty="0" err="1">
                <a:solidFill>
                  <a:schemeClr val="tx2"/>
                </a:solidFill>
                <a:latin typeface="Montserrat" pitchFamily="2" charset="77"/>
              </a:rPr>
              <a:t>imaginarios</a:t>
            </a:r>
            <a:r>
              <a:rPr lang="en-US" sz="2800" dirty="0">
                <a:solidFill>
                  <a:schemeClr val="tx2"/>
                </a:solidFill>
                <a:latin typeface="Montserrat" pitchFamily="2" charset="77"/>
              </a:rPr>
              <a:t> colectivos la </a:t>
            </a:r>
            <a:r>
              <a:rPr lang="en-US" sz="2800" dirty="0" err="1">
                <a:solidFill>
                  <a:schemeClr val="tx2"/>
                </a:solidFill>
                <a:latin typeface="Montserrat" pitchFamily="2" charset="77"/>
              </a:rPr>
              <a:t>contradicción</a:t>
            </a:r>
            <a:r>
              <a:rPr lang="en-US" sz="2800" dirty="0">
                <a:solidFill>
                  <a:schemeClr val="tx2"/>
                </a:solidFill>
                <a:latin typeface="Montserrat" pitchFamily="2" charset="77"/>
              </a:rPr>
              <a:t> fundamental </a:t>
            </a:r>
            <a:r>
              <a:rPr lang="en-US" sz="2800" dirty="0" err="1">
                <a:solidFill>
                  <a:schemeClr val="tx2"/>
                </a:solidFill>
                <a:latin typeface="Montserrat" pitchFamily="2" charset="77"/>
              </a:rPr>
              <a:t>expuesta</a:t>
            </a:r>
            <a:r>
              <a:rPr lang="en-US" sz="2800" dirty="0">
                <a:solidFill>
                  <a:schemeClr val="tx2"/>
                </a:solidFill>
                <a:latin typeface="Montserrat" pitchFamily="2" charset="77"/>
              </a:rPr>
              <a:t> </a:t>
            </a:r>
            <a:r>
              <a:rPr lang="en-US" sz="2800" dirty="0" err="1">
                <a:solidFill>
                  <a:schemeClr val="tx2"/>
                </a:solidFill>
                <a:latin typeface="Montserrat" pitchFamily="2" charset="77"/>
              </a:rPr>
              <a:t>por</a:t>
            </a:r>
            <a:r>
              <a:rPr lang="en-US" sz="2800" dirty="0">
                <a:solidFill>
                  <a:schemeClr val="tx2"/>
                </a:solidFill>
                <a:latin typeface="Montserrat" pitchFamily="2" charset="77"/>
              </a:rPr>
              <a:t> Marx entre capital y </a:t>
            </a:r>
            <a:r>
              <a:rPr lang="en-US" sz="2800" dirty="0" err="1">
                <a:solidFill>
                  <a:schemeClr val="tx2"/>
                </a:solidFill>
                <a:latin typeface="Montserrat" pitchFamily="2" charset="77"/>
              </a:rPr>
              <a:t>trabajo</a:t>
            </a:r>
            <a:r>
              <a:rPr lang="en-US" sz="2800" dirty="0">
                <a:solidFill>
                  <a:schemeClr val="tx2"/>
                </a:solidFill>
                <a:latin typeface="Montserrat" pitchFamily="2" charset="77"/>
              </a:rPr>
              <a:t>, la </a:t>
            </a:r>
            <a:r>
              <a:rPr lang="en-US" sz="2800" dirty="0" err="1">
                <a:solidFill>
                  <a:schemeClr val="tx2"/>
                </a:solidFill>
                <a:latin typeface="Montserrat" pitchFamily="2" charset="77"/>
              </a:rPr>
              <a:t>cual</a:t>
            </a:r>
            <a:r>
              <a:rPr lang="en-US" sz="2800" dirty="0">
                <a:solidFill>
                  <a:schemeClr val="tx2"/>
                </a:solidFill>
                <a:latin typeface="Montserrat" pitchFamily="2" charset="77"/>
              </a:rPr>
              <a:t> </a:t>
            </a:r>
            <a:r>
              <a:rPr lang="en-US" sz="2800" dirty="0" err="1">
                <a:solidFill>
                  <a:schemeClr val="tx2"/>
                </a:solidFill>
                <a:latin typeface="Montserrat" pitchFamily="2" charset="77"/>
              </a:rPr>
              <a:t>radica</a:t>
            </a:r>
            <a:r>
              <a:rPr lang="en-US" sz="2800" dirty="0">
                <a:solidFill>
                  <a:schemeClr val="tx2"/>
                </a:solidFill>
                <a:latin typeface="Montserrat" pitchFamily="2" charset="77"/>
              </a:rPr>
              <a:t> </a:t>
            </a:r>
            <a:r>
              <a:rPr lang="en-US" sz="2800" dirty="0" err="1">
                <a:solidFill>
                  <a:schemeClr val="tx2"/>
                </a:solidFill>
                <a:latin typeface="Montserrat" pitchFamily="2" charset="77"/>
              </a:rPr>
              <a:t>en</a:t>
            </a:r>
            <a:r>
              <a:rPr lang="en-US" sz="2800" dirty="0">
                <a:solidFill>
                  <a:schemeClr val="tx2"/>
                </a:solidFill>
                <a:latin typeface="Montserrat" pitchFamily="2" charset="77"/>
              </a:rPr>
              <a:t> </a:t>
            </a:r>
            <a:r>
              <a:rPr lang="en-US" sz="2800" dirty="0" err="1">
                <a:solidFill>
                  <a:schemeClr val="tx2"/>
                </a:solidFill>
                <a:latin typeface="Montserrat" pitchFamily="2" charset="77"/>
              </a:rPr>
              <a:t>que</a:t>
            </a:r>
            <a:r>
              <a:rPr lang="en-US" sz="2800" dirty="0">
                <a:solidFill>
                  <a:schemeClr val="tx2"/>
                </a:solidFill>
                <a:latin typeface="Montserrat" pitchFamily="2" charset="77"/>
              </a:rPr>
              <a:t> </a:t>
            </a:r>
            <a:r>
              <a:rPr lang="en-US" sz="2800" dirty="0" err="1">
                <a:solidFill>
                  <a:schemeClr val="tx2"/>
                </a:solidFill>
                <a:latin typeface="Montserrat" pitchFamily="2" charset="77"/>
              </a:rPr>
              <a:t>el</a:t>
            </a:r>
            <a:r>
              <a:rPr lang="en-US" sz="2800" dirty="0">
                <a:solidFill>
                  <a:schemeClr val="tx2"/>
                </a:solidFill>
                <a:latin typeface="Montserrat" pitchFamily="2" charset="77"/>
              </a:rPr>
              <a:t> capital no </a:t>
            </a:r>
            <a:r>
              <a:rPr lang="en-US" sz="2800" dirty="0" err="1">
                <a:solidFill>
                  <a:schemeClr val="tx2"/>
                </a:solidFill>
                <a:latin typeface="Montserrat" pitchFamily="2" charset="77"/>
              </a:rPr>
              <a:t>puede</a:t>
            </a:r>
            <a:r>
              <a:rPr lang="en-US" sz="2800" dirty="0">
                <a:solidFill>
                  <a:schemeClr val="tx2"/>
                </a:solidFill>
                <a:latin typeface="Montserrat" pitchFamily="2" charset="77"/>
              </a:rPr>
              <a:t> </a:t>
            </a:r>
            <a:r>
              <a:rPr lang="en-US" sz="2800" dirty="0" err="1">
                <a:solidFill>
                  <a:schemeClr val="tx2"/>
                </a:solidFill>
                <a:latin typeface="Montserrat" pitchFamily="2" charset="77"/>
              </a:rPr>
              <a:t>existir</a:t>
            </a:r>
            <a:r>
              <a:rPr lang="en-US" sz="2800" dirty="0">
                <a:solidFill>
                  <a:schemeClr val="tx2"/>
                </a:solidFill>
                <a:latin typeface="Montserrat" pitchFamily="2" charset="77"/>
              </a:rPr>
              <a:t> sin </a:t>
            </a:r>
            <a:r>
              <a:rPr lang="en-US" sz="2800" dirty="0" err="1">
                <a:solidFill>
                  <a:schemeClr val="tx2"/>
                </a:solidFill>
                <a:latin typeface="Montserrat" pitchFamily="2" charset="77"/>
              </a:rPr>
              <a:t>explotar</a:t>
            </a:r>
            <a:r>
              <a:rPr lang="en-US" sz="2800" dirty="0">
                <a:solidFill>
                  <a:schemeClr val="tx2"/>
                </a:solidFill>
                <a:latin typeface="Montserrat" pitchFamily="2" charset="77"/>
              </a:rPr>
              <a:t> al </a:t>
            </a:r>
            <a:r>
              <a:rPr lang="en-US" sz="2800" dirty="0" err="1">
                <a:solidFill>
                  <a:schemeClr val="tx2"/>
                </a:solidFill>
                <a:latin typeface="Montserrat" pitchFamily="2" charset="77"/>
              </a:rPr>
              <a:t>trabajo</a:t>
            </a:r>
            <a:r>
              <a:rPr lang="en-US" sz="2800" dirty="0">
                <a:solidFill>
                  <a:schemeClr val="tx2"/>
                </a:solidFill>
                <a:latin typeface="Montserrat" pitchFamily="2" charset="77"/>
              </a:rPr>
              <a:t>.</a:t>
            </a:r>
          </a:p>
        </p:txBody>
      </p:sp>
      <p:pic>
        <p:nvPicPr>
          <p:cNvPr id="14338" name="Picture 2" descr="David Harvey explica por qué leer El capital - Jacobin Revista">
            <a:extLst>
              <a:ext uri="{FF2B5EF4-FFF2-40B4-BE49-F238E27FC236}">
                <a16:creationId xmlns:a16="http://schemas.microsoft.com/office/drawing/2014/main" id="{A8828FAA-21E9-6B2A-8BA0-24BE5FF119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5419" y="1373051"/>
            <a:ext cx="6735272" cy="449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33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1E531-B322-F1D2-9277-874C758DF67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B3270D1-6F1A-DFC6-058B-F6EA199816FE}"/>
              </a:ext>
            </a:extLst>
          </p:cNvPr>
          <p:cNvSpPr txBox="1"/>
          <p:nvPr/>
        </p:nvSpPr>
        <p:spPr>
          <a:xfrm>
            <a:off x="731936" y="1164134"/>
            <a:ext cx="10728128" cy="5693866"/>
          </a:xfrm>
          <a:prstGeom prst="rect">
            <a:avLst/>
          </a:prstGeom>
          <a:noFill/>
        </p:spPr>
        <p:txBody>
          <a:bodyPr wrap="square" rtlCol="0">
            <a:spAutoFit/>
          </a:bodyPr>
          <a:lstStyle/>
          <a:p>
            <a:r>
              <a:rPr lang="es-MX" sz="2800" dirty="0">
                <a:latin typeface="Montserrat" pitchFamily="2" charset="77"/>
              </a:rPr>
              <a:t>Autores como Zygmunt Bauman, Byung-Chul Han, Francois Dubet y Marcos Roitman nos enseñan cómo ocurrió este proceso de ideológico de despolitización.</a:t>
            </a:r>
          </a:p>
          <a:p>
            <a:endParaRPr lang="es-MX" sz="2800" dirty="0">
              <a:latin typeface="Montserrat" pitchFamily="2" charset="77"/>
            </a:endParaRPr>
          </a:p>
          <a:p>
            <a:r>
              <a:rPr lang="es-MX" sz="2800" dirty="0">
                <a:latin typeface="Montserrat" pitchFamily="2" charset="77"/>
              </a:rPr>
              <a:t>Y la pregunta entonces es: ¿qué hacer para reconstruir la ciudadanía? ¿Cómo volver a darle un sentido político, ideológico y colectivo que supere la lógica del individualismo y la competencia?</a:t>
            </a:r>
          </a:p>
          <a:p>
            <a:endParaRPr lang="es-MX" sz="2800" dirty="0">
              <a:latin typeface="Montserrat" pitchFamily="2" charset="77"/>
            </a:endParaRPr>
          </a:p>
          <a:p>
            <a:r>
              <a:rPr lang="es-MX" sz="2800" dirty="0">
                <a:latin typeface="Montserrat" pitchFamily="2" charset="77"/>
              </a:rPr>
              <a:t>Esta será la ruta de nuestra conferencia. </a:t>
            </a:r>
          </a:p>
          <a:p>
            <a:endParaRPr lang="es-MX" sz="2800" dirty="0">
              <a:latin typeface="Montserrat" pitchFamily="2" charset="77"/>
            </a:endParaRPr>
          </a:p>
          <a:p>
            <a:endParaRPr lang="es-MX" sz="2800" dirty="0">
              <a:latin typeface="Montserrat" pitchFamily="2" charset="77"/>
            </a:endParaRPr>
          </a:p>
          <a:p>
            <a:endParaRPr lang="es-MX" sz="2800" dirty="0"/>
          </a:p>
        </p:txBody>
      </p:sp>
    </p:spTree>
    <p:extLst>
      <p:ext uri="{BB962C8B-B14F-4D97-AF65-F5344CB8AC3E}">
        <p14:creationId xmlns:p14="http://schemas.microsoft.com/office/powerpoint/2010/main" val="151326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09E4-D5CD-092F-2400-D0D5FAC58E4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3807B7B-02DB-F282-795D-F3B03B81E250}"/>
              </a:ext>
            </a:extLst>
          </p:cNvPr>
          <p:cNvSpPr txBox="1"/>
          <p:nvPr/>
        </p:nvSpPr>
        <p:spPr>
          <a:xfrm>
            <a:off x="839450" y="2010438"/>
            <a:ext cx="11137692" cy="3970318"/>
          </a:xfrm>
          <a:prstGeom prst="rect">
            <a:avLst/>
          </a:prstGeom>
          <a:noFill/>
        </p:spPr>
        <p:txBody>
          <a:bodyPr wrap="square" rtlCol="0">
            <a:spAutoFit/>
          </a:bodyPr>
          <a:lstStyle/>
          <a:p>
            <a:r>
              <a:rPr lang="es-MX" sz="2800" dirty="0">
                <a:latin typeface="Montserrat" pitchFamily="2" charset="77"/>
              </a:rPr>
              <a:t>Para Marx no hay clases medias.</a:t>
            </a:r>
          </a:p>
          <a:p>
            <a:endParaRPr lang="es-MX" sz="2800" dirty="0">
              <a:latin typeface="Montserrat" pitchFamily="2" charset="77"/>
            </a:endParaRPr>
          </a:p>
          <a:p>
            <a:r>
              <a:rPr lang="es-MX" sz="2800" dirty="0">
                <a:latin typeface="Montserrat" pitchFamily="2" charset="77"/>
              </a:rPr>
              <a:t>Para efectos de esta conferencia, las conceptualizaremos como aquel grupo de empleados que, aunque desposeídos de medios de producción significativos, gozan de cierta autonomía laboral, ingresos superiores al promedio y, crucialmente, acceso diferenciado a capital educacional, cultural y social.</a:t>
            </a:r>
          </a:p>
          <a:p>
            <a:endParaRPr lang="es-MX" sz="2800" dirty="0">
              <a:latin typeface="Montserrat" pitchFamily="2" charset="77"/>
            </a:endParaRPr>
          </a:p>
        </p:txBody>
      </p:sp>
    </p:spTree>
    <p:extLst>
      <p:ext uri="{BB962C8B-B14F-4D97-AF65-F5344CB8AC3E}">
        <p14:creationId xmlns:p14="http://schemas.microsoft.com/office/powerpoint/2010/main" val="53720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87B9-F25E-C32D-8B56-39A12F30CF5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9D66FF7-75DC-21E7-3110-4FB219BC5D52}"/>
              </a:ext>
            </a:extLst>
          </p:cNvPr>
          <p:cNvSpPr txBox="1"/>
          <p:nvPr/>
        </p:nvSpPr>
        <p:spPr>
          <a:xfrm>
            <a:off x="527154" y="1290910"/>
            <a:ext cx="11137692" cy="4401205"/>
          </a:xfrm>
          <a:prstGeom prst="rect">
            <a:avLst/>
          </a:prstGeom>
          <a:noFill/>
        </p:spPr>
        <p:txBody>
          <a:bodyPr wrap="square" rtlCol="0">
            <a:spAutoFit/>
          </a:bodyPr>
          <a:lstStyle/>
          <a:p>
            <a:r>
              <a:rPr lang="es-MX" sz="2800" dirty="0">
                <a:latin typeface="Montserrat" pitchFamily="2" charset="77"/>
              </a:rPr>
              <a:t>Las clases medias no son homogéneas.</a:t>
            </a:r>
          </a:p>
          <a:p>
            <a:endParaRPr lang="es-MX" sz="2800" dirty="0">
              <a:latin typeface="Montserrat" pitchFamily="2" charset="77"/>
            </a:endParaRPr>
          </a:p>
          <a:p>
            <a:r>
              <a:rPr lang="es-MX" sz="2800" dirty="0">
                <a:latin typeface="Montserrat" pitchFamily="2" charset="77"/>
              </a:rPr>
              <a:t>Podemos identificar al menos tres segmentos:</a:t>
            </a:r>
          </a:p>
          <a:p>
            <a:endParaRPr lang="es-MX" sz="2800" dirty="0">
              <a:latin typeface="Montserrat" pitchFamily="2" charset="77"/>
            </a:endParaRPr>
          </a:p>
          <a:p>
            <a:pPr marL="850900" indent="-358775">
              <a:buFont typeface="Arial" panose="020B0604020202020204" pitchFamily="34" charset="0"/>
              <a:buChar char="•"/>
            </a:pPr>
            <a:r>
              <a:rPr lang="es-MX" sz="2800" dirty="0">
                <a:latin typeface="Montserrat" pitchFamily="2" charset="77"/>
              </a:rPr>
              <a:t>Profesional asalariada (precarizada)</a:t>
            </a:r>
          </a:p>
          <a:p>
            <a:pPr marL="850900" indent="-358775">
              <a:buFont typeface="Arial" panose="020B0604020202020204" pitchFamily="34" charset="0"/>
              <a:buChar char="•"/>
            </a:pPr>
            <a:endParaRPr lang="es-MX" sz="2800" dirty="0">
              <a:latin typeface="Montserrat" pitchFamily="2" charset="77"/>
            </a:endParaRPr>
          </a:p>
          <a:p>
            <a:pPr marL="850900" indent="-358775">
              <a:buFont typeface="Arial" panose="020B0604020202020204" pitchFamily="34" charset="0"/>
              <a:buChar char="•"/>
            </a:pPr>
            <a:r>
              <a:rPr lang="es-MX" sz="2800" dirty="0">
                <a:latin typeface="Montserrat" pitchFamily="2" charset="77"/>
              </a:rPr>
              <a:t>Empresarial (autoexplotada)</a:t>
            </a:r>
          </a:p>
          <a:p>
            <a:pPr marL="850900" indent="-358775">
              <a:buFont typeface="Arial" panose="020B0604020202020204" pitchFamily="34" charset="0"/>
              <a:buChar char="•"/>
            </a:pPr>
            <a:endParaRPr lang="es-MX" sz="2800" dirty="0">
              <a:latin typeface="Montserrat" pitchFamily="2" charset="77"/>
            </a:endParaRPr>
          </a:p>
          <a:p>
            <a:pPr marL="850900" indent="-358775">
              <a:buFont typeface="Arial" panose="020B0604020202020204" pitchFamily="34" charset="0"/>
              <a:buChar char="•"/>
            </a:pPr>
            <a:r>
              <a:rPr lang="es-MX" sz="2800" dirty="0">
                <a:latin typeface="Montserrat" pitchFamily="2" charset="77"/>
              </a:rPr>
              <a:t>Gerencial y tecnocrática </a:t>
            </a:r>
          </a:p>
          <a:p>
            <a:endParaRPr lang="es-MX" sz="2800" dirty="0">
              <a:latin typeface="Montserrat" pitchFamily="2" charset="77"/>
            </a:endParaRPr>
          </a:p>
        </p:txBody>
      </p:sp>
    </p:spTree>
    <p:extLst>
      <p:ext uri="{BB962C8B-B14F-4D97-AF65-F5344CB8AC3E}">
        <p14:creationId xmlns:p14="http://schemas.microsoft.com/office/powerpoint/2010/main" val="253819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F45D4-82B8-7935-6C42-47E275510B4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C1D200E-035C-DED1-27EA-98229A872D57}"/>
              </a:ext>
            </a:extLst>
          </p:cNvPr>
          <p:cNvSpPr txBox="1"/>
          <p:nvPr/>
        </p:nvSpPr>
        <p:spPr>
          <a:xfrm>
            <a:off x="527154" y="1290910"/>
            <a:ext cx="11137692" cy="4832092"/>
          </a:xfrm>
          <a:prstGeom prst="rect">
            <a:avLst/>
          </a:prstGeom>
          <a:noFill/>
        </p:spPr>
        <p:txBody>
          <a:bodyPr wrap="square" rtlCol="0">
            <a:spAutoFit/>
          </a:bodyPr>
          <a:lstStyle/>
          <a:p>
            <a:r>
              <a:rPr lang="es-MX" sz="2800" dirty="0">
                <a:latin typeface="Montserrat" pitchFamily="2" charset="77"/>
              </a:rPr>
              <a:t>En los tres casos no les alcanza para vivir por siempre de la explotación laboral, no les alcanza para vivir por siempre de la plusvalía, no les alcanza para vivir por siempre de las rentas.</a:t>
            </a:r>
          </a:p>
          <a:p>
            <a:endParaRPr lang="es-MX" sz="2800" dirty="0">
              <a:latin typeface="Montserrat" pitchFamily="2" charset="77"/>
            </a:endParaRPr>
          </a:p>
          <a:p>
            <a:r>
              <a:rPr lang="es-MX" sz="2800" dirty="0">
                <a:latin typeface="Montserrat" pitchFamily="2" charset="77"/>
              </a:rPr>
              <a:t>En primera o en última instancia, deben vender su fuerza de trabajo. </a:t>
            </a:r>
          </a:p>
          <a:p>
            <a:endParaRPr lang="es-MX" sz="2800" dirty="0">
              <a:latin typeface="Montserrat" pitchFamily="2" charset="77"/>
            </a:endParaRPr>
          </a:p>
          <a:p>
            <a:r>
              <a:rPr lang="es-MX" sz="2800" dirty="0">
                <a:latin typeface="Montserrat" pitchFamily="2" charset="77"/>
              </a:rPr>
              <a:t>Forman parte de la clase trabajadora, de las clases desfavorecidas, de las clases explotadas por la burguesía capitalista.</a:t>
            </a:r>
          </a:p>
          <a:p>
            <a:endParaRPr lang="es-MX" sz="2800" dirty="0">
              <a:latin typeface="Montserrat" pitchFamily="2" charset="77"/>
            </a:endParaRPr>
          </a:p>
        </p:txBody>
      </p:sp>
    </p:spTree>
    <p:extLst>
      <p:ext uri="{BB962C8B-B14F-4D97-AF65-F5344CB8AC3E}">
        <p14:creationId xmlns:p14="http://schemas.microsoft.com/office/powerpoint/2010/main" val="153058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7C35-605D-4AB1-0445-E0E6A2454ED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3A8305-AE0D-815C-5F4B-D36CF802652F}"/>
              </a:ext>
            </a:extLst>
          </p:cNvPr>
          <p:cNvSpPr txBox="1"/>
          <p:nvPr/>
        </p:nvSpPr>
        <p:spPr>
          <a:xfrm>
            <a:off x="527154" y="1290910"/>
            <a:ext cx="11137692" cy="4832092"/>
          </a:xfrm>
          <a:prstGeom prst="rect">
            <a:avLst/>
          </a:prstGeom>
          <a:noFill/>
        </p:spPr>
        <p:txBody>
          <a:bodyPr wrap="square" rtlCol="0">
            <a:spAutoFit/>
          </a:bodyPr>
          <a:lstStyle/>
          <a:p>
            <a:r>
              <a:rPr lang="es-MX" sz="2800" dirty="0">
                <a:latin typeface="Montserrat" pitchFamily="2" charset="77"/>
              </a:rPr>
              <a:t>Pero el neoliberalismo les generó una falsa conciencia individual.</a:t>
            </a:r>
          </a:p>
          <a:p>
            <a:endParaRPr lang="es-MX" sz="2800" dirty="0">
              <a:latin typeface="Montserrat" pitchFamily="2" charset="77"/>
            </a:endParaRPr>
          </a:p>
          <a:p>
            <a:r>
              <a:rPr lang="es-MX" sz="2800" dirty="0">
                <a:latin typeface="Montserrat" pitchFamily="2" charset="77"/>
              </a:rPr>
              <a:t>El discurso meritocrático, la expansión del acceso a la educación superior y al crédito, crearon condiciones para que amplios sectores de trabajadores adoptaran una identidad de clase media o pequeñoburguesa, aun cuando sus condiciones de vida paralelamente se precarizaban.</a:t>
            </a:r>
          </a:p>
          <a:p>
            <a:endParaRPr lang="es-MX" sz="2800" dirty="0">
              <a:latin typeface="Montserrat" pitchFamily="2" charset="77"/>
            </a:endParaRPr>
          </a:p>
          <a:p>
            <a:endParaRPr lang="es-MX" sz="2800" dirty="0">
              <a:latin typeface="Montserrat" pitchFamily="2" charset="77"/>
            </a:endParaRPr>
          </a:p>
          <a:p>
            <a:endParaRPr lang="es-MX" sz="2800" dirty="0">
              <a:latin typeface="Montserrat" pitchFamily="2" charset="77"/>
            </a:endParaRPr>
          </a:p>
        </p:txBody>
      </p:sp>
    </p:spTree>
    <p:extLst>
      <p:ext uri="{BB962C8B-B14F-4D97-AF65-F5344CB8AC3E}">
        <p14:creationId xmlns:p14="http://schemas.microsoft.com/office/powerpoint/2010/main" val="146812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9601-A98A-3070-ED9C-414CE111273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4070ED4-7B91-233A-45C6-D714E71B8FCA}"/>
              </a:ext>
            </a:extLst>
          </p:cNvPr>
          <p:cNvSpPr txBox="1"/>
          <p:nvPr/>
        </p:nvSpPr>
        <p:spPr>
          <a:xfrm>
            <a:off x="527154" y="1980457"/>
            <a:ext cx="11137692" cy="3970318"/>
          </a:xfrm>
          <a:prstGeom prst="rect">
            <a:avLst/>
          </a:prstGeom>
          <a:noFill/>
        </p:spPr>
        <p:txBody>
          <a:bodyPr wrap="square" rtlCol="0">
            <a:spAutoFit/>
          </a:bodyPr>
          <a:lstStyle/>
          <a:p>
            <a:r>
              <a:rPr lang="es-MX" sz="2800" dirty="0">
                <a:latin typeface="Montserrat" pitchFamily="2" charset="77"/>
              </a:rPr>
              <a:t>Y la promesa de ascenso social individual mediante el mérito y el esfuerzo personal, las distanció tanto de la solidaridad de clase hacia los segmentos más desfavorecidos.</a:t>
            </a:r>
          </a:p>
          <a:p>
            <a:endParaRPr lang="es-MX" sz="2800" dirty="0">
              <a:latin typeface="Montserrat" pitchFamily="2" charset="77"/>
            </a:endParaRPr>
          </a:p>
          <a:p>
            <a:r>
              <a:rPr lang="es-MX" sz="2800" dirty="0">
                <a:latin typeface="Montserrat" pitchFamily="2" charset="77"/>
              </a:rPr>
              <a:t>Y también las distanció de la comprensión estructural de su propia explotación.</a:t>
            </a:r>
          </a:p>
          <a:p>
            <a:endParaRPr lang="es-MX" sz="2800" dirty="0">
              <a:latin typeface="Montserrat" pitchFamily="2" charset="77"/>
            </a:endParaRPr>
          </a:p>
          <a:p>
            <a:endParaRPr lang="es-MX" sz="2800" dirty="0">
              <a:latin typeface="Montserrat" pitchFamily="2" charset="77"/>
            </a:endParaRPr>
          </a:p>
          <a:p>
            <a:endParaRPr lang="es-MX" sz="2800" dirty="0">
              <a:latin typeface="Montserrat" pitchFamily="2" charset="77"/>
            </a:endParaRPr>
          </a:p>
        </p:txBody>
      </p:sp>
    </p:spTree>
    <p:extLst>
      <p:ext uri="{BB962C8B-B14F-4D97-AF65-F5344CB8AC3E}">
        <p14:creationId xmlns:p14="http://schemas.microsoft.com/office/powerpoint/2010/main" val="616613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695D-A3DE-466D-97DE-880C8777DAE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68A0388-795B-82DD-C376-7A0EA4C7F3C0}"/>
              </a:ext>
            </a:extLst>
          </p:cNvPr>
          <p:cNvSpPr txBox="1"/>
          <p:nvPr/>
        </p:nvSpPr>
        <p:spPr>
          <a:xfrm>
            <a:off x="527154" y="1170988"/>
            <a:ext cx="11137692" cy="5262979"/>
          </a:xfrm>
          <a:prstGeom prst="rect">
            <a:avLst/>
          </a:prstGeom>
          <a:noFill/>
        </p:spPr>
        <p:txBody>
          <a:bodyPr wrap="square" rtlCol="0">
            <a:spAutoFit/>
          </a:bodyPr>
          <a:lstStyle/>
          <a:p>
            <a:r>
              <a:rPr lang="es-MX" sz="2800" dirty="0">
                <a:latin typeface="Montserrat" pitchFamily="2" charset="77"/>
              </a:rPr>
              <a:t>La proliferación de plataformas digitales y redes sociales ha permitido la microfocalización de mensajes que apelan específicamente a los temores y aspiraciones de cada segmento de clase media. </a:t>
            </a:r>
          </a:p>
          <a:p>
            <a:endParaRPr lang="es-MX" sz="2800" dirty="0">
              <a:latin typeface="Montserrat" pitchFamily="2" charset="77"/>
            </a:endParaRPr>
          </a:p>
          <a:p>
            <a:pPr marL="895350" indent="-492125">
              <a:buFont typeface="Arial" panose="020B0604020202020204" pitchFamily="34" charset="0"/>
              <a:buChar char="•"/>
            </a:pPr>
            <a:r>
              <a:rPr lang="es-MX" sz="2800" dirty="0">
                <a:latin typeface="Montserrat" pitchFamily="2" charset="77"/>
              </a:rPr>
              <a:t>Meritocracia para profesionales</a:t>
            </a:r>
          </a:p>
          <a:p>
            <a:pPr marL="895350" indent="-492125">
              <a:buFont typeface="Arial" panose="020B0604020202020204" pitchFamily="34" charset="0"/>
              <a:buChar char="•"/>
            </a:pPr>
            <a:endParaRPr lang="es-MX" sz="2800" dirty="0">
              <a:latin typeface="Montserrat" pitchFamily="2" charset="77"/>
            </a:endParaRPr>
          </a:p>
          <a:p>
            <a:pPr marL="895350" indent="-492125">
              <a:buFont typeface="Arial" panose="020B0604020202020204" pitchFamily="34" charset="0"/>
              <a:buChar char="•"/>
            </a:pPr>
            <a:r>
              <a:rPr lang="es-MX" sz="2800" dirty="0">
                <a:latin typeface="Montserrat" pitchFamily="2" charset="77"/>
              </a:rPr>
              <a:t>Discursos sobre emprendimiento para pequeños empresarios</a:t>
            </a:r>
          </a:p>
          <a:p>
            <a:pPr marL="895350" indent="-492125">
              <a:buFont typeface="Arial" panose="020B0604020202020204" pitchFamily="34" charset="0"/>
              <a:buChar char="•"/>
            </a:pPr>
            <a:endParaRPr lang="es-MX" sz="2800" dirty="0">
              <a:latin typeface="Montserrat" pitchFamily="2" charset="77"/>
            </a:endParaRPr>
          </a:p>
          <a:p>
            <a:pPr marL="895350" indent="-492125">
              <a:buFont typeface="Arial" panose="020B0604020202020204" pitchFamily="34" charset="0"/>
              <a:buChar char="•"/>
            </a:pPr>
            <a:r>
              <a:rPr lang="es-MX" sz="2800" dirty="0">
                <a:latin typeface="Montserrat" pitchFamily="2" charset="77"/>
              </a:rPr>
              <a:t>Retóricas tecnocráticas para sectores gerenciales</a:t>
            </a:r>
          </a:p>
          <a:p>
            <a:endParaRPr lang="es-MX" sz="2800" dirty="0">
              <a:latin typeface="Montserrat" pitchFamily="2" charset="77"/>
            </a:endParaRPr>
          </a:p>
        </p:txBody>
      </p:sp>
    </p:spTree>
    <p:extLst>
      <p:ext uri="{BB962C8B-B14F-4D97-AF65-F5344CB8AC3E}">
        <p14:creationId xmlns:p14="http://schemas.microsoft.com/office/powerpoint/2010/main" val="225736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49AE9-01D6-6D41-B8D7-B0606DF2404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BACD6E9-DBF8-8945-3DFD-D46A0EC48E2B}"/>
              </a:ext>
            </a:extLst>
          </p:cNvPr>
          <p:cNvSpPr txBox="1"/>
          <p:nvPr/>
        </p:nvSpPr>
        <p:spPr>
          <a:xfrm>
            <a:off x="527154" y="1170988"/>
            <a:ext cx="11137692" cy="3539430"/>
          </a:xfrm>
          <a:prstGeom prst="rect">
            <a:avLst/>
          </a:prstGeom>
          <a:noFill/>
        </p:spPr>
        <p:txBody>
          <a:bodyPr wrap="square" rtlCol="0">
            <a:spAutoFit/>
          </a:bodyPr>
          <a:lstStyle/>
          <a:p>
            <a:r>
              <a:rPr lang="es-MX" sz="2800" dirty="0">
                <a:latin typeface="Montserrat" pitchFamily="2" charset="77"/>
              </a:rPr>
              <a:t>Estrategia deliberada de:</a:t>
            </a:r>
          </a:p>
          <a:p>
            <a:endParaRPr lang="es-MX" sz="2800" dirty="0">
              <a:latin typeface="Montserrat" pitchFamily="2" charset="77"/>
            </a:endParaRPr>
          </a:p>
          <a:p>
            <a:pPr marL="985838" indent="-358775">
              <a:buFont typeface="Arial" panose="020B0604020202020204" pitchFamily="34" charset="0"/>
              <a:buChar char="•"/>
            </a:pPr>
            <a:r>
              <a:rPr lang="es-MX" sz="2800" dirty="0">
                <a:latin typeface="Montserrat" pitchFamily="2" charset="77"/>
              </a:rPr>
              <a:t>Erosión del pensamiento crítico </a:t>
            </a:r>
          </a:p>
          <a:p>
            <a:pPr marL="985838" indent="-358775">
              <a:buFont typeface="Arial" panose="020B0604020202020204" pitchFamily="34" charset="0"/>
              <a:buChar char="•"/>
            </a:pPr>
            <a:endParaRPr lang="es-MX" sz="2800" dirty="0">
              <a:latin typeface="Montserrat" pitchFamily="2" charset="77"/>
            </a:endParaRPr>
          </a:p>
          <a:p>
            <a:pPr marL="985838" indent="-358775">
              <a:buFont typeface="Arial" panose="020B0604020202020204" pitchFamily="34" charset="0"/>
              <a:buChar char="•"/>
            </a:pPr>
            <a:r>
              <a:rPr lang="es-MX" sz="2800" dirty="0">
                <a:latin typeface="Montserrat" pitchFamily="2" charset="77"/>
              </a:rPr>
              <a:t>Colonización simbólica</a:t>
            </a:r>
          </a:p>
          <a:p>
            <a:pPr marL="985838" indent="-358775">
              <a:buFont typeface="Arial" panose="020B0604020202020204" pitchFamily="34" charset="0"/>
              <a:buChar char="•"/>
            </a:pPr>
            <a:endParaRPr lang="es-MX" sz="2800" dirty="0">
              <a:latin typeface="Montserrat" pitchFamily="2" charset="77"/>
            </a:endParaRPr>
          </a:p>
          <a:p>
            <a:pPr marL="985838" indent="-358775">
              <a:buFont typeface="Arial" panose="020B0604020202020204" pitchFamily="34" charset="0"/>
              <a:buChar char="•"/>
            </a:pPr>
            <a:r>
              <a:rPr lang="es-MX" sz="2800" dirty="0">
                <a:latin typeface="Montserrat" pitchFamily="2" charset="77"/>
              </a:rPr>
              <a:t>Sustitución del análisis racional por la inmediatez de la consigna viral. </a:t>
            </a:r>
          </a:p>
        </p:txBody>
      </p:sp>
    </p:spTree>
    <p:extLst>
      <p:ext uri="{BB962C8B-B14F-4D97-AF65-F5344CB8AC3E}">
        <p14:creationId xmlns:p14="http://schemas.microsoft.com/office/powerpoint/2010/main" val="22754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8A4A-B83D-BD8E-07B2-FF8F921BB407}"/>
            </a:ext>
          </a:extLst>
        </p:cNvPr>
        <p:cNvGrpSpPr/>
        <p:nvPr/>
      </p:nvGrpSpPr>
      <p:grpSpPr>
        <a:xfrm>
          <a:off x="0" y="0"/>
          <a:ext cx="0" cy="0"/>
          <a:chOff x="0" y="0"/>
          <a:chExt cx="0" cy="0"/>
        </a:xfrm>
      </p:grpSpPr>
      <p:pic>
        <p:nvPicPr>
          <p:cNvPr id="18434" name="Picture 2" descr="Qué son las Fake News? - UNAM Global">
            <a:extLst>
              <a:ext uri="{FF2B5EF4-FFF2-40B4-BE49-F238E27FC236}">
                <a16:creationId xmlns:a16="http://schemas.microsoft.com/office/drawing/2014/main" id="{4C4B9E70-EC38-C527-6EDB-3F202B6A8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031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D3BDB02-4B84-8978-6BCC-71EC6EC20A51}"/>
              </a:ext>
            </a:extLst>
          </p:cNvPr>
          <p:cNvSpPr txBox="1"/>
          <p:nvPr/>
        </p:nvSpPr>
        <p:spPr>
          <a:xfrm>
            <a:off x="5773711" y="493031"/>
            <a:ext cx="6083508" cy="3108543"/>
          </a:xfrm>
          <a:prstGeom prst="rect">
            <a:avLst/>
          </a:prstGeom>
          <a:noFill/>
        </p:spPr>
        <p:txBody>
          <a:bodyPr wrap="square" rtlCol="0">
            <a:spAutoFit/>
          </a:bodyPr>
          <a:lstStyle/>
          <a:p>
            <a:r>
              <a:rPr lang="es-MX" sz="2800" dirty="0">
                <a:latin typeface="Montserrat" pitchFamily="2" charset="77"/>
              </a:rPr>
              <a:t>La saturación de información fragmentada, contradictoria, </a:t>
            </a:r>
            <a:r>
              <a:rPr lang="es-MX" sz="2800" i="1" dirty="0">
                <a:latin typeface="Montserrat" pitchFamily="2" charset="77"/>
              </a:rPr>
              <a:t>fake</a:t>
            </a:r>
            <a:r>
              <a:rPr lang="es-MX" sz="2800" dirty="0">
                <a:latin typeface="Montserrat" pitchFamily="2" charset="77"/>
              </a:rPr>
              <a:t> y espectacularizada se convierte en herramienta de dominación y en dispositivo de reproducción de los intereses del capital.</a:t>
            </a:r>
          </a:p>
        </p:txBody>
      </p:sp>
    </p:spTree>
    <p:extLst>
      <p:ext uri="{BB962C8B-B14F-4D97-AF65-F5344CB8AC3E}">
        <p14:creationId xmlns:p14="http://schemas.microsoft.com/office/powerpoint/2010/main" val="289147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AF3A4-9695-BFAF-6B37-188D5F850C4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C164E0-BC97-CA38-80CC-B78196869571}"/>
              </a:ext>
            </a:extLst>
          </p:cNvPr>
          <p:cNvSpPr txBox="1"/>
          <p:nvPr/>
        </p:nvSpPr>
        <p:spPr>
          <a:xfrm>
            <a:off x="527154" y="811225"/>
            <a:ext cx="11030262" cy="5693866"/>
          </a:xfrm>
          <a:prstGeom prst="rect">
            <a:avLst/>
          </a:prstGeom>
          <a:noFill/>
        </p:spPr>
        <p:txBody>
          <a:bodyPr wrap="square" rtlCol="0">
            <a:spAutoFit/>
          </a:bodyPr>
          <a:lstStyle/>
          <a:p>
            <a:r>
              <a:rPr lang="es-MX" sz="2800" dirty="0">
                <a:latin typeface="Montserrat" pitchFamily="2" charset="77"/>
              </a:rPr>
              <a:t>En resumen:</a:t>
            </a:r>
          </a:p>
          <a:p>
            <a:endParaRPr lang="es-MX" sz="2800" dirty="0">
              <a:latin typeface="Montserrat" pitchFamily="2" charset="77"/>
            </a:endParaRPr>
          </a:p>
          <a:p>
            <a:r>
              <a:rPr lang="es-MX" sz="2800" dirty="0">
                <a:latin typeface="Montserrat" pitchFamily="2" charset="77"/>
              </a:rPr>
              <a:t>Las clases medias se volvieron socialconformistas, operadores sistémicos.</a:t>
            </a:r>
          </a:p>
          <a:p>
            <a:endParaRPr lang="es-MX" sz="2800" dirty="0">
              <a:latin typeface="Montserrat" pitchFamily="2" charset="77"/>
            </a:endParaRPr>
          </a:p>
          <a:p>
            <a:r>
              <a:rPr lang="es-MX" sz="2800" dirty="0">
                <a:latin typeface="Montserrat" pitchFamily="2" charset="77"/>
              </a:rPr>
              <a:t>Se perciben como diferentes, distanciándose de los obreros, de los desfavorecidos.</a:t>
            </a:r>
          </a:p>
          <a:p>
            <a:endParaRPr lang="es-MX" sz="2800" dirty="0">
              <a:latin typeface="Montserrat" pitchFamily="2" charset="77"/>
            </a:endParaRPr>
          </a:p>
          <a:p>
            <a:r>
              <a:rPr lang="es-MX" sz="2800" dirty="0">
                <a:latin typeface="Montserrat" pitchFamily="2" charset="77"/>
              </a:rPr>
              <a:t>Ven como clase de referencia, o como ilusión de éxito o punto de llegada, a la burguesía.</a:t>
            </a:r>
          </a:p>
          <a:p>
            <a:endParaRPr lang="es-MX" sz="2800" dirty="0">
              <a:latin typeface="Montserrat" pitchFamily="2" charset="77"/>
            </a:endParaRPr>
          </a:p>
          <a:p>
            <a:r>
              <a:rPr lang="es-MX" sz="2800" dirty="0">
                <a:latin typeface="Montserrat" pitchFamily="2" charset="77"/>
              </a:rPr>
              <a:t>Perdieron de vista las herramientas para recuperar la acción colectiva y la conciencia de clase.</a:t>
            </a:r>
          </a:p>
        </p:txBody>
      </p:sp>
    </p:spTree>
    <p:extLst>
      <p:ext uri="{BB962C8B-B14F-4D97-AF65-F5344CB8AC3E}">
        <p14:creationId xmlns:p14="http://schemas.microsoft.com/office/powerpoint/2010/main" val="320905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B1327-485F-A4BB-6ABF-0A790A47D2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F4812AF-7149-B10F-4C4D-A3B674861084}"/>
              </a:ext>
            </a:extLst>
          </p:cNvPr>
          <p:cNvSpPr>
            <a:spLocks noGrp="1"/>
          </p:cNvSpPr>
          <p:nvPr>
            <p:ph type="title"/>
          </p:nvPr>
        </p:nvSpPr>
        <p:spPr>
          <a:xfrm>
            <a:off x="581192" y="3692071"/>
            <a:ext cx="11029616" cy="988332"/>
          </a:xfrm>
        </p:spPr>
        <p:txBody>
          <a:bodyPr>
            <a:normAutofit fontScale="90000"/>
          </a:bodyPr>
          <a:lstStyle/>
          <a:p>
            <a:r>
              <a:rPr lang="es-MX" sz="3100" dirty="0">
                <a:solidFill>
                  <a:schemeClr val="tx1"/>
                </a:solidFill>
                <a:latin typeface="Montserrat" pitchFamily="2" charset="77"/>
              </a:rPr>
              <a:t>PARTE 4</a:t>
            </a:r>
            <a:br>
              <a:rPr lang="es-MX" sz="3100" dirty="0">
                <a:solidFill>
                  <a:schemeClr val="tx1"/>
                </a:solidFill>
                <a:latin typeface="Montserrat" pitchFamily="2" charset="77"/>
              </a:rPr>
            </a:br>
            <a:br>
              <a:rPr lang="es-MX" sz="3100" dirty="0">
                <a:solidFill>
                  <a:schemeClr val="tx1"/>
                </a:solidFill>
                <a:latin typeface="Montserrat" pitchFamily="2" charset="77"/>
              </a:rPr>
            </a:br>
            <a:r>
              <a:rPr lang="es-MX" sz="3100" dirty="0">
                <a:solidFill>
                  <a:schemeClr val="tx1"/>
                </a:solidFill>
                <a:latin typeface="Montserrat" pitchFamily="2" charset="77"/>
              </a:rPr>
              <a:t>La reestructuración del trabajo político e ideológico</a:t>
            </a:r>
            <a:r>
              <a:rPr lang="es-MX" dirty="0">
                <a:solidFill>
                  <a:schemeClr val="tx1"/>
                </a:solidFill>
                <a:latin typeface="Montserrat" pitchFamily="2" charset="77"/>
              </a:rPr>
              <a:t> </a:t>
            </a:r>
          </a:p>
        </p:txBody>
      </p:sp>
    </p:spTree>
    <p:extLst>
      <p:ext uri="{BB962C8B-B14F-4D97-AF65-F5344CB8AC3E}">
        <p14:creationId xmlns:p14="http://schemas.microsoft.com/office/powerpoint/2010/main" val="339289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D808-4A39-9FC9-050F-8A26CA28243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A2276CE-5BA5-014F-224B-2948D9190F58}"/>
              </a:ext>
            </a:extLst>
          </p:cNvPr>
          <p:cNvSpPr txBox="1"/>
          <p:nvPr/>
        </p:nvSpPr>
        <p:spPr>
          <a:xfrm>
            <a:off x="731936" y="1127255"/>
            <a:ext cx="10728128" cy="4401205"/>
          </a:xfrm>
          <a:prstGeom prst="rect">
            <a:avLst/>
          </a:prstGeom>
          <a:noFill/>
        </p:spPr>
        <p:txBody>
          <a:bodyPr wrap="square" rtlCol="0">
            <a:spAutoFit/>
          </a:bodyPr>
          <a:lstStyle/>
          <a:p>
            <a:endParaRPr lang="es-MX" sz="2800" dirty="0">
              <a:latin typeface="Montserrat" pitchFamily="2" charset="77"/>
            </a:endParaRPr>
          </a:p>
          <a:p>
            <a:r>
              <a:rPr lang="es-MX" sz="2800" dirty="0">
                <a:latin typeface="Montserrat" pitchFamily="2" charset="77"/>
              </a:rPr>
              <a:t>4 PARTES</a:t>
            </a:r>
          </a:p>
          <a:p>
            <a:endParaRPr lang="es-MX" sz="2800" dirty="0">
              <a:latin typeface="Montserrat" pitchFamily="2" charset="77"/>
            </a:endParaRPr>
          </a:p>
          <a:p>
            <a:pPr marL="514350" indent="-514350">
              <a:buAutoNum type="arabicPeriod"/>
            </a:pPr>
            <a:r>
              <a:rPr lang="es-MX" sz="2800" dirty="0">
                <a:latin typeface="Montserrat" pitchFamily="2" charset="77"/>
              </a:rPr>
              <a:t>La operación ideológica neoliberal de destrucción de la ciudadanía</a:t>
            </a:r>
          </a:p>
          <a:p>
            <a:pPr marL="514350" indent="-514350">
              <a:buAutoNum type="arabicPeriod"/>
            </a:pPr>
            <a:r>
              <a:rPr lang="es-MX" sz="2800" dirty="0">
                <a:latin typeface="Montserrat" pitchFamily="2" charset="77"/>
              </a:rPr>
              <a:t>Las consecuencias para la salud, la seguridad social y el Estado de bienestar</a:t>
            </a:r>
          </a:p>
          <a:p>
            <a:pPr marL="514350" indent="-514350">
              <a:buAutoNum type="arabicPeriod"/>
            </a:pPr>
            <a:r>
              <a:rPr lang="es-MX" sz="2800" dirty="0">
                <a:latin typeface="Montserrat" pitchFamily="2" charset="77"/>
              </a:rPr>
              <a:t>El socialconformismo y las clases medias</a:t>
            </a:r>
          </a:p>
          <a:p>
            <a:pPr marL="514350" indent="-514350">
              <a:buAutoNum type="arabicPeriod"/>
            </a:pPr>
            <a:r>
              <a:rPr lang="es-MX" sz="2800" dirty="0">
                <a:latin typeface="Montserrat" pitchFamily="2" charset="77"/>
              </a:rPr>
              <a:t>La reestructuración del trabajo político e ideológico</a:t>
            </a:r>
          </a:p>
          <a:p>
            <a:endParaRPr lang="es-MX" sz="2800" dirty="0"/>
          </a:p>
        </p:txBody>
      </p:sp>
    </p:spTree>
    <p:extLst>
      <p:ext uri="{BB962C8B-B14F-4D97-AF65-F5344CB8AC3E}">
        <p14:creationId xmlns:p14="http://schemas.microsoft.com/office/powerpoint/2010/main" val="3312021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F67F-DAB3-9CC5-A9D4-7D47FFDEFBF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98DCB1D-BCC8-801D-80DA-BB13400C804D}"/>
              </a:ext>
            </a:extLst>
          </p:cNvPr>
          <p:cNvSpPr txBox="1"/>
          <p:nvPr/>
        </p:nvSpPr>
        <p:spPr>
          <a:xfrm>
            <a:off x="580869" y="2295252"/>
            <a:ext cx="11030262" cy="954107"/>
          </a:xfrm>
          <a:prstGeom prst="rect">
            <a:avLst/>
          </a:prstGeom>
          <a:noFill/>
        </p:spPr>
        <p:txBody>
          <a:bodyPr wrap="square" rtlCol="0">
            <a:spAutoFit/>
          </a:bodyPr>
          <a:lstStyle/>
          <a:p>
            <a:r>
              <a:rPr lang="es-MX" sz="2800" dirty="0">
                <a:latin typeface="Montserrat" pitchFamily="2" charset="77"/>
              </a:rPr>
              <a:t>Necesitamos rearticular la conciencia de la clase trabajadora unificada a partir de los intereses comunes frente al capital. </a:t>
            </a:r>
          </a:p>
        </p:txBody>
      </p:sp>
    </p:spTree>
    <p:extLst>
      <p:ext uri="{BB962C8B-B14F-4D97-AF65-F5344CB8AC3E}">
        <p14:creationId xmlns:p14="http://schemas.microsoft.com/office/powerpoint/2010/main" val="515532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1F13-5B75-60AE-DBD0-529B0E52F4B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4A4BDB6-7B5D-AC69-4ECF-55D2925B422E}"/>
              </a:ext>
            </a:extLst>
          </p:cNvPr>
          <p:cNvSpPr txBox="1"/>
          <p:nvPr/>
        </p:nvSpPr>
        <p:spPr>
          <a:xfrm>
            <a:off x="580869" y="1449423"/>
            <a:ext cx="11030262" cy="4401205"/>
          </a:xfrm>
          <a:prstGeom prst="rect">
            <a:avLst/>
          </a:prstGeom>
          <a:noFill/>
        </p:spPr>
        <p:txBody>
          <a:bodyPr wrap="square" rtlCol="0">
            <a:spAutoFit/>
          </a:bodyPr>
          <a:lstStyle/>
          <a:p>
            <a:r>
              <a:rPr lang="es-MX" sz="2800" dirty="0">
                <a:latin typeface="Montserrat" pitchFamily="2" charset="77"/>
              </a:rPr>
              <a:t>Esta rearticulación requiere de un trabajo político e ideológico específico dirigido a los diferentes segmentos de la clase media, que debe incluir:</a:t>
            </a:r>
          </a:p>
          <a:p>
            <a:endParaRPr lang="es-MX" sz="2800" dirty="0">
              <a:latin typeface="Montserrat" pitchFamily="2" charset="77"/>
            </a:endParaRPr>
          </a:p>
          <a:p>
            <a:pPr marL="806450" indent="-314325">
              <a:buFont typeface="Arial" panose="020B0604020202020204" pitchFamily="34" charset="0"/>
              <a:buChar char="•"/>
            </a:pPr>
            <a:r>
              <a:rPr lang="es-MX" sz="2800" dirty="0">
                <a:latin typeface="Montserrat" pitchFamily="2" charset="77"/>
              </a:rPr>
              <a:t>La desmistificación del discurso meritocrático</a:t>
            </a:r>
          </a:p>
          <a:p>
            <a:pPr marL="806450" indent="-314325">
              <a:buFont typeface="Arial" panose="020B0604020202020204" pitchFamily="34" charset="0"/>
              <a:buChar char="•"/>
            </a:pPr>
            <a:r>
              <a:rPr lang="es-MX" sz="2800" dirty="0">
                <a:latin typeface="Montserrat" pitchFamily="2" charset="77"/>
              </a:rPr>
              <a:t>La visibilización de las formas contemporáneas de explotación del capital</a:t>
            </a:r>
          </a:p>
          <a:p>
            <a:pPr marL="806450" indent="-314325">
              <a:buFont typeface="Arial" panose="020B0604020202020204" pitchFamily="34" charset="0"/>
              <a:buChar char="•"/>
            </a:pPr>
            <a:r>
              <a:rPr lang="es-MX" sz="2800" dirty="0">
                <a:latin typeface="Montserrat" pitchFamily="2" charset="77"/>
              </a:rPr>
              <a:t>La construcción de horizontes comunes que mejoren las condiciones de vida tanto de los más pobres como de las clases medias.</a:t>
            </a:r>
          </a:p>
        </p:txBody>
      </p:sp>
    </p:spTree>
    <p:extLst>
      <p:ext uri="{BB962C8B-B14F-4D97-AF65-F5344CB8AC3E}">
        <p14:creationId xmlns:p14="http://schemas.microsoft.com/office/powerpoint/2010/main" val="351160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10C0-B3C6-0B91-6968-477FF83610F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51B009C-CD1B-6669-3CE5-36734CFB1101}"/>
              </a:ext>
            </a:extLst>
          </p:cNvPr>
          <p:cNvSpPr txBox="1"/>
          <p:nvPr/>
        </p:nvSpPr>
        <p:spPr>
          <a:xfrm>
            <a:off x="697042" y="1012954"/>
            <a:ext cx="11280099" cy="4832092"/>
          </a:xfrm>
          <a:prstGeom prst="rect">
            <a:avLst/>
          </a:prstGeom>
          <a:noFill/>
        </p:spPr>
        <p:txBody>
          <a:bodyPr wrap="square">
            <a:spAutoFit/>
          </a:bodyPr>
          <a:lstStyle/>
          <a:p>
            <a:r>
              <a:rPr lang="es-MX" sz="2800" b="0" i="0" dirty="0">
                <a:effectLst/>
                <a:latin typeface="Montserrat" pitchFamily="2" charset="77"/>
                <a:ea typeface="Times New Roman" panose="02020603050405020304" pitchFamily="18" charset="0"/>
                <a:cs typeface="Times New Roman" panose="02020603050405020304" pitchFamily="18" charset="0"/>
              </a:rPr>
              <a:t>Las dimensiones cultural y simbólica resultan fundamentales en esta estrategia. </a:t>
            </a:r>
          </a:p>
          <a:p>
            <a:endParaRPr lang="es-MX" sz="2800" dirty="0">
              <a:latin typeface="Montserrat" pitchFamily="2" charset="77"/>
              <a:ea typeface="Times New Roman" panose="02020603050405020304" pitchFamily="18" charset="0"/>
              <a:cs typeface="Times New Roman" panose="02020603050405020304" pitchFamily="18" charset="0"/>
            </a:endParaRPr>
          </a:p>
          <a:p>
            <a:r>
              <a:rPr lang="es-MX" sz="2800" b="0" i="0" dirty="0">
                <a:effectLst/>
                <a:latin typeface="Montserrat" pitchFamily="2" charset="77"/>
                <a:ea typeface="Times New Roman" panose="02020603050405020304" pitchFamily="18" charset="0"/>
                <a:cs typeface="Times New Roman" panose="02020603050405020304" pitchFamily="18" charset="0"/>
              </a:rPr>
              <a:t>Tenemos que disputar los significados asociados al trabajo, al mérito, al éxito y a la realización personal. </a:t>
            </a:r>
          </a:p>
          <a:p>
            <a:endParaRPr lang="es-MX" sz="2800" dirty="0">
              <a:latin typeface="Montserrat" pitchFamily="2" charset="77"/>
              <a:ea typeface="Times New Roman" panose="02020603050405020304" pitchFamily="18" charset="0"/>
              <a:cs typeface="Times New Roman" panose="02020603050405020304" pitchFamily="18" charset="0"/>
            </a:endParaRPr>
          </a:p>
          <a:p>
            <a:r>
              <a:rPr lang="es-MX" sz="2800" b="0" i="0" dirty="0">
                <a:effectLst/>
                <a:latin typeface="Montserrat" pitchFamily="2" charset="77"/>
                <a:ea typeface="Times New Roman" panose="02020603050405020304" pitchFamily="18" charset="0"/>
                <a:cs typeface="Times New Roman" panose="02020603050405020304" pitchFamily="18" charset="0"/>
              </a:rPr>
              <a:t>Tenemos que construir narrativas alternativas que valoren tanto el trabajo manual como el intelectual, que reconozcan la contribución social de los diferentes tipos de trabajo, y que cuestionen la falsa identificación del éxito individual con la acumulación de capital. </a:t>
            </a:r>
            <a:endParaRPr lang="es-MX" sz="2800" dirty="0"/>
          </a:p>
        </p:txBody>
      </p:sp>
    </p:spTree>
    <p:extLst>
      <p:ext uri="{BB962C8B-B14F-4D97-AF65-F5344CB8AC3E}">
        <p14:creationId xmlns:p14="http://schemas.microsoft.com/office/powerpoint/2010/main" val="2735527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5A8F4-F2ED-81E2-B3E9-2BC4F7A5CF9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3C8E24E-392C-4E80-197C-63F984A936FB}"/>
              </a:ext>
            </a:extLst>
          </p:cNvPr>
          <p:cNvSpPr txBox="1"/>
          <p:nvPr/>
        </p:nvSpPr>
        <p:spPr>
          <a:xfrm>
            <a:off x="697042" y="788101"/>
            <a:ext cx="11085227" cy="6555641"/>
          </a:xfrm>
          <a:prstGeom prst="rect">
            <a:avLst/>
          </a:prstGeom>
          <a:noFill/>
        </p:spPr>
        <p:txBody>
          <a:bodyPr wrap="square">
            <a:spAutoFit/>
          </a:bodyPr>
          <a:lstStyle/>
          <a:p>
            <a:r>
              <a:rPr lang="es-MX" sz="2800" dirty="0">
                <a:latin typeface="Montserrat" pitchFamily="2" charset="77"/>
              </a:rPr>
              <a:t>Desde la perspectiva marxista, la distinción entre la clase en sí y clase para sí resulta crucial. </a:t>
            </a:r>
          </a:p>
          <a:p>
            <a:endParaRPr lang="es-MX" sz="2800" dirty="0">
              <a:latin typeface="Montserrat" pitchFamily="2" charset="77"/>
            </a:endParaRPr>
          </a:p>
          <a:p>
            <a:r>
              <a:rPr lang="es-MX" sz="2800" dirty="0">
                <a:latin typeface="Montserrat" pitchFamily="2" charset="77"/>
              </a:rPr>
              <a:t>La clase en sí existe objetivamente, y son los trabajadores explotados por el capital, desde los más pobres hasta las clases medias, cuya fuerza de trabajo se convierte en mercancía y cuya existencia está marcada por la subordinación estructural. </a:t>
            </a:r>
          </a:p>
          <a:p>
            <a:endParaRPr lang="es-MX" sz="2800" dirty="0">
              <a:latin typeface="Montserrat" pitchFamily="2" charset="77"/>
            </a:endParaRPr>
          </a:p>
          <a:p>
            <a:r>
              <a:rPr lang="es-MX" sz="2800" dirty="0">
                <a:latin typeface="Montserrat" pitchFamily="2" charset="77"/>
              </a:rPr>
              <a:t>La clase para sí surge cuando esos trabajadores dejan de percibirse como individuos aislados, y comienzan a reconocerse como parte de un sujeto colectivo con intereses comunes. </a:t>
            </a:r>
          </a:p>
          <a:p>
            <a:endParaRPr lang="es-MX" sz="2800" dirty="0">
              <a:latin typeface="Montserrat" pitchFamily="2" charset="77"/>
            </a:endParaRPr>
          </a:p>
          <a:p>
            <a:endParaRPr lang="es-MX" sz="2800" dirty="0">
              <a:latin typeface="Montserrat" pitchFamily="2" charset="77"/>
            </a:endParaRPr>
          </a:p>
        </p:txBody>
      </p:sp>
    </p:spTree>
    <p:extLst>
      <p:ext uri="{BB962C8B-B14F-4D97-AF65-F5344CB8AC3E}">
        <p14:creationId xmlns:p14="http://schemas.microsoft.com/office/powerpoint/2010/main" val="731178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7832-6F76-0568-1172-2A3B94AAA9F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AA505D8-1046-180A-5E75-33FB7E871039}"/>
              </a:ext>
            </a:extLst>
          </p:cNvPr>
          <p:cNvSpPr txBox="1"/>
          <p:nvPr/>
        </p:nvSpPr>
        <p:spPr>
          <a:xfrm>
            <a:off x="697042" y="952992"/>
            <a:ext cx="11085227" cy="6124754"/>
          </a:xfrm>
          <a:prstGeom prst="rect">
            <a:avLst/>
          </a:prstGeom>
          <a:noFill/>
        </p:spPr>
        <p:txBody>
          <a:bodyPr wrap="square">
            <a:spAutoFit/>
          </a:bodyPr>
          <a:lstStyle/>
          <a:p>
            <a:r>
              <a:rPr lang="es-MX" sz="2800" dirty="0">
                <a:latin typeface="Montserrat" pitchFamily="2" charset="77"/>
              </a:rPr>
              <a:t>En resumen:</a:t>
            </a:r>
          </a:p>
          <a:p>
            <a:endParaRPr lang="es-MX" sz="2800" dirty="0">
              <a:latin typeface="Montserrat" pitchFamily="2" charset="77"/>
            </a:endParaRPr>
          </a:p>
          <a:p>
            <a:r>
              <a:rPr lang="es-MX" sz="2800" dirty="0">
                <a:latin typeface="Montserrat" pitchFamily="2" charset="77"/>
              </a:rPr>
              <a:t>Tenemos la tarea de:</a:t>
            </a:r>
          </a:p>
          <a:p>
            <a:endParaRPr lang="es-MX" sz="2800" dirty="0">
              <a:latin typeface="Montserrat" pitchFamily="2" charset="77"/>
            </a:endParaRPr>
          </a:p>
          <a:p>
            <a:pPr marL="762000" indent="-449263">
              <a:buFont typeface="Arial" panose="020B0604020202020204" pitchFamily="34" charset="0"/>
              <a:buChar char="•"/>
            </a:pPr>
            <a:r>
              <a:rPr lang="es-MX" sz="2800" dirty="0">
                <a:latin typeface="Montserrat" pitchFamily="2" charset="77"/>
              </a:rPr>
              <a:t>Romper el socialconformismo y los operadores sistémicos</a:t>
            </a:r>
          </a:p>
          <a:p>
            <a:pPr marL="762000" indent="-449263">
              <a:buFont typeface="Arial" panose="020B0604020202020204" pitchFamily="34" charset="0"/>
              <a:buChar char="•"/>
            </a:pPr>
            <a:endParaRPr lang="es-MX" sz="2800" dirty="0">
              <a:latin typeface="Montserrat" pitchFamily="2" charset="77"/>
            </a:endParaRPr>
          </a:p>
          <a:p>
            <a:pPr marL="762000" indent="-449263">
              <a:buFont typeface="Arial" panose="020B0604020202020204" pitchFamily="34" charset="0"/>
              <a:buChar char="•"/>
            </a:pPr>
            <a:r>
              <a:rPr lang="es-MX" sz="2800" dirty="0">
                <a:latin typeface="Montserrat" pitchFamily="2" charset="77"/>
              </a:rPr>
              <a:t>Recuperar el sentido de la utopía</a:t>
            </a:r>
          </a:p>
          <a:p>
            <a:pPr marL="762000" indent="-449263">
              <a:buFont typeface="Arial" panose="020B0604020202020204" pitchFamily="34" charset="0"/>
              <a:buChar char="•"/>
            </a:pPr>
            <a:endParaRPr lang="es-MX" sz="2800" dirty="0">
              <a:latin typeface="Montserrat" pitchFamily="2" charset="77"/>
            </a:endParaRPr>
          </a:p>
          <a:p>
            <a:pPr marL="762000" indent="-449263">
              <a:buFont typeface="Arial" panose="020B0604020202020204" pitchFamily="34" charset="0"/>
              <a:buChar char="•"/>
            </a:pPr>
            <a:r>
              <a:rPr lang="es-MX" sz="2800" dirty="0">
                <a:latin typeface="Montserrat" pitchFamily="2" charset="77"/>
              </a:rPr>
              <a:t>Resignificar el trabajo, la solidaridad, la ciudadanía</a:t>
            </a:r>
          </a:p>
          <a:p>
            <a:pPr marL="762000" indent="-449263">
              <a:buFont typeface="Arial" panose="020B0604020202020204" pitchFamily="34" charset="0"/>
              <a:buChar char="•"/>
            </a:pPr>
            <a:endParaRPr lang="es-MX" sz="2800" dirty="0">
              <a:latin typeface="Montserrat" pitchFamily="2" charset="77"/>
            </a:endParaRPr>
          </a:p>
          <a:p>
            <a:pPr marL="762000" indent="-449263">
              <a:buFont typeface="Arial" panose="020B0604020202020204" pitchFamily="34" charset="0"/>
              <a:buChar char="•"/>
            </a:pPr>
            <a:r>
              <a:rPr lang="es-MX" sz="2800" dirty="0">
                <a:latin typeface="Montserrat" pitchFamily="2" charset="77"/>
              </a:rPr>
              <a:t>Construir un actor colectivo como clase para sí</a:t>
            </a:r>
          </a:p>
          <a:p>
            <a:endParaRPr lang="es-MX" sz="2800" dirty="0">
              <a:latin typeface="Montserrat" pitchFamily="2" charset="77"/>
            </a:endParaRPr>
          </a:p>
          <a:p>
            <a:endParaRPr lang="es-MX" sz="2800" dirty="0">
              <a:latin typeface="Montserrat" pitchFamily="2" charset="77"/>
            </a:endParaRPr>
          </a:p>
        </p:txBody>
      </p:sp>
    </p:spTree>
    <p:extLst>
      <p:ext uri="{BB962C8B-B14F-4D97-AF65-F5344CB8AC3E}">
        <p14:creationId xmlns:p14="http://schemas.microsoft.com/office/powerpoint/2010/main" val="29325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8E469-73E9-31FE-9B1A-C1D53D770D3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59670DE-874B-5487-437B-6017BE361CE8}"/>
              </a:ext>
            </a:extLst>
          </p:cNvPr>
          <p:cNvSpPr>
            <a:spLocks noGrp="1"/>
          </p:cNvSpPr>
          <p:nvPr>
            <p:ph type="ctrTitle"/>
          </p:nvPr>
        </p:nvSpPr>
        <p:spPr>
          <a:xfrm>
            <a:off x="581191" y="834693"/>
            <a:ext cx="10993549" cy="1475013"/>
          </a:xfrm>
        </p:spPr>
        <p:txBody>
          <a:bodyPr>
            <a:normAutofit/>
          </a:bodyPr>
          <a:lstStyle/>
          <a:p>
            <a:r>
              <a:rPr lang="es-MX" sz="4000" dirty="0">
                <a:latin typeface="Montserrat" pitchFamily="2" charset="77"/>
              </a:rPr>
              <a:t>MUCHAS GRACIAS</a:t>
            </a:r>
            <a:br>
              <a:rPr lang="es-MX" sz="4000" dirty="0">
                <a:latin typeface="Montserrat" pitchFamily="2" charset="77"/>
              </a:rPr>
            </a:br>
            <a:endParaRPr lang="es-MX" sz="4000" dirty="0">
              <a:latin typeface="Montserrat" pitchFamily="2" charset="77"/>
            </a:endParaRPr>
          </a:p>
        </p:txBody>
      </p:sp>
      <p:sp>
        <p:nvSpPr>
          <p:cNvPr id="3" name="Subtítulo 2">
            <a:extLst>
              <a:ext uri="{FF2B5EF4-FFF2-40B4-BE49-F238E27FC236}">
                <a16:creationId xmlns:a16="http://schemas.microsoft.com/office/drawing/2014/main" id="{7D9DF2F0-88BA-C334-F3BB-43391323611E}"/>
              </a:ext>
            </a:extLst>
          </p:cNvPr>
          <p:cNvSpPr>
            <a:spLocks noGrp="1"/>
          </p:cNvSpPr>
          <p:nvPr>
            <p:ph type="subTitle" idx="1"/>
          </p:nvPr>
        </p:nvSpPr>
        <p:spPr/>
        <p:txBody>
          <a:bodyPr>
            <a:normAutofit/>
          </a:bodyPr>
          <a:lstStyle/>
          <a:p>
            <a:r>
              <a:rPr lang="es-MX" sz="2400" dirty="0">
                <a:latin typeface="Montserrat" pitchFamily="2" charset="77"/>
              </a:rPr>
              <a:t>Dra. juana e. Suárez Conejero</a:t>
            </a:r>
          </a:p>
        </p:txBody>
      </p:sp>
    </p:spTree>
    <p:extLst>
      <p:ext uri="{BB962C8B-B14F-4D97-AF65-F5344CB8AC3E}">
        <p14:creationId xmlns:p14="http://schemas.microsoft.com/office/powerpoint/2010/main" val="229022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7967-B02E-3A6F-A8AC-94FDDBEB55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70F551-50A5-03EE-8C78-2B282B308524}"/>
              </a:ext>
            </a:extLst>
          </p:cNvPr>
          <p:cNvSpPr>
            <a:spLocks noGrp="1"/>
          </p:cNvSpPr>
          <p:nvPr>
            <p:ph type="title"/>
          </p:nvPr>
        </p:nvSpPr>
        <p:spPr>
          <a:xfrm>
            <a:off x="581192" y="3429000"/>
            <a:ext cx="11029616" cy="988332"/>
          </a:xfrm>
        </p:spPr>
        <p:txBody>
          <a:bodyPr>
            <a:normAutofit fontScale="90000"/>
          </a:bodyPr>
          <a:lstStyle/>
          <a:p>
            <a:r>
              <a:rPr lang="es-MX" sz="3100" dirty="0">
                <a:solidFill>
                  <a:schemeClr val="tx1"/>
                </a:solidFill>
                <a:latin typeface="Montserrat" pitchFamily="2" charset="77"/>
              </a:rPr>
              <a:t>PARTE 1</a:t>
            </a:r>
            <a:br>
              <a:rPr lang="es-MX" sz="3100" dirty="0">
                <a:solidFill>
                  <a:schemeClr val="tx1"/>
                </a:solidFill>
                <a:latin typeface="Montserrat" pitchFamily="2" charset="77"/>
              </a:rPr>
            </a:br>
            <a:br>
              <a:rPr lang="es-MX" sz="3100" dirty="0">
                <a:solidFill>
                  <a:schemeClr val="tx1"/>
                </a:solidFill>
                <a:latin typeface="Montserrat" pitchFamily="2" charset="77"/>
              </a:rPr>
            </a:br>
            <a:r>
              <a:rPr lang="es-MX" sz="3100" dirty="0">
                <a:solidFill>
                  <a:schemeClr val="tx1"/>
                </a:solidFill>
                <a:latin typeface="Montserrat" pitchFamily="2" charset="77"/>
              </a:rPr>
              <a:t>LA OPERACIÓN IDEOLÓGICA</a:t>
            </a:r>
            <a:br>
              <a:rPr lang="es-MX" dirty="0">
                <a:solidFill>
                  <a:schemeClr val="tx1"/>
                </a:solidFill>
                <a:latin typeface="Montserrat" pitchFamily="2" charset="77"/>
              </a:rPr>
            </a:br>
            <a:r>
              <a:rPr lang="es-MX" dirty="0">
                <a:solidFill>
                  <a:schemeClr val="tx1"/>
                </a:solidFill>
                <a:latin typeface="Montserrat" pitchFamily="2" charset="77"/>
              </a:rPr>
              <a:t> </a:t>
            </a:r>
          </a:p>
        </p:txBody>
      </p:sp>
    </p:spTree>
    <p:extLst>
      <p:ext uri="{BB962C8B-B14F-4D97-AF65-F5344CB8AC3E}">
        <p14:creationId xmlns:p14="http://schemas.microsoft.com/office/powerpoint/2010/main" val="193277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194AA9-4050-9EE2-32A3-EB8E459190F2}"/>
              </a:ext>
            </a:extLst>
          </p:cNvPr>
          <p:cNvSpPr>
            <a:spLocks noGrp="1"/>
          </p:cNvSpPr>
          <p:nvPr>
            <p:ph type="title"/>
          </p:nvPr>
        </p:nvSpPr>
        <p:spPr>
          <a:xfrm>
            <a:off x="581192" y="2934834"/>
            <a:ext cx="11029616" cy="988332"/>
          </a:xfrm>
        </p:spPr>
        <p:txBody>
          <a:bodyPr/>
          <a:lstStyle/>
          <a:p>
            <a:r>
              <a:rPr lang="es-MX" dirty="0">
                <a:solidFill>
                  <a:schemeClr val="tx1"/>
                </a:solidFill>
                <a:latin typeface="Montserrat" pitchFamily="2" charset="77"/>
              </a:rPr>
              <a:t>¿qué significa ser ciudadano?</a:t>
            </a:r>
            <a:br>
              <a:rPr lang="es-MX" dirty="0">
                <a:solidFill>
                  <a:schemeClr val="tx1"/>
                </a:solidFill>
                <a:latin typeface="Montserrat" pitchFamily="2" charset="77"/>
              </a:rPr>
            </a:br>
            <a:endParaRPr lang="es-MX" dirty="0">
              <a:solidFill>
                <a:schemeClr val="tx1"/>
              </a:solidFill>
              <a:latin typeface="Montserrat" pitchFamily="2" charset="77"/>
            </a:endParaRPr>
          </a:p>
        </p:txBody>
      </p:sp>
    </p:spTree>
    <p:extLst>
      <p:ext uri="{BB962C8B-B14F-4D97-AF65-F5344CB8AC3E}">
        <p14:creationId xmlns:p14="http://schemas.microsoft.com/office/powerpoint/2010/main" val="76443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70D44-334F-1209-870F-29EEEEC46530}"/>
              </a:ext>
            </a:extLst>
          </p:cNvPr>
          <p:cNvSpPr>
            <a:spLocks noGrp="1"/>
          </p:cNvSpPr>
          <p:nvPr>
            <p:ph type="title"/>
          </p:nvPr>
        </p:nvSpPr>
        <p:spPr/>
        <p:txBody>
          <a:bodyPr/>
          <a:lstStyle/>
          <a:p>
            <a:r>
              <a:rPr lang="es-MX" dirty="0"/>
              <a:t>LA CIUDADANÍA</a:t>
            </a:r>
            <a:br>
              <a:rPr lang="es-MX" dirty="0"/>
            </a:br>
            <a:endParaRPr lang="es-MX" dirty="0"/>
          </a:p>
        </p:txBody>
      </p:sp>
      <p:sp>
        <p:nvSpPr>
          <p:cNvPr id="3" name="Marcador de contenido 2">
            <a:extLst>
              <a:ext uri="{FF2B5EF4-FFF2-40B4-BE49-F238E27FC236}">
                <a16:creationId xmlns:a16="http://schemas.microsoft.com/office/drawing/2014/main" id="{C4AB7E07-93A7-5B58-AF99-992567EB989B}"/>
              </a:ext>
            </a:extLst>
          </p:cNvPr>
          <p:cNvSpPr>
            <a:spLocks noGrp="1"/>
          </p:cNvSpPr>
          <p:nvPr>
            <p:ph sz="half" idx="1"/>
          </p:nvPr>
        </p:nvSpPr>
        <p:spPr>
          <a:xfrm>
            <a:off x="424031" y="2270864"/>
            <a:ext cx="5422390" cy="4387110"/>
          </a:xfrm>
        </p:spPr>
        <p:txBody>
          <a:bodyPr>
            <a:noAutofit/>
          </a:bodyPr>
          <a:lstStyle/>
          <a:p>
            <a:pPr marL="0" indent="0">
              <a:buNone/>
            </a:pPr>
            <a:r>
              <a:rPr lang="es-MX" sz="2400" dirty="0">
                <a:latin typeface="Montserrat" pitchFamily="2" charset="77"/>
              </a:rPr>
              <a:t>ANTES</a:t>
            </a:r>
          </a:p>
          <a:p>
            <a:pPr marL="0" indent="0">
              <a:buNone/>
            </a:pPr>
            <a:r>
              <a:rPr lang="es-MX" sz="2400" dirty="0">
                <a:latin typeface="Montserrat" pitchFamily="2" charset="77"/>
              </a:rPr>
              <a:t>Conjunto de derechos que nos vinculaban al Estado</a:t>
            </a:r>
          </a:p>
          <a:p>
            <a:pPr marL="0" indent="0">
              <a:buNone/>
            </a:pPr>
            <a:r>
              <a:rPr lang="es-MX" sz="2400" dirty="0">
                <a:latin typeface="Montserrat" pitchFamily="2" charset="77"/>
              </a:rPr>
              <a:t>Responsabilidad hacia los demás</a:t>
            </a:r>
          </a:p>
          <a:p>
            <a:pPr marL="0" indent="0">
              <a:buNone/>
            </a:pPr>
            <a:r>
              <a:rPr lang="es-MX" sz="2400" dirty="0">
                <a:latin typeface="Montserrat" pitchFamily="2" charset="77"/>
              </a:rPr>
              <a:t>Reconocimiento de lo común: compartir instituciones, horizontes de futuro, solidaridades</a:t>
            </a:r>
          </a:p>
          <a:p>
            <a:pPr marL="0" indent="0">
              <a:buNone/>
            </a:pPr>
            <a:r>
              <a:rPr lang="es-MX" sz="2400" dirty="0">
                <a:latin typeface="Montserrat" pitchFamily="2" charset="77"/>
              </a:rPr>
              <a:t>Ir más allá de nuestra vida individual</a:t>
            </a:r>
          </a:p>
          <a:p>
            <a:pPr marL="0" indent="0">
              <a:buNone/>
            </a:pPr>
            <a:endParaRPr lang="es-MX" sz="2400" dirty="0">
              <a:latin typeface="Montserrat" pitchFamily="2" charset="77"/>
            </a:endParaRPr>
          </a:p>
        </p:txBody>
      </p:sp>
      <p:sp>
        <p:nvSpPr>
          <p:cNvPr id="4" name="Marcador de contenido 3">
            <a:extLst>
              <a:ext uri="{FF2B5EF4-FFF2-40B4-BE49-F238E27FC236}">
                <a16:creationId xmlns:a16="http://schemas.microsoft.com/office/drawing/2014/main" id="{7DF9E5C9-CCA9-9D73-73B1-FE07DD4DF71C}"/>
              </a:ext>
            </a:extLst>
          </p:cNvPr>
          <p:cNvSpPr>
            <a:spLocks noGrp="1"/>
          </p:cNvSpPr>
          <p:nvPr>
            <p:ph sz="half" idx="2"/>
          </p:nvPr>
        </p:nvSpPr>
        <p:spPr>
          <a:xfrm>
            <a:off x="5941505" y="2470890"/>
            <a:ext cx="5826464" cy="4387110"/>
          </a:xfrm>
        </p:spPr>
        <p:txBody>
          <a:bodyPr>
            <a:noAutofit/>
          </a:bodyPr>
          <a:lstStyle/>
          <a:p>
            <a:pPr marL="0" indent="0">
              <a:buNone/>
            </a:pPr>
            <a:endParaRPr lang="es-MX" sz="2400" dirty="0">
              <a:latin typeface="Montserrat" pitchFamily="2" charset="77"/>
            </a:endParaRPr>
          </a:p>
          <a:p>
            <a:pPr marL="0" indent="0">
              <a:buNone/>
            </a:pPr>
            <a:endParaRPr lang="es-MX" sz="2400" dirty="0">
              <a:latin typeface="Montserrat" pitchFamily="2" charset="77"/>
            </a:endParaRPr>
          </a:p>
          <a:p>
            <a:pPr marL="0" indent="0">
              <a:buNone/>
            </a:pPr>
            <a:r>
              <a:rPr lang="es-MX" sz="2400" dirty="0">
                <a:latin typeface="Montserrat" pitchFamily="2" charset="77"/>
              </a:rPr>
              <a:t>BAJO EL NEOLIBERALISMO</a:t>
            </a:r>
          </a:p>
          <a:p>
            <a:pPr marL="0" indent="0">
              <a:buNone/>
            </a:pPr>
            <a:r>
              <a:rPr lang="es-MX" sz="2400" dirty="0">
                <a:latin typeface="Montserrat" pitchFamily="2" charset="77"/>
              </a:rPr>
              <a:t>Fue despojada de su contenido político </a:t>
            </a:r>
          </a:p>
          <a:p>
            <a:pPr marL="0" indent="0">
              <a:buNone/>
            </a:pPr>
            <a:r>
              <a:rPr lang="es-MX" sz="2400" dirty="0">
                <a:latin typeface="Montserrat" pitchFamily="2" charset="77"/>
              </a:rPr>
              <a:t>Un contrato individual de consumo</a:t>
            </a:r>
          </a:p>
          <a:p>
            <a:pPr marL="0" indent="0">
              <a:buNone/>
            </a:pPr>
            <a:r>
              <a:rPr lang="es-MX" sz="2400" dirty="0">
                <a:latin typeface="Montserrat" pitchFamily="2" charset="77"/>
              </a:rPr>
              <a:t>No existen sujetos de derechos, sino clientes </a:t>
            </a:r>
          </a:p>
          <a:p>
            <a:pPr marL="0" indent="0">
              <a:buNone/>
            </a:pPr>
            <a:r>
              <a:rPr lang="es-MX" sz="2400" dirty="0">
                <a:latin typeface="Montserrat" pitchFamily="2" charset="77"/>
              </a:rPr>
              <a:t>No se forma parte de un proyecto colectivo, sino que existen consumidores solitarios que “compran” educación, salud, seguridad social, incluso identidades</a:t>
            </a:r>
          </a:p>
          <a:p>
            <a:pPr marL="0" indent="0">
              <a:buNone/>
            </a:pPr>
            <a:endParaRPr lang="es-MX" sz="2400" dirty="0">
              <a:latin typeface="Montserrat" pitchFamily="2" charset="77"/>
            </a:endParaRPr>
          </a:p>
          <a:p>
            <a:pPr marL="0" indent="0">
              <a:buNone/>
            </a:pPr>
            <a:endParaRPr lang="es-MX" sz="2400" dirty="0">
              <a:latin typeface="Montserrat" pitchFamily="2" charset="77"/>
            </a:endParaRPr>
          </a:p>
          <a:p>
            <a:pPr marL="0" indent="0">
              <a:buNone/>
            </a:pPr>
            <a:endParaRPr lang="es-MX" sz="2400" dirty="0">
              <a:latin typeface="Montserrat" pitchFamily="2" charset="77"/>
            </a:endParaRPr>
          </a:p>
        </p:txBody>
      </p:sp>
    </p:spTree>
    <p:extLst>
      <p:ext uri="{BB962C8B-B14F-4D97-AF65-F5344CB8AC3E}">
        <p14:creationId xmlns:p14="http://schemas.microsoft.com/office/powerpoint/2010/main" val="383119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859632" y="-300384"/>
            <a:ext cx="10472736" cy="7458769"/>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sz="2400" cap="all" dirty="0">
              <a:latin typeface="Montserrat" pitchFamily="2" charset="77"/>
              <a:ea typeface="Arial"/>
              <a:cs typeface="Arial Narrow"/>
              <a:sym typeface="Arial"/>
            </a:endParaRPr>
          </a:p>
          <a:p>
            <a:pPr defTabSz="321457">
              <a:defRPr sz="1800"/>
            </a:pPr>
            <a:endParaRPr lang="es-ES_tradnl" sz="2400" dirty="0">
              <a:latin typeface="Montserrat" pitchFamily="2" charset="77"/>
              <a:ea typeface="Arial"/>
              <a:cs typeface="Arial Narrow"/>
              <a:sym typeface="Arial"/>
            </a:endParaRPr>
          </a:p>
          <a:p>
            <a:pPr defTabSz="321457">
              <a:defRPr sz="1800"/>
            </a:pPr>
            <a:endParaRPr lang="es-ES_tradnl" sz="24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¿CÓMO PASÓ ESTO?</a:t>
            </a:r>
          </a:p>
          <a:p>
            <a:pPr defTabSz="321457">
              <a:defRPr sz="1800"/>
            </a:pPr>
            <a:endParaRPr lang="es-ES_tradnl" sz="28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La gran marca neoliberal fue asignar a los miembros de la sociedad el rol de “individuos” que compiten entre sí.</a:t>
            </a:r>
          </a:p>
          <a:p>
            <a:pPr defTabSz="321457">
              <a:defRPr sz="1800"/>
            </a:pPr>
            <a:endParaRPr lang="es-ES_tradnl" sz="28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La individualización consiste en transformar la “identidad” humana de algo “dado” (de facto), en una “tarea” (de iure, del deber).</a:t>
            </a:r>
          </a:p>
          <a:p>
            <a:pPr defTabSz="321457">
              <a:defRPr sz="1800"/>
            </a:pPr>
            <a:endParaRPr lang="es-ES_tradnl" sz="28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Se hace responsables a los actores de la realización de esta tarea y de las consecuencias (así como de los efectos colaterales) de su desempeño. </a:t>
            </a:r>
          </a:p>
          <a:p>
            <a:pPr defTabSz="321457">
              <a:defRPr sz="1800"/>
            </a:pPr>
            <a:endParaRPr lang="es-ES_tradnl" sz="2400" dirty="0">
              <a:latin typeface="Montserrat" pitchFamily="2" charset="77"/>
              <a:ea typeface="Arial"/>
              <a:cs typeface="Arial Narrow"/>
              <a:sym typeface="Arial"/>
            </a:endParaRPr>
          </a:p>
          <a:p>
            <a:pPr defTabSz="321457">
              <a:defRPr sz="1800"/>
            </a:pPr>
            <a:endParaRPr sz="2400" cap="all" dirty="0">
              <a:latin typeface="Montserrat" pitchFamily="2" charset="77"/>
              <a:ea typeface="Arial"/>
              <a:cs typeface="Arial Narrow"/>
              <a:sym typeface="Arial"/>
            </a:endParaRPr>
          </a:p>
          <a:p>
            <a:pPr marL="217033" indent="-217033" defTabSz="321457">
              <a:buClr>
                <a:srgbClr val="FF9300"/>
              </a:buClr>
              <a:buSzPct val="75000"/>
              <a:buChar char="➡"/>
              <a:defRPr sz="1800"/>
            </a:pPr>
            <a:endParaRPr sz="2400" cap="all" dirty="0">
              <a:latin typeface="Montserrat" pitchFamily="2" charset="77"/>
              <a:ea typeface="Arial"/>
              <a:cs typeface="Arial Narrow"/>
              <a:sym typeface="Arial"/>
            </a:endParaRPr>
          </a:p>
        </p:txBody>
      </p:sp>
    </p:spTree>
    <p:extLst>
      <p:ext uri="{BB962C8B-B14F-4D97-AF65-F5344CB8AC3E}">
        <p14:creationId xmlns:p14="http://schemas.microsoft.com/office/powerpoint/2010/main" val="10485712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738187" y="980637"/>
            <a:ext cx="10715625" cy="4288671"/>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Entonces el ciudadano (individuo que busca su bienestar a través de su ciudad) se enfrenta al individuo competidor, cuyo proyecto no es el proyecto común, ya que los problemas comunes de los individuos no son aditivos, no se pueden sumar. </a:t>
            </a:r>
          </a:p>
          <a:p>
            <a:pPr defTabSz="321457">
              <a:defRPr sz="1800"/>
            </a:pPr>
            <a:endParaRPr lang="es-ES_tradnl" sz="2800" dirty="0">
              <a:latin typeface="Montserrat" pitchFamily="2" charset="77"/>
              <a:ea typeface="Arial"/>
              <a:cs typeface="Arial Narrow"/>
              <a:sym typeface="Arial"/>
            </a:endParaRPr>
          </a:p>
          <a:p>
            <a:pPr defTabSz="321457">
              <a:defRPr sz="1800"/>
            </a:pPr>
            <a:r>
              <a:rPr lang="es-ES_tradnl" sz="2800" dirty="0">
                <a:latin typeface="Montserrat" pitchFamily="2" charset="77"/>
                <a:ea typeface="Arial"/>
                <a:cs typeface="Arial Narrow"/>
                <a:sym typeface="Arial"/>
              </a:rPr>
              <a:t>De forma que la otra cara de la individualización competitiva es la corrosión y la desintegración del concepto de ciudadanía.</a:t>
            </a:r>
            <a:endParaRPr sz="2800" cap="all" dirty="0">
              <a:latin typeface="Montserrat" pitchFamily="2" charset="77"/>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1897060" y="0"/>
            <a:ext cx="7556313" cy="1116106"/>
          </a:xfrm>
        </p:spPr>
        <p:txBody>
          <a:bodyPr/>
          <a:lstStyle/>
          <a:p>
            <a:r>
              <a:rPr lang="es-ES" sz="3600" dirty="0">
                <a:latin typeface="Montserrat" pitchFamily="2" charset="77"/>
              </a:rPr>
              <a:t>Individuo versus ciudadanos</a:t>
            </a:r>
          </a:p>
        </p:txBody>
      </p:sp>
    </p:spTree>
    <p:extLst>
      <p:ext uri="{BB962C8B-B14F-4D97-AF65-F5344CB8AC3E}">
        <p14:creationId xmlns:p14="http://schemas.microsoft.com/office/powerpoint/2010/main" val="316091661"/>
      </p:ext>
    </p:extLst>
  </p:cSld>
  <p:clrMapOvr>
    <a:masterClrMapping/>
  </p:clrMapOvr>
  <p:transition spd="med"/>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Dividend</Template>
  <TotalTime>28755</TotalTime>
  <Words>1408</Words>
  <Application>Microsoft Macintosh PowerPoint</Application>
  <PresentationFormat>Panorámica</PresentationFormat>
  <Paragraphs>175</Paragraphs>
  <Slides>45</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Aptos</vt:lpstr>
      <vt:lpstr>Arial</vt:lpstr>
      <vt:lpstr>Gill Sans MT</vt:lpstr>
      <vt:lpstr>Montserrat</vt:lpstr>
      <vt:lpstr>Wingdings 2</vt:lpstr>
      <vt:lpstr>Dividendo</vt:lpstr>
      <vt:lpstr>El socialconformismo Y LA DESTRUCCIÓN DE LA CIUDADANÍA</vt:lpstr>
      <vt:lpstr>Presentación de PowerPoint</vt:lpstr>
      <vt:lpstr>Presentación de PowerPoint</vt:lpstr>
      <vt:lpstr>Presentación de PowerPoint</vt:lpstr>
      <vt:lpstr>PARTE 1  LA OPERACIÓN IDEOLÓGICA  </vt:lpstr>
      <vt:lpstr>¿qué significa ser ciudadano? </vt:lpstr>
      <vt:lpstr>LA CIUDADANÍA </vt:lpstr>
      <vt:lpstr>Presentación de PowerPoint</vt:lpstr>
      <vt:lpstr>Individuo versus ciudadanos</vt:lpstr>
      <vt:lpstr>Presentación de PowerPoint</vt:lpstr>
      <vt:lpstr>Individuo versus ciudadanos</vt:lpstr>
      <vt:lpstr>Individuo versus ciudadanos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2  LAS consecuencias PARA LA salud, LA seguridad social y EL Estado de bienestar  </vt:lpstr>
      <vt:lpstr>Presentación de PowerPoint</vt:lpstr>
      <vt:lpstr>consecuencias PARA LA salud, LA seguridad social y EL Estado de bienestar  </vt:lpstr>
      <vt:lpstr>PARTE 3  EL SOCIALCONFORMISMO Y LAS CLASES MEDIAS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  La reestructuración del trabajo político e ideológico </vt:lpstr>
      <vt:lpstr>Presentación de PowerPoint</vt:lpstr>
      <vt:lpstr>Presentación de PowerPoint</vt:lpstr>
      <vt:lpstr>Presentación de PowerPoint</vt:lpstr>
      <vt:lpstr>Presentación de PowerPoint</vt:lpstr>
      <vt:lpstr>Presentación de PowerPoint</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 Juana E. Suárez Conejero</dc:creator>
  <cp:lastModifiedBy>Dra. Juana E. Suárez Conejero</cp:lastModifiedBy>
  <cp:revision>30</cp:revision>
  <dcterms:created xsi:type="dcterms:W3CDTF">2025-09-18T16:43:17Z</dcterms:created>
  <dcterms:modified xsi:type="dcterms:W3CDTF">2025-10-08T15:59:02Z</dcterms:modified>
</cp:coreProperties>
</file>