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5080" r:id="rId2"/>
    <p:sldId id="337" r:id="rId3"/>
    <p:sldId id="5061" r:id="rId4"/>
    <p:sldId id="5037" r:id="rId5"/>
    <p:sldId id="352" r:id="rId6"/>
    <p:sldId id="5027" r:id="rId7"/>
    <p:sldId id="353" r:id="rId8"/>
    <p:sldId id="5083" r:id="rId9"/>
    <p:sldId id="5084" r:id="rId10"/>
    <p:sldId id="265" r:id="rId11"/>
    <p:sldId id="356" r:id="rId12"/>
    <p:sldId id="5025" r:id="rId13"/>
    <p:sldId id="5033" r:id="rId14"/>
    <p:sldId id="362" r:id="rId15"/>
    <p:sldId id="5026" r:id="rId16"/>
    <p:sldId id="5070" r:id="rId17"/>
    <p:sldId id="5113" r:id="rId18"/>
    <p:sldId id="5093" r:id="rId19"/>
    <p:sldId id="5111" r:id="rId20"/>
    <p:sldId id="5114" r:id="rId21"/>
    <p:sldId id="5086" r:id="rId22"/>
    <p:sldId id="5088" r:id="rId23"/>
    <p:sldId id="5112" r:id="rId24"/>
    <p:sldId id="5054" r:id="rId25"/>
    <p:sldId id="5052" r:id="rId26"/>
    <p:sldId id="5125" r:id="rId27"/>
    <p:sldId id="5167" r:id="rId28"/>
    <p:sldId id="5174" r:id="rId29"/>
    <p:sldId id="5040" r:id="rId30"/>
    <p:sldId id="5041" r:id="rId31"/>
    <p:sldId id="5074" r:id="rId32"/>
    <p:sldId id="5031" r:id="rId33"/>
    <p:sldId id="5089" r:id="rId34"/>
    <p:sldId id="5090" r:id="rId35"/>
    <p:sldId id="372" r:id="rId36"/>
    <p:sldId id="5087" r:id="rId37"/>
    <p:sldId id="5115" r:id="rId38"/>
    <p:sldId id="369" r:id="rId39"/>
    <p:sldId id="5049" r:id="rId40"/>
    <p:sldId id="5034" r:id="rId41"/>
    <p:sldId id="5077" r:id="rId42"/>
    <p:sldId id="5091" r:id="rId43"/>
    <p:sldId id="5116" r:id="rId44"/>
    <p:sldId id="5076" r:id="rId4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6D3"/>
    <a:srgbClr val="0F5F5F"/>
    <a:srgbClr val="CAE9EA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718"/>
  </p:normalViewPr>
  <p:slideViewPr>
    <p:cSldViewPr snapToGrid="0">
      <p:cViewPr varScale="1">
        <p:scale>
          <a:sx n="103" d="100"/>
          <a:sy n="103" d="100"/>
        </p:scale>
        <p:origin x="8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Hoja_de_c_lculo_de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Hoja_de_c_lculo_de_Microsoft_Excel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Hoja_de_c_lculo_de_Microsoft_Excel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uth.aldama\Documents\Graficas_%20presentaci&#243;n_ejecutiv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uth.aldama\Documents\Graficas_%20presentaci&#243;n_ejecutiv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Pobreza extrema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FA-4EB9-9F14-34F3F01DBF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B63A51-F7CF-4446-8EF1-3316FD4786DD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FA-4EB9-9F14-34F3F01DBF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Hoja1!$B$8</c:f>
              <c:strCache>
                <c:ptCount val="1"/>
                <c:pt idx="0">
                  <c:v>Pobreza extrema y moderada</c:v>
                </c:pt>
              </c:strCache>
            </c:strRef>
          </c:cat>
          <c:val>
            <c:numRef>
              <c:f>Hoja1!$C$5</c:f>
              <c:numCache>
                <c:formatCode>0.0</c:formatCode>
                <c:ptCount val="1"/>
                <c:pt idx="0">
                  <c:v>5.3381295562000002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A-4EB9-9F14-34F3F01DBF01}"/>
            </c:ext>
          </c:extLst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Pobreza moderada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CCE938-5F9D-41A1-9EA9-ED255026B173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FA-4EB9-9F14-34F3F01DBF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Hoja1!$B$8</c:f>
              <c:strCache>
                <c:ptCount val="1"/>
                <c:pt idx="0">
                  <c:v>Pobreza extrema y moderada</c:v>
                </c:pt>
              </c:strCache>
            </c:strRef>
          </c:cat>
          <c:val>
            <c:numRef>
              <c:f>Hoja1!$C$6</c:f>
              <c:numCache>
                <c:formatCode>0.0</c:formatCode>
                <c:ptCount val="1"/>
                <c:pt idx="0">
                  <c:v>24.2204098313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A-4EB9-9F14-34F3F01DB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5601824"/>
        <c:axId val="1115605184"/>
      </c:barChart>
      <c:catAx>
        <c:axId val="11156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115605184"/>
        <c:crosses val="autoZero"/>
        <c:auto val="1"/>
        <c:lblAlgn val="ctr"/>
        <c:lblOffset val="100"/>
        <c:noMultiLvlLbl val="0"/>
      </c:catAx>
      <c:valAx>
        <c:axId val="1115605184"/>
        <c:scaling>
          <c:orientation val="minMax"/>
          <c:max val="30"/>
        </c:scaling>
        <c:delete val="1"/>
        <c:axPos val="l"/>
        <c:numFmt formatCode="0" sourceLinked="0"/>
        <c:majorTickMark val="out"/>
        <c:minorTickMark val="none"/>
        <c:tickLblPos val="nextTo"/>
        <c:crossAx val="11156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52425754616996E-2"/>
          <c:y val="2.9194381868818269E-2"/>
          <c:w val="0.9761245703443322"/>
          <c:h val="0.71722497039786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'Cuadro 9B 18_20graf'!$S$9</c:f>
              <c:strCache>
                <c:ptCount val="1"/>
                <c:pt idx="0">
                  <c:v>Remuneraciones por trabajo subordinado</c:v>
                </c:pt>
              </c:strCache>
            </c:strRef>
          </c:tx>
          <c:spPr>
            <a:solidFill>
              <a:srgbClr val="EDAA0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1450872421230295E-3"/>
                  <c:y val="5.52414453510952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DB-44C4-A18C-368B0C2E3B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18_20graf'!$S$10:$S$19</c:f>
              <c:numCache>
                <c:formatCode>0.00</c:formatCode>
                <c:ptCount val="10"/>
                <c:pt idx="0">
                  <c:v>45.765810663789217</c:v>
                </c:pt>
                <c:pt idx="1">
                  <c:v>57.424885362055548</c:v>
                </c:pt>
                <c:pt idx="2">
                  <c:v>61.183620274666964</c:v>
                </c:pt>
                <c:pt idx="3">
                  <c:v>63.176932688367415</c:v>
                </c:pt>
                <c:pt idx="4">
                  <c:v>63.770321651462325</c:v>
                </c:pt>
                <c:pt idx="5">
                  <c:v>63.92064978210248</c:v>
                </c:pt>
                <c:pt idx="6">
                  <c:v>66.224401553014772</c:v>
                </c:pt>
                <c:pt idx="7">
                  <c:v>64.696562544464513</c:v>
                </c:pt>
                <c:pt idx="8">
                  <c:v>65.806903029530758</c:v>
                </c:pt>
                <c:pt idx="9">
                  <c:v>58.486175953751349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B-44C4-A18C-368B0C2E3B3E}"/>
            </c:ext>
          </c:extLst>
        </c:ser>
        <c:ser>
          <c:idx val="1"/>
          <c:order val="1"/>
          <c:tx>
            <c:strRef>
              <c:f>'Cuadro 9B 18_20graf'!$T$9</c:f>
              <c:strCache>
                <c:ptCount val="1"/>
                <c:pt idx="0">
                  <c:v>Ingreso por trabajo independiente</c:v>
                </c:pt>
              </c:strCache>
            </c:strRef>
          </c:tx>
          <c:spPr>
            <a:solidFill>
              <a:srgbClr val="EB72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18_20graf'!$T$10:$T$19</c:f>
              <c:numCache>
                <c:formatCode>0.00</c:formatCode>
                <c:ptCount val="10"/>
                <c:pt idx="0">
                  <c:v>20.279679478776039</c:v>
                </c:pt>
                <c:pt idx="1">
                  <c:v>14.993993449674454</c:v>
                </c:pt>
                <c:pt idx="2">
                  <c:v>12.839646995955139</c:v>
                </c:pt>
                <c:pt idx="3">
                  <c:v>11.77049404260492</c:v>
                </c:pt>
                <c:pt idx="4">
                  <c:v>11.157877850259251</c:v>
                </c:pt>
                <c:pt idx="5">
                  <c:v>10.359854653439236</c:v>
                </c:pt>
                <c:pt idx="6">
                  <c:v>9.1826164793556462</c:v>
                </c:pt>
                <c:pt idx="7">
                  <c:v>9.1388652529260792</c:v>
                </c:pt>
                <c:pt idx="8">
                  <c:v>7.3816757192998006</c:v>
                </c:pt>
                <c:pt idx="9">
                  <c:v>6.4297008987802329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B-44C4-A18C-368B0C2E3B3E}"/>
            </c:ext>
          </c:extLst>
        </c:ser>
        <c:ser>
          <c:idx val="2"/>
          <c:order val="2"/>
          <c:tx>
            <c:strRef>
              <c:f>'Cuadro 9B 18_20graf'!$U$9</c:f>
              <c:strCache>
                <c:ptCount val="1"/>
                <c:pt idx="0">
                  <c:v>Ingreso por renta de la propiedad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450872421231973E-3"/>
                  <c:y val="1.10482890702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B-44C4-A18C-368B0C2E3B3E}"/>
                </c:ext>
              </c:extLst>
            </c:dLbl>
            <c:dLbl>
              <c:idx val="2"/>
              <c:layout>
                <c:manualLayout>
                  <c:x val="-4.1986047184784016E-17"/>
                  <c:y val="8.2862168026642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DB-44C4-A18C-368B0C2E3B3E}"/>
                </c:ext>
              </c:extLst>
            </c:dLbl>
            <c:dLbl>
              <c:idx val="3"/>
              <c:layout>
                <c:manualLayout>
                  <c:x val="-1.1450872421232812E-3"/>
                  <c:y val="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DB-44C4-A18C-368B0C2E3B3E}"/>
                </c:ext>
              </c:extLst>
            </c:dLbl>
            <c:dLbl>
              <c:idx val="4"/>
              <c:layout>
                <c:manualLayout>
                  <c:x val="-3.4352617263695919E-3"/>
                  <c:y val="8.28621680266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DB-44C4-A18C-368B0C2E3B3E}"/>
                </c:ext>
              </c:extLst>
            </c:dLbl>
            <c:dLbl>
              <c:idx val="5"/>
              <c:layout>
                <c:manualLayout>
                  <c:x val="0"/>
                  <c:y val="8.2862168026642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DB-44C4-A18C-368B0C2E3B3E}"/>
                </c:ext>
              </c:extLst>
            </c:dLbl>
            <c:dLbl>
              <c:idx val="6"/>
              <c:layout>
                <c:manualLayout>
                  <c:x val="-2.2901744842464787E-3"/>
                  <c:y val="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6DB-44C4-A18C-368B0C2E3B3E}"/>
                </c:ext>
              </c:extLst>
            </c:dLbl>
            <c:dLbl>
              <c:idx val="7"/>
              <c:layout>
                <c:manualLayout>
                  <c:x val="-1.1450872421233653E-3"/>
                  <c:y val="5.5241445351095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6DB-44C4-A18C-368B0C2E3B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18_20graf'!$U$10:$U$19</c:f>
              <c:numCache>
                <c:formatCode>0.00</c:formatCode>
                <c:ptCount val="10"/>
                <c:pt idx="0">
                  <c:v>1.1348730725910785</c:v>
                </c:pt>
                <c:pt idx="1">
                  <c:v>1.3103882774377638</c:v>
                </c:pt>
                <c:pt idx="2">
                  <c:v>1.3511081097838509</c:v>
                </c:pt>
                <c:pt idx="3">
                  <c:v>1.4482327433580642</c:v>
                </c:pt>
                <c:pt idx="4">
                  <c:v>1.8406703046617519</c:v>
                </c:pt>
                <c:pt idx="5">
                  <c:v>2.28469575964216</c:v>
                </c:pt>
                <c:pt idx="6">
                  <c:v>2.5071925043566852</c:v>
                </c:pt>
                <c:pt idx="7">
                  <c:v>2.9210632679412445</c:v>
                </c:pt>
                <c:pt idx="8">
                  <c:v>3.6287303156943862</c:v>
                </c:pt>
                <c:pt idx="9">
                  <c:v>11.895188969089707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DB-44C4-A18C-368B0C2E3B3E}"/>
            </c:ext>
          </c:extLst>
        </c:ser>
        <c:ser>
          <c:idx val="3"/>
          <c:order val="3"/>
          <c:tx>
            <c:strRef>
              <c:f>'Cuadro 9B 18_20graf'!$V$9</c:f>
              <c:strCache>
                <c:ptCount val="1"/>
                <c:pt idx="0">
                  <c:v>Otros ingresos provenientes del trabajo</c:v>
                </c:pt>
              </c:strCache>
            </c:strRef>
          </c:tx>
          <c:spPr>
            <a:solidFill>
              <a:srgbClr val="7E40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803489684927683E-3"/>
                  <c:y val="-1.9334505872883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B-44C4-A18C-368B0C2E3B3E}"/>
                </c:ext>
              </c:extLst>
            </c:dLbl>
            <c:dLbl>
              <c:idx val="1"/>
              <c:layout>
                <c:manualLayout>
                  <c:x val="-2.2901744842463946E-3"/>
                  <c:y val="-8.28621680266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DB-44C4-A18C-368B0C2E3B3E}"/>
                </c:ext>
              </c:extLst>
            </c:dLbl>
            <c:dLbl>
              <c:idx val="2"/>
              <c:layout>
                <c:manualLayout>
                  <c:x val="1.1450872421231973E-3"/>
                  <c:y val="-8.286216802664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DB-44C4-A18C-368B0C2E3B3E}"/>
                </c:ext>
              </c:extLst>
            </c:dLbl>
            <c:dLbl>
              <c:idx val="3"/>
              <c:layout>
                <c:manualLayout>
                  <c:x val="-1.1450872421231973E-3"/>
                  <c:y val="-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DB-44C4-A18C-368B0C2E3B3E}"/>
                </c:ext>
              </c:extLst>
            </c:dLbl>
            <c:dLbl>
              <c:idx val="4"/>
              <c:layout>
                <c:manualLayout>
                  <c:x val="-3.4352617263695919E-3"/>
                  <c:y val="-8.286216802664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DB-44C4-A18C-368B0C2E3B3E}"/>
                </c:ext>
              </c:extLst>
            </c:dLbl>
            <c:dLbl>
              <c:idx val="5"/>
              <c:layout>
                <c:manualLayout>
                  <c:x val="-1.1450872421232812E-3"/>
                  <c:y val="-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6DB-44C4-A18C-368B0C2E3B3E}"/>
                </c:ext>
              </c:extLst>
            </c:dLbl>
            <c:dLbl>
              <c:idx val="6"/>
              <c:layout>
                <c:manualLayout>
                  <c:x val="8.3972094369568031E-17"/>
                  <c:y val="-5.5241445351095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DB-44C4-A18C-368B0C2E3B3E}"/>
                </c:ext>
              </c:extLst>
            </c:dLbl>
            <c:dLbl>
              <c:idx val="7"/>
              <c:layout>
                <c:manualLayout>
                  <c:x val="1.1450872421231973E-3"/>
                  <c:y val="-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DB-44C4-A18C-368B0C2E3B3E}"/>
                </c:ext>
              </c:extLst>
            </c:dLbl>
            <c:dLbl>
              <c:idx val="8"/>
              <c:layout>
                <c:manualLayout>
                  <c:x val="0"/>
                  <c:y val="-1.104828907021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6DB-44C4-A18C-368B0C2E3B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18_20graf'!$V$10:$V$19</c:f>
              <c:numCache>
                <c:formatCode>0.00</c:formatCode>
                <c:ptCount val="10"/>
                <c:pt idx="0">
                  <c:v>3.964665494756487</c:v>
                </c:pt>
                <c:pt idx="1">
                  <c:v>3.0384303815515077</c:v>
                </c:pt>
                <c:pt idx="2">
                  <c:v>2.8844346284724129</c:v>
                </c:pt>
                <c:pt idx="3">
                  <c:v>2.6154700955251036</c:v>
                </c:pt>
                <c:pt idx="4">
                  <c:v>2.4349082939524416</c:v>
                </c:pt>
                <c:pt idx="5">
                  <c:v>2.5982937279568361</c:v>
                </c:pt>
                <c:pt idx="6">
                  <c:v>2.1628367635610002</c:v>
                </c:pt>
                <c:pt idx="7">
                  <c:v>2.1153250797570591</c:v>
                </c:pt>
                <c:pt idx="8">
                  <c:v>1.8328028845830771</c:v>
                </c:pt>
                <c:pt idx="9">
                  <c:v>1.4401866892533541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DB-44C4-A18C-368B0C2E3B3E}"/>
            </c:ext>
          </c:extLst>
        </c:ser>
        <c:ser>
          <c:idx val="4"/>
          <c:order val="4"/>
          <c:tx>
            <c:strRef>
              <c:f>'Cuadro 9B 18_20graf'!$W$9</c:f>
              <c:strCache>
                <c:ptCount val="1"/>
                <c:pt idx="0">
                  <c:v>Transferencias monetarias</c:v>
                </c:pt>
              </c:strCache>
            </c:strRef>
          </c:tx>
          <c:spPr>
            <a:solidFill>
              <a:srgbClr val="73A9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18_20graf'!$W$10:$W$19</c:f>
              <c:numCache>
                <c:formatCode>0.00</c:formatCode>
                <c:ptCount val="10"/>
                <c:pt idx="0">
                  <c:v>23.882840058661714</c:v>
                </c:pt>
                <c:pt idx="1">
                  <c:v>18.815673810572196</c:v>
                </c:pt>
                <c:pt idx="2">
                  <c:v>17.025274360800662</c:v>
                </c:pt>
                <c:pt idx="3">
                  <c:v>16.296397861094356</c:v>
                </c:pt>
                <c:pt idx="4">
                  <c:v>15.825799895380662</c:v>
                </c:pt>
                <c:pt idx="5">
                  <c:v>15.493313957285389</c:v>
                </c:pt>
                <c:pt idx="6">
                  <c:v>14.760972435386844</c:v>
                </c:pt>
                <c:pt idx="7">
                  <c:v>15.829103267408637</c:v>
                </c:pt>
                <c:pt idx="8">
                  <c:v>16.031578557575102</c:v>
                </c:pt>
                <c:pt idx="9">
                  <c:v>15.859563512057436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DB-44C4-A18C-368B0C2E3B3E}"/>
            </c:ext>
          </c:extLst>
        </c:ser>
        <c:ser>
          <c:idx val="5"/>
          <c:order val="5"/>
          <c:tx>
            <c:strRef>
              <c:f>'Cuadro 9B 18_20graf'!$X$9</c:f>
              <c:strCache>
                <c:ptCount val="1"/>
                <c:pt idx="0">
                  <c:v>Total ingreso corriente no monetario</c:v>
                </c:pt>
              </c:strCache>
            </c:strRef>
          </c:tx>
          <c:spPr>
            <a:solidFill>
              <a:srgbClr val="00839B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'Cuadro 9B 18_20graf'!$Q$10:$R$19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'Cuadro 9B 18_20graf'!$X$10:$X$19</c:f>
              <c:numCache>
                <c:formatCode>0.00</c:formatCode>
                <c:ptCount val="10"/>
                <c:pt idx="0">
                  <c:v>4.9721312314257222</c:v>
                </c:pt>
                <c:pt idx="1">
                  <c:v>4.4166287187082309</c:v>
                </c:pt>
                <c:pt idx="2">
                  <c:v>4.7159156303208061</c:v>
                </c:pt>
                <c:pt idx="3">
                  <c:v>4.6924725690503291</c:v>
                </c:pt>
                <c:pt idx="4">
                  <c:v>4.9704220042835123</c:v>
                </c:pt>
                <c:pt idx="5">
                  <c:v>5.3431921195739775</c:v>
                </c:pt>
                <c:pt idx="6">
                  <c:v>5.1619802643250736</c:v>
                </c:pt>
                <c:pt idx="7">
                  <c:v>5.2990805875023037</c:v>
                </c:pt>
                <c:pt idx="8">
                  <c:v>5.3183094933167352</c:v>
                </c:pt>
                <c:pt idx="9">
                  <c:v>5.8891839770682246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DB-44C4-A18C-368B0C2E3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0879432"/>
        <c:axId val="520875824"/>
      </c:barChart>
      <c:catAx>
        <c:axId val="52087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20875824"/>
        <c:crosses val="autoZero"/>
        <c:auto val="1"/>
        <c:lblAlgn val="ctr"/>
        <c:lblOffset val="100"/>
        <c:noMultiLvlLbl val="0"/>
      </c:catAx>
      <c:valAx>
        <c:axId val="5208758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52087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125347020041188E-3"/>
          <c:y val="0.80782666161133243"/>
          <c:w val="0.99068743033224249"/>
          <c:h val="0.10300278730218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6257515503329"/>
          <c:y val="3.9821481623879343E-2"/>
          <c:w val="0.88452171290442361"/>
          <c:h val="0.70254225403278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'Gráfica 10'!$F$3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898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10'!$A$6:$B$9</c:f>
              <c:multiLvlStrCache>
                <c:ptCount val="4"/>
                <c:lvl>
                  <c:pt idx="0">
                    <c:v>Con transferencias</c:v>
                  </c:pt>
                  <c:pt idx="1">
                    <c:v>Sin transferencias</c:v>
                  </c:pt>
                  <c:pt idx="2">
                    <c:v>Con transferencias</c:v>
                  </c:pt>
                  <c:pt idx="3">
                    <c:v>Sin transferencias</c:v>
                  </c:pt>
                </c:lvl>
                <c:lvl>
                  <c:pt idx="0">
                    <c:v>Población en situación de pobreza</c:v>
                  </c:pt>
                  <c:pt idx="2">
                    <c:v>    Población en situación de pobreza extrema</c:v>
                  </c:pt>
                </c:lvl>
              </c:multiLvlStrCache>
            </c:multiLvlStrRef>
          </c:cat>
          <c:val>
            <c:numRef>
              <c:f>'Gráfica 10'!$F$6:$F$9</c:f>
              <c:numCache>
                <c:formatCode>#,##0.0</c:formatCode>
                <c:ptCount val="4"/>
                <c:pt idx="0">
                  <c:v>36.314190484299999</c:v>
                </c:pt>
                <c:pt idx="1">
                  <c:v>39.024913161000001</c:v>
                </c:pt>
                <c:pt idx="2">
                  <c:v>7.0631378292000004</c:v>
                </c:pt>
                <c:pt idx="3">
                  <c:v>8.9167978448999996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9-4ED6-8F1C-B9CA3183E3E0}"/>
            </c:ext>
          </c:extLst>
        </c:ser>
        <c:ser>
          <c:idx val="3"/>
          <c:order val="1"/>
          <c:tx>
            <c:strRef>
              <c:f>'Gráfica 10'!$G$3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10'!$A$6:$B$9</c:f>
              <c:multiLvlStrCache>
                <c:ptCount val="4"/>
                <c:lvl>
                  <c:pt idx="0">
                    <c:v>Con transferencias</c:v>
                  </c:pt>
                  <c:pt idx="1">
                    <c:v>Sin transferencias</c:v>
                  </c:pt>
                  <c:pt idx="2">
                    <c:v>Con transferencias</c:v>
                  </c:pt>
                  <c:pt idx="3">
                    <c:v>Sin transferencias</c:v>
                  </c:pt>
                </c:lvl>
                <c:lvl>
                  <c:pt idx="0">
                    <c:v>Población en situación de pobreza</c:v>
                  </c:pt>
                  <c:pt idx="2">
                    <c:v>    Población en situación de pobreza extrema</c:v>
                  </c:pt>
                </c:lvl>
              </c:multiLvlStrCache>
            </c:multiLvlStrRef>
          </c:cat>
          <c:val>
            <c:numRef>
              <c:f>'Gráfica 10'!$G$6:$G$9</c:f>
              <c:numCache>
                <c:formatCode>#,##0.0</c:formatCode>
                <c:ptCount val="4"/>
                <c:pt idx="0">
                  <c:v>29.5585393874</c:v>
                </c:pt>
                <c:pt idx="1">
                  <c:v>32.771060477101301</c:v>
                </c:pt>
                <c:pt idx="2">
                  <c:v>5.3381295562000002</c:v>
                </c:pt>
                <c:pt idx="3">
                  <c:v>6.9068083366263897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9-4ED6-8F1C-B9CA3183E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976752047"/>
        <c:axId val="976749135"/>
      </c:barChart>
      <c:catAx>
        <c:axId val="97675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976749135"/>
        <c:crosses val="autoZero"/>
        <c:auto val="1"/>
        <c:lblAlgn val="ctr"/>
        <c:lblOffset val="100"/>
        <c:noMultiLvlLbl val="0"/>
      </c:catAx>
      <c:valAx>
        <c:axId val="976749135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9767520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35517007074623"/>
          <c:y val="0.9478887573144229"/>
          <c:w val="0.26630797958206909"/>
          <c:h val="4.964271429611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6257515503329"/>
          <c:y val="3.9821481623879343E-2"/>
          <c:w val="0.88452171290442361"/>
          <c:h val="0.70254225403278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'Gráfica 10 (2)'!$F$3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898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10 (2)'!$A$6:$B$9</c:f>
              <c:multiLvlStrCache>
                <c:ptCount val="4"/>
                <c:lvl>
                  <c:pt idx="0">
                    <c:v>Con transferencias</c:v>
                  </c:pt>
                  <c:pt idx="1">
                    <c:v>Sin transferencias</c:v>
                  </c:pt>
                  <c:pt idx="2">
                    <c:v>Con transferencias</c:v>
                  </c:pt>
                  <c:pt idx="3">
                    <c:v>Sin transferencias</c:v>
                  </c:pt>
                </c:lvl>
                <c:lvl>
                  <c:pt idx="0">
                    <c:v>Población en situación de pobreza</c:v>
                  </c:pt>
                  <c:pt idx="2">
                    <c:v>    Población en situación de pobreza extrema</c:v>
                  </c:pt>
                </c:lvl>
              </c:multiLvlStrCache>
            </c:multiLvlStrRef>
          </c:cat>
          <c:val>
            <c:numRef>
              <c:f>'Gráfica 10 (2)'!$F$6:$F$9</c:f>
              <c:numCache>
                <c:formatCode>#,##0.0</c:formatCode>
                <c:ptCount val="4"/>
                <c:pt idx="0">
                  <c:v>46.804510000000001</c:v>
                </c:pt>
                <c:pt idx="1">
                  <c:v>50.3</c:v>
                </c:pt>
                <c:pt idx="2">
                  <c:v>9.1035129999999995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2-45B4-8263-E2C24E94E1C1}"/>
            </c:ext>
          </c:extLst>
        </c:ser>
        <c:ser>
          <c:idx val="3"/>
          <c:order val="1"/>
          <c:tx>
            <c:strRef>
              <c:f>'Gráfica 10 (2)'!$G$3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10 (2)'!$A$6:$B$9</c:f>
              <c:multiLvlStrCache>
                <c:ptCount val="4"/>
                <c:lvl>
                  <c:pt idx="0">
                    <c:v>Con transferencias</c:v>
                  </c:pt>
                  <c:pt idx="1">
                    <c:v>Sin transferencias</c:v>
                  </c:pt>
                  <c:pt idx="2">
                    <c:v>Con transferencias</c:v>
                  </c:pt>
                  <c:pt idx="3">
                    <c:v>Sin transferencias</c:v>
                  </c:pt>
                </c:lvl>
                <c:lvl>
                  <c:pt idx="0">
                    <c:v>Población en situación de pobreza</c:v>
                  </c:pt>
                  <c:pt idx="2">
                    <c:v>    Población en situación de pobreza extrema</c:v>
                  </c:pt>
                </c:lvl>
              </c:multiLvlStrCache>
            </c:multiLvlStrRef>
          </c:cat>
          <c:val>
            <c:numRef>
              <c:f>'Gráfica 10 (2)'!$G$6:$G$9</c:f>
              <c:numCache>
                <c:formatCode>#,##0.0</c:formatCode>
                <c:ptCount val="4"/>
                <c:pt idx="0">
                  <c:v>38.489970999999997</c:v>
                </c:pt>
                <c:pt idx="1">
                  <c:v>42.673189999999998</c:v>
                </c:pt>
                <c:pt idx="2">
                  <c:v>6.9511029999999998</c:v>
                </c:pt>
                <c:pt idx="3">
                  <c:v>8.9937749999999994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2-45B4-8263-E2C24E94E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976752047"/>
        <c:axId val="976749135"/>
      </c:barChart>
      <c:catAx>
        <c:axId val="97675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976749135"/>
        <c:crosses val="autoZero"/>
        <c:auto val="1"/>
        <c:lblAlgn val="ctr"/>
        <c:lblOffset val="100"/>
        <c:noMultiLvlLbl val="0"/>
      </c:catAx>
      <c:valAx>
        <c:axId val="976749135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9767520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35517007074623"/>
          <c:y val="0.9478887573144229"/>
          <c:w val="0.26630797958206909"/>
          <c:h val="4.964271429611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G_III_PM_Po_ent!$H$3</c:f>
              <c:strCache>
                <c:ptCount val="1"/>
                <c:pt idx="0">
                  <c:v>Miles de personas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Lbls>
            <c:numFmt formatCode="#\ 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G_III_PM_Po_ent!$G$4:$G$36</c:f>
              <c:strCache>
                <c:ptCount val="32"/>
                <c:pt idx="0">
                  <c:v>Baja California Sur</c:v>
                </c:pt>
                <c:pt idx="1">
                  <c:v>Colima</c:v>
                </c:pt>
                <c:pt idx="2">
                  <c:v>Aguascalientes</c:v>
                </c:pt>
                <c:pt idx="3">
                  <c:v>Nayarit</c:v>
                </c:pt>
                <c:pt idx="4">
                  <c:v>Quintana Roo</c:v>
                </c:pt>
                <c:pt idx="5">
                  <c:v>Campeche</c:v>
                </c:pt>
                <c:pt idx="6">
                  <c:v>Baja California</c:v>
                </c:pt>
                <c:pt idx="7">
                  <c:v>Querétaro</c:v>
                </c:pt>
                <c:pt idx="8">
                  <c:v>Coahuila de Zaragoza</c:v>
                </c:pt>
                <c:pt idx="9">
                  <c:v>Sonora</c:v>
                </c:pt>
                <c:pt idx="10">
                  <c:v>Durango</c:v>
                </c:pt>
                <c:pt idx="11">
                  <c:v>Sinaloa</c:v>
                </c:pt>
                <c:pt idx="12">
                  <c:v>Chihuahua</c:v>
                </c:pt>
                <c:pt idx="13">
                  <c:v>Tlaxcala</c:v>
                </c:pt>
                <c:pt idx="14">
                  <c:v>Zacatecas</c:v>
                </c:pt>
                <c:pt idx="15">
                  <c:v>Yucatán</c:v>
                </c:pt>
                <c:pt idx="16">
                  <c:v>Nuevo León</c:v>
                </c:pt>
                <c:pt idx="17">
                  <c:v>Morelos</c:v>
                </c:pt>
                <c:pt idx="18">
                  <c:v>Tamaulipas</c:v>
                </c:pt>
                <c:pt idx="19">
                  <c:v>San Luis Potosí</c:v>
                </c:pt>
                <c:pt idx="20">
                  <c:v>Tabasco</c:v>
                </c:pt>
                <c:pt idx="21">
                  <c:v>Hidalgo</c:v>
                </c:pt>
                <c:pt idx="22">
                  <c:v>Jalisco</c:v>
                </c:pt>
                <c:pt idx="23">
                  <c:v>Guanajuato</c:v>
                </c:pt>
                <c:pt idx="24">
                  <c:v>Michoacán de Ocampo</c:v>
                </c:pt>
                <c:pt idx="25">
                  <c:v>Ciudad de México</c:v>
                </c:pt>
                <c:pt idx="26">
                  <c:v>Guerrero</c:v>
                </c:pt>
                <c:pt idx="27">
                  <c:v>Oaxaca</c:v>
                </c:pt>
                <c:pt idx="28">
                  <c:v>Puebla</c:v>
                </c:pt>
                <c:pt idx="29">
                  <c:v>Veracruz de Ignacio de la Llave</c:v>
                </c:pt>
                <c:pt idx="30">
                  <c:v>Chiapas</c:v>
                </c:pt>
                <c:pt idx="31">
                  <c:v>México</c:v>
                </c:pt>
              </c:strCache>
            </c:strRef>
          </c:cat>
          <c:val>
            <c:numRef>
              <c:f>G_III_PM_Po_ent!$H$4:$H$36</c:f>
              <c:numCache>
                <c:formatCode>#\ ###\ ##0.00</c:formatCode>
                <c:ptCount val="32"/>
                <c:pt idx="0">
                  <c:v>89.268000000000001</c:v>
                </c:pt>
                <c:pt idx="1">
                  <c:v>108.771</c:v>
                </c:pt>
                <c:pt idx="2">
                  <c:v>255.43700000000001</c:v>
                </c:pt>
                <c:pt idx="3">
                  <c:v>292.077</c:v>
                </c:pt>
                <c:pt idx="4">
                  <c:v>339.83499999999998</c:v>
                </c:pt>
                <c:pt idx="5">
                  <c:v>347.45</c:v>
                </c:pt>
                <c:pt idx="6">
                  <c:v>373.40600000000001</c:v>
                </c:pt>
                <c:pt idx="7">
                  <c:v>414.00099999999998</c:v>
                </c:pt>
                <c:pt idx="8">
                  <c:v>421.80700000000002</c:v>
                </c:pt>
                <c:pt idx="9">
                  <c:v>431.66800000000001</c:v>
                </c:pt>
                <c:pt idx="10">
                  <c:v>528.98599999999999</c:v>
                </c:pt>
                <c:pt idx="11">
                  <c:v>533.08100000000002</c:v>
                </c:pt>
                <c:pt idx="12">
                  <c:v>587.29300000000001</c:v>
                </c:pt>
                <c:pt idx="13">
                  <c:v>598.68399999999997</c:v>
                </c:pt>
                <c:pt idx="14">
                  <c:v>605.32900000000006</c:v>
                </c:pt>
                <c:pt idx="15">
                  <c:v>633.64400000000001</c:v>
                </c:pt>
                <c:pt idx="16">
                  <c:v>648.45699999999999</c:v>
                </c:pt>
                <c:pt idx="17">
                  <c:v>697.23300000000006</c:v>
                </c:pt>
                <c:pt idx="18">
                  <c:v>720.44500000000005</c:v>
                </c:pt>
                <c:pt idx="19">
                  <c:v>874.84800000000007</c:v>
                </c:pt>
                <c:pt idx="20">
                  <c:v>881.51700000000005</c:v>
                </c:pt>
                <c:pt idx="21">
                  <c:v>1140.491</c:v>
                </c:pt>
                <c:pt idx="22">
                  <c:v>1626.4169999999999</c:v>
                </c:pt>
                <c:pt idx="23">
                  <c:v>1642.8520000000001</c:v>
                </c:pt>
                <c:pt idx="24">
                  <c:v>1694.0550000000001</c:v>
                </c:pt>
                <c:pt idx="25">
                  <c:v>1843.5129999999999</c:v>
                </c:pt>
                <c:pt idx="26">
                  <c:v>2092.625</c:v>
                </c:pt>
                <c:pt idx="27">
                  <c:v>2203.4839999999999</c:v>
                </c:pt>
                <c:pt idx="28">
                  <c:v>2865.0149999999999</c:v>
                </c:pt>
                <c:pt idx="29">
                  <c:v>3601.9079999999999</c:v>
                </c:pt>
                <c:pt idx="30">
                  <c:v>3865.9780000000001</c:v>
                </c:pt>
                <c:pt idx="31">
                  <c:v>5530.3960000000006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D-4CB4-8573-BBD9C9E031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97"/>
        <c:axId val="1341365616"/>
        <c:axId val="1341364656"/>
      </c:barChart>
      <c:catAx>
        <c:axId val="134136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1364656"/>
        <c:crosses val="autoZero"/>
        <c:auto val="1"/>
        <c:lblAlgn val="ctr"/>
        <c:lblOffset val="100"/>
        <c:noMultiLvlLbl val="0"/>
      </c:catAx>
      <c:valAx>
        <c:axId val="1341364656"/>
        <c:scaling>
          <c:orientation val="minMax"/>
        </c:scaling>
        <c:delete val="1"/>
        <c:axPos val="b"/>
        <c:numFmt formatCode="#\ ##0" sourceLinked="0"/>
        <c:majorTickMark val="none"/>
        <c:minorTickMark val="none"/>
        <c:tickLblPos val="nextTo"/>
        <c:crossAx val="134136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G_III_PM_Po_ent!$C$3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9-412B-B7CA-5A44402DFE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AADB421-E01C-46CB-89D6-00E2A6AA7F4C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B9-412B-B7CA-5A44402DFE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60DF8F-1842-4415-BB06-A8082D73A5B6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B9-412B-B7CA-5A44402DFE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F8F381-616C-4A8A-8854-E604892C623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B9-412B-B7CA-5A44402DFE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4A632C-BAD0-4413-94A5-384F59F57983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B9-412B-B7CA-5A44402DFE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AB89C52-D6DE-477A-A206-6BF7F14E7CB0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1B9-412B-B7CA-5A44402DFE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AC640AC-6A2D-4A05-A8C7-97398077DA7C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1B9-412B-B7CA-5A44402DFE6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31D78CC-A90E-4286-856E-85030CB5B0F6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1B9-412B-B7CA-5A44402DFE6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4F8EDF0-C0CF-4E41-BCD3-3C715FEE48C9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1B9-412B-B7CA-5A44402DFE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2D26318-375F-496E-8E95-EBDE91E85EE9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1B9-412B-B7CA-5A44402DFE6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255D93D-59A5-4F46-9389-D5E9A548114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1B9-412B-B7CA-5A44402DFE6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A77846E-51EB-4DF2-9139-0678E8156AFB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1B9-412B-B7CA-5A44402DFE6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64F4FAC-3E07-4241-BDB4-7478E65C1609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1B9-412B-B7CA-5A44402DFE6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1D5B1DC-2175-43D3-AA89-D12DAFC9537D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1B9-412B-B7CA-5A44402DFE6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3BC5EAB-5310-416A-813F-66557E33BF35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1B9-412B-B7CA-5A44402DFE6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8151357-5C26-422F-B086-0EE98533F1AD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1B9-412B-B7CA-5A44402DFE6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71D5205-14CC-4F7B-B67D-2C7889D758D9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1B9-412B-B7CA-5A44402DFE6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D559B52-A797-4396-9097-4DCE9822F6B4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1B9-412B-B7CA-5A44402DFE6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D0C343B-51FA-4E07-BAC6-3A63C035F76E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1B9-412B-B7CA-5A44402DF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G_III_PM_Po_ent!$B$4:$B$36</c:f>
              <c:strCache>
                <c:ptCount val="33"/>
                <c:pt idx="0">
                  <c:v>Baja California</c:v>
                </c:pt>
                <c:pt idx="1">
                  <c:v>Baja California Sur</c:v>
                </c:pt>
                <c:pt idx="2">
                  <c:v>Nuevo León</c:v>
                </c:pt>
                <c:pt idx="3">
                  <c:v>Coahuila de Zaragoza</c:v>
                </c:pt>
                <c:pt idx="4">
                  <c:v>Sonora</c:v>
                </c:pt>
                <c:pt idx="5">
                  <c:v>Colima</c:v>
                </c:pt>
                <c:pt idx="6">
                  <c:v>Chihuahua</c:v>
                </c:pt>
                <c:pt idx="7">
                  <c:v>Querétaro</c:v>
                </c:pt>
                <c:pt idx="8">
                  <c:v>Sinaloa</c:v>
                </c:pt>
                <c:pt idx="9">
                  <c:v>Aguascalientes</c:v>
                </c:pt>
                <c:pt idx="10">
                  <c:v>Quintana Roo</c:v>
                </c:pt>
                <c:pt idx="11">
                  <c:v>Jalisco</c:v>
                </c:pt>
                <c:pt idx="12">
                  <c:v>Ciudad de México</c:v>
                </c:pt>
                <c:pt idx="13">
                  <c:v>Tamaulipas</c:v>
                </c:pt>
                <c:pt idx="14">
                  <c:v>Nayarit</c:v>
                </c:pt>
                <c:pt idx="15">
                  <c:v>Guanajuato</c:v>
                </c:pt>
                <c:pt idx="16">
                  <c:v>Yucatán</c:v>
                </c:pt>
                <c:pt idx="17">
                  <c:v>Durango</c:v>
                </c:pt>
                <c:pt idx="18">
                  <c:v>Estados Unidos Mexicanos</c:v>
                </c:pt>
                <c:pt idx="19">
                  <c:v>San Luis Potosí</c:v>
                </c:pt>
                <c:pt idx="20">
                  <c:v>México</c:v>
                </c:pt>
                <c:pt idx="21">
                  <c:v>Michoacán de Ocampo</c:v>
                </c:pt>
                <c:pt idx="22">
                  <c:v>Tabasco</c:v>
                </c:pt>
                <c:pt idx="23">
                  <c:v>Hidalgo</c:v>
                </c:pt>
                <c:pt idx="24">
                  <c:v>Morelos</c:v>
                </c:pt>
                <c:pt idx="25">
                  <c:v>Zacatecas</c:v>
                </c:pt>
                <c:pt idx="26">
                  <c:v>Campeche</c:v>
                </c:pt>
                <c:pt idx="27">
                  <c:v>Tlaxcala</c:v>
                </c:pt>
                <c:pt idx="28">
                  <c:v>Puebla</c:v>
                </c:pt>
                <c:pt idx="29">
                  <c:v>Veracruz de Ignacio de la Llave</c:v>
                </c:pt>
                <c:pt idx="30">
                  <c:v>Oaxaca</c:v>
                </c:pt>
                <c:pt idx="31">
                  <c:v>Guerrero</c:v>
                </c:pt>
                <c:pt idx="32">
                  <c:v>Chiapas</c:v>
                </c:pt>
              </c:strCache>
            </c:strRef>
          </c:cat>
          <c:val>
            <c:numRef>
              <c:f>G_III_PM_Po_ent!$C$4:$C$36</c:f>
              <c:numCache>
                <c:formatCode>0.0</c:formatCode>
                <c:ptCount val="33"/>
                <c:pt idx="0">
                  <c:v>9.8716860061000009</c:v>
                </c:pt>
                <c:pt idx="1">
                  <c:v>10.1682404802</c:v>
                </c:pt>
                <c:pt idx="2">
                  <c:v>10.579544607300001</c:v>
                </c:pt>
                <c:pt idx="3">
                  <c:v>12.3806823468</c:v>
                </c:pt>
                <c:pt idx="4">
                  <c:v>14.1142650311</c:v>
                </c:pt>
                <c:pt idx="5">
                  <c:v>14.976888410300001</c:v>
                </c:pt>
                <c:pt idx="6">
                  <c:v>15.1128018254</c:v>
                </c:pt>
                <c:pt idx="7">
                  <c:v>16.326009913099998</c:v>
                </c:pt>
                <c:pt idx="8">
                  <c:v>16.9986100247</c:v>
                </c:pt>
                <c:pt idx="9">
                  <c:v>17.068481873500001</c:v>
                </c:pt>
                <c:pt idx="10">
                  <c:v>17.7468519293</c:v>
                </c:pt>
                <c:pt idx="11">
                  <c:v>18.631610492499998</c:v>
                </c:pt>
                <c:pt idx="12">
                  <c:v>19.726075387200002</c:v>
                </c:pt>
                <c:pt idx="13">
                  <c:v>20.153192741600002</c:v>
                </c:pt>
                <c:pt idx="14">
                  <c:v>23.502209590900002</c:v>
                </c:pt>
                <c:pt idx="15">
                  <c:v>25.990138677699999</c:v>
                </c:pt>
                <c:pt idx="16">
                  <c:v>26.6402300924</c:v>
                </c:pt>
                <c:pt idx="17">
                  <c:v>27.883634140200002</c:v>
                </c:pt>
                <c:pt idx="18">
                  <c:v>29.5585393874</c:v>
                </c:pt>
                <c:pt idx="19">
                  <c:v>30.4051503805</c:v>
                </c:pt>
                <c:pt idx="20">
                  <c:v>31.1960352171</c:v>
                </c:pt>
                <c:pt idx="21">
                  <c:v>34.298644842599998</c:v>
                </c:pt>
                <c:pt idx="22">
                  <c:v>34.803927181200002</c:v>
                </c:pt>
                <c:pt idx="23">
                  <c:v>35.309012801100003</c:v>
                </c:pt>
                <c:pt idx="24">
                  <c:v>35.356535426400001</c:v>
                </c:pt>
                <c:pt idx="25">
                  <c:v>36.427594822800003</c:v>
                </c:pt>
                <c:pt idx="26">
                  <c:v>36.749035132899998</c:v>
                </c:pt>
                <c:pt idx="27">
                  <c:v>40.805193105699999</c:v>
                </c:pt>
                <c:pt idx="28">
                  <c:v>43.442769114000001</c:v>
                </c:pt>
                <c:pt idx="29">
                  <c:v>44.501788394899997</c:v>
                </c:pt>
                <c:pt idx="30">
                  <c:v>51.613764613800001</c:v>
                </c:pt>
                <c:pt idx="31">
                  <c:v>58.061089102700002</c:v>
                </c:pt>
                <c:pt idx="32">
                  <c:v>65.968211877599998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1B9-412B-B7CA-5A44402DFE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97"/>
        <c:axId val="1341365616"/>
        <c:axId val="1341364656"/>
      </c:barChart>
      <c:catAx>
        <c:axId val="134136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1364656"/>
        <c:crosses val="autoZero"/>
        <c:auto val="1"/>
        <c:lblAlgn val="ctr"/>
        <c:lblOffset val="100"/>
        <c:noMultiLvlLbl val="0"/>
      </c:catAx>
      <c:valAx>
        <c:axId val="1341364656"/>
        <c:scaling>
          <c:orientation val="minMax"/>
        </c:scaling>
        <c:delete val="1"/>
        <c:axPos val="b"/>
        <c:numFmt formatCode="0" sourceLinked="0"/>
        <c:majorTickMark val="none"/>
        <c:minorTickMark val="none"/>
        <c:tickLblPos val="nextTo"/>
        <c:crossAx val="134136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G_III_Ex_Po_!$G$3</c:f>
              <c:strCache>
                <c:ptCount val="1"/>
                <c:pt idx="0">
                  <c:v>Miles de personas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8A9CCC-75FC-4D18-80D1-4E3CAD3C1872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15A-401E-B5CC-596DE35244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CF2A89-C755-468B-AF31-90C0ACD8AEC5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5A-401E-B5CC-596DE35244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85B59E-B57E-4EAB-9CC2-E3D5848800F4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5A-401E-B5CC-596DE35244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00B4D88-5397-483A-8DED-2827D08B8967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2/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5A-401E-B5CC-596DE35244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8112BD-16DC-471A-8BC6-5870862D5FEB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15A-401E-B5CC-596DE35244CF}"/>
                </c:ext>
              </c:extLst>
            </c:dLbl>
            <c:dLbl>
              <c:idx val="5"/>
              <c:layout>
                <c:manualLayout>
                  <c:x val="-9.8864910313904968E-4"/>
                  <c:y val="2.0335122814672579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28.3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972097658196308E-2"/>
                      <c:h val="2.8199528225150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15A-401E-B5CC-596DE35244C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 29.6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15A-401E-B5CC-596DE35244C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 45.2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15A-401E-B5CC-596DE35244C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 45.6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15A-401E-B5CC-596DE35244CF}"/>
                </c:ext>
              </c:extLst>
            </c:dLbl>
            <c:dLbl>
              <c:idx val="9"/>
              <c:layout>
                <c:manualLayout>
                  <c:x val="-5.932361733931241E-3"/>
                  <c:y val="-3.8737392223849032E-3"/>
                </c:manualLayout>
              </c:layout>
              <c:tx>
                <c:rich>
                  <a:bodyPr/>
                  <a:lstStyle/>
                  <a:p>
                    <a:fld id="{D3F88FC1-80EF-4747-BC8A-EE9410B385DC}" type="VALUE">
                      <a:rPr lang="en-US" smtClean="0"/>
                      <a:pPr/>
                      <a:t>[VALOR]</a:t>
                    </a:fld>
                    <a:r>
                      <a:rPr lang="en-US" baseline="30000" dirty="0"/>
                      <a:t>2/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13839063278521E-2"/>
                      <c:h val="4.00156580445745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15A-401E-B5CC-596DE35244C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 50.0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15A-401E-B5CC-596DE35244C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 52.4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15A-401E-B5CC-596DE35244C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 82.3</a:t>
                    </a:r>
                    <a:r>
                      <a:rPr lang="en-US" cap="none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15A-401E-B5CC-596DE35244C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 85.3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15A-401E-B5CC-596DE35244C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 86.9</a:t>
                    </a:r>
                    <a:r>
                      <a: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15A-401E-B5CC-596DE35244CF}"/>
                </c:ext>
              </c:extLst>
            </c:dLbl>
            <c:dLbl>
              <c:idx val="18"/>
              <c:layout>
                <c:manualLayout>
                  <c:x val="1.3992573799533061E-3"/>
                  <c:y val="-1.619999656657246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5A-401E-B5CC-596DE35244CF}"/>
                </c:ext>
              </c:extLst>
            </c:dLbl>
            <c:dLbl>
              <c:idx val="19"/>
              <c:layout>
                <c:manualLayout>
                  <c:x val="4.6244394618834083E-5"/>
                  <c:y val="1.83585488856352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109.1</a:t>
                    </a:r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766567015445936E-2"/>
                      <c:h val="2.8199528225150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0-115A-401E-B5CC-596DE35244CF}"/>
                </c:ext>
              </c:extLst>
            </c:dLbl>
            <c:dLbl>
              <c:idx val="20"/>
              <c:layout>
                <c:manualLayout>
                  <c:x val="-3.9549078226208271E-3"/>
                  <c:y val="2.5825605986660159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A00676B-58AA-41B2-9DFB-996067C44C95}" type="VALUE">
                      <a:rPr lang="en-US" sz="800" b="0" i="0" u="none" strike="noStrike" kern="120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1/</a:t>
                    </a:r>
                  </a:p>
                </c:rich>
              </c:tx>
              <c:numFmt formatCode="#\ 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15A-401E-B5CC-596DE35244C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45FC31B-87D0-43D6-92BB-523CC6C96E4E}" type="VALUE">
                      <a:rPr lang="en-US" smtClean="0"/>
                      <a:pPr/>
                      <a:t>[VALOR]</a:t>
                    </a:fld>
                    <a:r>
                      <a:rPr lang="en-US" baseline="3000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15A-401E-B5CC-596DE35244CF}"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G_III_Ex_Po_!$F$4:$F$35</c:f>
              <c:strCache>
                <c:ptCount val="32"/>
                <c:pt idx="0">
                  <c:v>Colima</c:v>
                </c:pt>
                <c:pt idx="1">
                  <c:v>Aguascalientes</c:v>
                </c:pt>
                <c:pt idx="2">
                  <c:v>Baja California Sur</c:v>
                </c:pt>
                <c:pt idx="3">
                  <c:v>Baja California</c:v>
                </c:pt>
                <c:pt idx="4">
                  <c:v>Coahuila de Zaragoza</c:v>
                </c:pt>
                <c:pt idx="5">
                  <c:v>Querétaro</c:v>
                </c:pt>
                <c:pt idx="6">
                  <c:v>Nuevo León</c:v>
                </c:pt>
                <c:pt idx="7">
                  <c:v>Sonora</c:v>
                </c:pt>
                <c:pt idx="8">
                  <c:v>Sinaloa</c:v>
                </c:pt>
                <c:pt idx="9">
                  <c:v>Nayarit</c:v>
                </c:pt>
                <c:pt idx="10">
                  <c:v>Quintana Roo</c:v>
                </c:pt>
                <c:pt idx="11">
                  <c:v>Tamaulipas</c:v>
                </c:pt>
                <c:pt idx="12">
                  <c:v>Campeche</c:v>
                </c:pt>
                <c:pt idx="13">
                  <c:v>Zacatecas</c:v>
                </c:pt>
                <c:pt idx="14">
                  <c:v>Tlaxcala</c:v>
                </c:pt>
                <c:pt idx="15">
                  <c:v>Durango</c:v>
                </c:pt>
                <c:pt idx="16">
                  <c:v>Yucatán</c:v>
                </c:pt>
                <c:pt idx="17">
                  <c:v>Chihuahua</c:v>
                </c:pt>
                <c:pt idx="18">
                  <c:v>Morelos</c:v>
                </c:pt>
                <c:pt idx="19">
                  <c:v>Guanajuato</c:v>
                </c:pt>
                <c:pt idx="20">
                  <c:v>Jalisco</c:v>
                </c:pt>
                <c:pt idx="21">
                  <c:v>San Luis Potosí</c:v>
                </c:pt>
                <c:pt idx="22">
                  <c:v>Tabasco</c:v>
                </c:pt>
                <c:pt idx="23">
                  <c:v>Ciudad de México</c:v>
                </c:pt>
                <c:pt idx="24">
                  <c:v>Hidalgo</c:v>
                </c:pt>
                <c:pt idx="25">
                  <c:v>Michoacán de Ocampo</c:v>
                </c:pt>
                <c:pt idx="26">
                  <c:v>Puebla</c:v>
                </c:pt>
                <c:pt idx="27">
                  <c:v>México</c:v>
                </c:pt>
                <c:pt idx="28">
                  <c:v>Oaxaca</c:v>
                </c:pt>
                <c:pt idx="29">
                  <c:v>Veracruz de Ignacio de la Llave</c:v>
                </c:pt>
                <c:pt idx="30">
                  <c:v>Guerrero</c:v>
                </c:pt>
                <c:pt idx="31">
                  <c:v>Chiapas</c:v>
                </c:pt>
              </c:strCache>
            </c:strRef>
          </c:cat>
          <c:val>
            <c:numRef>
              <c:f>G_III_Ex_Po_!$G$4:$G$35</c:f>
              <c:numCache>
                <c:formatCode>0.0</c:formatCode>
                <c:ptCount val="32"/>
                <c:pt idx="0">
                  <c:v>6.9</c:v>
                </c:pt>
                <c:pt idx="1">
                  <c:v>8.6999999999999993</c:v>
                </c:pt>
                <c:pt idx="2">
                  <c:v>10.7</c:v>
                </c:pt>
                <c:pt idx="3">
                  <c:v>13.4</c:v>
                </c:pt>
                <c:pt idx="4">
                  <c:v>25.6</c:v>
                </c:pt>
                <c:pt idx="5">
                  <c:v>28.3</c:v>
                </c:pt>
                <c:pt idx="6">
                  <c:v>29.6</c:v>
                </c:pt>
                <c:pt idx="7">
                  <c:v>45.2</c:v>
                </c:pt>
                <c:pt idx="8">
                  <c:v>45.6</c:v>
                </c:pt>
                <c:pt idx="9">
                  <c:v>46.2</c:v>
                </c:pt>
                <c:pt idx="10">
                  <c:v>50</c:v>
                </c:pt>
                <c:pt idx="11">
                  <c:v>52.4</c:v>
                </c:pt>
                <c:pt idx="12">
                  <c:v>55.3</c:v>
                </c:pt>
                <c:pt idx="13">
                  <c:v>58.6</c:v>
                </c:pt>
                <c:pt idx="14">
                  <c:v>63.9</c:v>
                </c:pt>
                <c:pt idx="15">
                  <c:v>82.3</c:v>
                </c:pt>
                <c:pt idx="16">
                  <c:v>85.3</c:v>
                </c:pt>
                <c:pt idx="17">
                  <c:v>86.9</c:v>
                </c:pt>
                <c:pt idx="18">
                  <c:v>96.4</c:v>
                </c:pt>
                <c:pt idx="19">
                  <c:v>109.1</c:v>
                </c:pt>
                <c:pt idx="20">
                  <c:v>114.2</c:v>
                </c:pt>
                <c:pt idx="21">
                  <c:v>145.69999999999999</c:v>
                </c:pt>
                <c:pt idx="22">
                  <c:v>164.2</c:v>
                </c:pt>
                <c:pt idx="23">
                  <c:v>169.5</c:v>
                </c:pt>
                <c:pt idx="24">
                  <c:v>182.6</c:v>
                </c:pt>
                <c:pt idx="25">
                  <c:v>269</c:v>
                </c:pt>
                <c:pt idx="26">
                  <c:v>481.2</c:v>
                </c:pt>
                <c:pt idx="27">
                  <c:v>657.1</c:v>
                </c:pt>
                <c:pt idx="28">
                  <c:v>694.6</c:v>
                </c:pt>
                <c:pt idx="29">
                  <c:v>713.9</c:v>
                </c:pt>
                <c:pt idx="30">
                  <c:v>769</c:v>
                </c:pt>
                <c:pt idx="31">
                  <c:v>1589.7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15A-401E-B5CC-596DE3524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41365616"/>
        <c:axId val="1341364656"/>
      </c:barChart>
      <c:catAx>
        <c:axId val="134136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1364656"/>
        <c:crosses val="autoZero"/>
        <c:auto val="1"/>
        <c:lblAlgn val="ctr"/>
        <c:lblOffset val="100"/>
        <c:noMultiLvlLbl val="0"/>
      </c:catAx>
      <c:valAx>
        <c:axId val="1341364656"/>
        <c:scaling>
          <c:orientation val="minMax"/>
        </c:scaling>
        <c:delete val="1"/>
        <c:axPos val="b"/>
        <c:numFmt formatCode="#\ ##0" sourceLinked="0"/>
        <c:majorTickMark val="none"/>
        <c:minorTickMark val="none"/>
        <c:tickLblPos val="nextTo"/>
        <c:crossAx val="134136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G_III_Ex_Po_!$C$3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5-432A-BEAB-0EA17C3EB2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AADB421-E01C-46CB-89D6-00E2A6AA7F4C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2/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85-432A-BEAB-0EA17C3EB2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60DF8F-1842-4415-BB06-A8082D73A5B6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85-432A-BEAB-0EA17C3EB2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F8F381-616C-4A8A-8854-E604892C623A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85-432A-BEAB-0EA17C3EB2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4A632C-BAD0-4413-94A5-384F59F57983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85-432A-BEAB-0EA17C3EB2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AB89C52-D6DE-477A-A206-6BF7F14E7CB0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385-432A-BEAB-0EA17C3EB2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AC640AC-6A2D-4A05-A8C7-97398077DA7C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85-432A-BEAB-0EA17C3EB2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31D78CC-A90E-4286-856E-85030CB5B0F6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385-432A-BEAB-0EA17C3EB2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4F8EDF0-C0CF-4E41-BCD3-3C715FEE48C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85-432A-BEAB-0EA17C3EB2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A77846E-51EB-4DF2-9139-0678E8156AFB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385-432A-BEAB-0EA17C3EB2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255D93D-59A5-4F46-9389-D5E9A548114A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385-432A-BEAB-0EA17C3EB2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2D26318-375F-496E-8E95-EBDE91E85EE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385-432A-BEAB-0EA17C3EB20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64F4FAC-3E07-4241-BDB4-7478E65C160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85-432A-BEAB-0EA17C3EB2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1D5B1DC-2175-43D3-AA89-D12DAFC9537D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385-432A-BEAB-0EA17C3EB2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3BC5EAB-5310-416A-813F-66557E33BF35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85-432A-BEAB-0EA17C3EB20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8151357-5C26-422F-B086-0EE98533F1AD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385-432A-BEAB-0EA17C3EB20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71D5205-14CC-4F7B-B67D-2C7889D758D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3000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385-432A-BEAB-0EA17C3EB20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D559B52-A797-4396-9097-4DCE9822F6B4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2/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385-432A-BEAB-0EA17C3EB20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1D0C343B-51FA-4E07-BAC6-3A63C035F76E}" type="VALUE">
                      <a:rPr lang="en-US"/>
                      <a:pPr/>
                      <a:t>[VALOR]</a:t>
                    </a:fld>
                    <a:r>
                      <a:rPr lang="en-US" baseline="30000" dirty="0"/>
                      <a:t>1/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385-432A-BEAB-0EA17C3EB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G_III_Ex_Po_!$B$4:$B$36</c:f>
              <c:strCache>
                <c:ptCount val="33"/>
                <c:pt idx="0">
                  <c:v>Baja California</c:v>
                </c:pt>
                <c:pt idx="1">
                  <c:v>Nuevo León</c:v>
                </c:pt>
                <c:pt idx="2">
                  <c:v>Aguascalientes</c:v>
                </c:pt>
                <c:pt idx="3">
                  <c:v>Coahuila de Zaragoza</c:v>
                </c:pt>
                <c:pt idx="4">
                  <c:v>Colima</c:v>
                </c:pt>
                <c:pt idx="5">
                  <c:v>Querétaro</c:v>
                </c:pt>
                <c:pt idx="6">
                  <c:v>Baja California Sur</c:v>
                </c:pt>
                <c:pt idx="7">
                  <c:v>Jalisco</c:v>
                </c:pt>
                <c:pt idx="8">
                  <c:v>Sinaloa</c:v>
                </c:pt>
                <c:pt idx="9">
                  <c:v>Sonora</c:v>
                </c:pt>
                <c:pt idx="10">
                  <c:v>Tamaulipas</c:v>
                </c:pt>
                <c:pt idx="11">
                  <c:v>Guanajuato</c:v>
                </c:pt>
                <c:pt idx="12">
                  <c:v>Ciudad de México</c:v>
                </c:pt>
                <c:pt idx="13">
                  <c:v>Chihuahua</c:v>
                </c:pt>
                <c:pt idx="14">
                  <c:v>Quintana Roo</c:v>
                </c:pt>
                <c:pt idx="15">
                  <c:v>Zacatecas</c:v>
                </c:pt>
                <c:pt idx="16">
                  <c:v>Yucatán</c:v>
                </c:pt>
                <c:pt idx="17">
                  <c:v>México</c:v>
                </c:pt>
                <c:pt idx="18">
                  <c:v>Nayarit</c:v>
                </c:pt>
                <c:pt idx="19">
                  <c:v>Durango</c:v>
                </c:pt>
                <c:pt idx="20">
                  <c:v>Tlaxcala</c:v>
                </c:pt>
                <c:pt idx="21">
                  <c:v>Morelos</c:v>
                </c:pt>
                <c:pt idx="22">
                  <c:v>San Luis Potosí</c:v>
                </c:pt>
                <c:pt idx="23">
                  <c:v>Estados Unidos Mexicanos</c:v>
                </c:pt>
                <c:pt idx="24">
                  <c:v>Michoacán de Ocampo</c:v>
                </c:pt>
                <c:pt idx="25">
                  <c:v>Hidalgo</c:v>
                </c:pt>
                <c:pt idx="26">
                  <c:v>Campeche</c:v>
                </c:pt>
                <c:pt idx="27">
                  <c:v>Tabasco</c:v>
                </c:pt>
                <c:pt idx="28">
                  <c:v>Puebla</c:v>
                </c:pt>
                <c:pt idx="29">
                  <c:v>Veracruz de Ignacio de la Llave</c:v>
                </c:pt>
                <c:pt idx="30">
                  <c:v>Oaxaca</c:v>
                </c:pt>
                <c:pt idx="31">
                  <c:v>Guerrero</c:v>
                </c:pt>
                <c:pt idx="32">
                  <c:v>Chiapas</c:v>
                </c:pt>
              </c:strCache>
            </c:strRef>
          </c:cat>
          <c:val>
            <c:numRef>
              <c:f>G_III_Ex_Po_!$C$4:$C$36</c:f>
              <c:numCache>
                <c:formatCode>0.0</c:formatCode>
                <c:ptCount val="33"/>
                <c:pt idx="0">
                  <c:v>0.4</c:v>
                </c:pt>
                <c:pt idx="1">
                  <c:v>0.5</c:v>
                </c:pt>
                <c:pt idx="2">
                  <c:v>0.61</c:v>
                </c:pt>
                <c:pt idx="3">
                  <c:v>0.8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1.7</c:v>
                </c:pt>
                <c:pt idx="12">
                  <c:v>1.8</c:v>
                </c:pt>
                <c:pt idx="13">
                  <c:v>2.2000000000000002</c:v>
                </c:pt>
                <c:pt idx="14">
                  <c:v>2.6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3.7</c:v>
                </c:pt>
                <c:pt idx="19">
                  <c:v>4.3</c:v>
                </c:pt>
                <c:pt idx="20">
                  <c:v>4.4000000000000004</c:v>
                </c:pt>
                <c:pt idx="21">
                  <c:v>4.9000000000000004</c:v>
                </c:pt>
                <c:pt idx="22">
                  <c:v>5.0999999999999996</c:v>
                </c:pt>
                <c:pt idx="23">
                  <c:v>5.3381295562000002</c:v>
                </c:pt>
                <c:pt idx="24">
                  <c:v>5.4</c:v>
                </c:pt>
                <c:pt idx="25">
                  <c:v>5.7</c:v>
                </c:pt>
                <c:pt idx="26">
                  <c:v>5.8</c:v>
                </c:pt>
                <c:pt idx="27">
                  <c:v>6.5</c:v>
                </c:pt>
                <c:pt idx="28">
                  <c:v>7.3</c:v>
                </c:pt>
                <c:pt idx="29">
                  <c:v>8.8000000000000007</c:v>
                </c:pt>
                <c:pt idx="30">
                  <c:v>16.3</c:v>
                </c:pt>
                <c:pt idx="31">
                  <c:v>21.3</c:v>
                </c:pt>
                <c:pt idx="32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385-432A-BEAB-0EA17C3EB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41365616"/>
        <c:axId val="1341364656"/>
      </c:barChart>
      <c:catAx>
        <c:axId val="134136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1364656"/>
        <c:crosses val="autoZero"/>
        <c:auto val="1"/>
        <c:lblAlgn val="ctr"/>
        <c:lblOffset val="100"/>
        <c:noMultiLvlLbl val="0"/>
      </c:catAx>
      <c:valAx>
        <c:axId val="1341364656"/>
        <c:scaling>
          <c:orientation val="minMax"/>
        </c:scaling>
        <c:delete val="1"/>
        <c:axPos val="b"/>
        <c:numFmt formatCode="0" sourceLinked="0"/>
        <c:majorTickMark val="none"/>
        <c:minorTickMark val="none"/>
        <c:tickLblPos val="nextTo"/>
        <c:crossAx val="134136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3048524778969E-2"/>
          <c:y val="3.6508643489842729E-2"/>
          <c:w val="0.90099683731149804"/>
          <c:h val="0.822646458435731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en situación de pobreza extrema</c:v>
                </c:pt>
              </c:strCache>
            </c:strRef>
          </c:tx>
          <c:spPr>
            <a:solidFill>
              <a:srgbClr val="07989D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798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1-4CA2-B223-B10DC920E5FF}"/>
              </c:ext>
            </c:extLst>
          </c:dPt>
          <c:dPt>
            <c:idx val="4"/>
            <c:invertIfNegative val="0"/>
            <c:bubble3D val="0"/>
            <c:spPr>
              <a:solidFill>
                <a:srgbClr val="0798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1-4CA2-B223-B10DC920E5FF}"/>
              </c:ext>
            </c:extLst>
          </c:dPt>
          <c:dPt>
            <c:idx val="8"/>
            <c:invertIfNegative val="0"/>
            <c:bubble3D val="0"/>
            <c:spPr>
              <a:solidFill>
                <a:srgbClr val="0798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91-4CA2-B223-B10DC920E5FF}"/>
              </c:ext>
            </c:extLst>
          </c:dPt>
          <c:dLbls>
            <c:dLbl>
              <c:idx val="0"/>
              <c:layout>
                <c:manualLayout>
                  <c:x val="2.4004185422692916E-3"/>
                  <c:y val="-1.85706995304685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5E47834C-4059-4BFD-8EFC-1C3491FEC414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391-4CA2-B223-B10DC920E5FF}"/>
                </c:ext>
              </c:extLst>
            </c:dLbl>
            <c:dLbl>
              <c:idx val="1"/>
              <c:layout>
                <c:manualLayout>
                  <c:x val="1.1233713879076589E-3"/>
                  <c:y val="-6.524293231533809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C37AC6B8-CAAA-4BC1-84B6-BC59D2089F63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91-4CA2-B223-B10DC920E5FF}"/>
                </c:ext>
              </c:extLst>
            </c:dLbl>
            <c:dLbl>
              <c:idx val="3"/>
              <c:layout>
                <c:manualLayout>
                  <c:x val="1.1233713879076589E-3"/>
                  <c:y val="-2.1747644105113498E-3"/>
                </c:manualLayout>
              </c:layout>
              <c:tx>
                <c:rich>
                  <a:bodyPr/>
                  <a:lstStyle/>
                  <a:p>
                    <a:fld id="{742FF89E-E8BC-44E0-850D-0C558E071EA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91-4CA2-B223-B10DC920E5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0C8326-70D2-436D-B71F-B6B66C60B238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91-4CA2-B223-B10DC920E5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1024A20-2F49-4579-9866-E763C6F41861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391-4CA2-B223-B10DC920E5F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26BA8A4-C39F-48DB-8E69-2808FF56FA15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91-4CA2-B223-B10DC920E5FF}"/>
                </c:ext>
              </c:extLst>
            </c:dLbl>
            <c:dLbl>
              <c:idx val="8"/>
              <c:layout>
                <c:manualLayout>
                  <c:x val="-2.2467427758153177E-3"/>
                  <c:y val="-2.1747644105114296E-3"/>
                </c:manualLayout>
              </c:layout>
              <c:tx>
                <c:rich>
                  <a:bodyPr/>
                  <a:lstStyle/>
                  <a:p>
                    <a:fld id="{69C71779-F331-4950-A4EE-354B154290B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91-4CA2-B223-B10DC920E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 formatCode="#,##0.0">
                  <c:v>2.3199999999999998</c:v>
                </c:pt>
                <c:pt idx="1">
                  <c:v>37.04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91-4CA2-B223-B10DC920E5F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Población en situación de pobreza moderada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91-4CA2-B223-B10DC920E5FF}"/>
              </c:ext>
            </c:extLst>
          </c:dPt>
          <c:dPt>
            <c:idx val="1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91-4CA2-B223-B10DC920E5FF}"/>
              </c:ext>
            </c:extLst>
          </c:dPt>
          <c:dPt>
            <c:idx val="3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391-4CA2-B223-B10DC920E5FF}"/>
              </c:ext>
            </c:extLst>
          </c:dPt>
          <c:dPt>
            <c:idx val="4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391-4CA2-B223-B10DC920E5FF}"/>
              </c:ext>
            </c:extLst>
          </c:dPt>
          <c:dPt>
            <c:idx val="8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391-4CA2-B223-B10DC920E5FF}"/>
              </c:ext>
            </c:extLst>
          </c:dPt>
          <c:dLbls>
            <c:dLbl>
              <c:idx val="0"/>
              <c:layout>
                <c:manualLayout>
                  <c:x val="0"/>
                  <c:y val="-6.5242932315338099E-3"/>
                </c:manualLayout>
              </c:layout>
              <c:tx>
                <c:rich>
                  <a:bodyPr/>
                  <a:lstStyle/>
                  <a:p>
                    <a:fld id="{7E8961F6-F469-4439-8AD5-1FA452331749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391-4CA2-B223-B10DC920E5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C23B3D0-A653-44E1-B0A2-D13585B20863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91-4CA2-B223-B10DC920E5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B6C910-6E7E-4028-AB01-574E60C10F93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391-4CA2-B223-B10DC920E5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DAF828A-4AF4-407C-823D-7CCE60F66FC0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A391-4CA2-B223-B10DC920E5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004A31F-AF1E-4816-95F0-DA8FFFEB2D9E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A391-4CA2-B223-B10DC920E5F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877255F-6A35-4B2A-89D2-49C9E9184B2E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A391-4CA2-B223-B10DC920E5F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5E4E677-FE7D-45F6-9AC3-395D17A591BC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A391-4CA2-B223-B10DC920E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cat>
          <c:val>
            <c:numRef>
              <c:f>Hoja1!$C$2:$C$3</c:f>
              <c:numCache>
                <c:formatCode>0.0</c:formatCode>
                <c:ptCount val="2"/>
                <c:pt idx="0">
                  <c:v>20.87</c:v>
                </c:pt>
                <c:pt idx="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391-4CA2-B223-B10DC920E5F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cat>
          <c:val>
            <c:numRef>
              <c:f>Hoja1!$D$2:$D$3</c:f>
              <c:numCache>
                <c:formatCode>0.0</c:formatCode>
                <c:ptCount val="2"/>
                <c:pt idx="0" formatCode="#,##0.0">
                  <c:v>23.2</c:v>
                </c:pt>
                <c:pt idx="1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391-4CA2-B223-B10DC920E5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6"/>
        <c:overlap val="100"/>
        <c:axId val="482706032"/>
        <c:axId val="482707344"/>
      </c:barChart>
      <c:catAx>
        <c:axId val="48270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707344"/>
        <c:crossesAt val="0"/>
        <c:auto val="1"/>
        <c:lblAlgn val="ctr"/>
        <c:lblOffset val="100"/>
        <c:noMultiLvlLbl val="0"/>
      </c:catAx>
      <c:valAx>
        <c:axId val="482707344"/>
        <c:scaling>
          <c:orientation val="minMax"/>
          <c:max val="100"/>
        </c:scaling>
        <c:delete val="1"/>
        <c:axPos val="l"/>
        <c:numFmt formatCode="#,##0.0" sourceLinked="0"/>
        <c:majorTickMark val="out"/>
        <c:minorTickMark val="none"/>
        <c:tickLblPos val="nextTo"/>
        <c:crossAx val="482706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Rezago educativo</c:v>
          </c:tx>
          <c:spPr>
            <a:solidFill>
              <a:srgbClr val="73A95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00839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26-4954-8BCC-1E895C420D1A}"/>
              </c:ext>
            </c:extLst>
          </c:dPt>
          <c:dPt>
            <c:idx val="1"/>
            <c:invertIfNegative val="0"/>
            <c:bubble3D val="0"/>
            <c:spPr>
              <a:solidFill>
                <a:srgbClr val="00839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26-4954-8BCC-1E895C420D1A}"/>
              </c:ext>
            </c:extLst>
          </c:dPt>
          <c:dPt>
            <c:idx val="2"/>
            <c:invertIfNegative val="0"/>
            <c:bubble3D val="0"/>
            <c:spPr>
              <a:solidFill>
                <a:srgbClr val="00839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26-4954-8BCC-1E895C420D1A}"/>
              </c:ext>
            </c:extLst>
          </c:dPt>
          <c:dPt>
            <c:idx val="3"/>
            <c:invertIfNegative val="0"/>
            <c:bubble3D val="0"/>
            <c:spPr>
              <a:solidFill>
                <a:srgbClr val="00839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26-4954-8BCC-1E895C420D1A}"/>
              </c:ext>
            </c:extLst>
          </c:dPt>
          <c:dPt>
            <c:idx val="4"/>
            <c:invertIfNegative val="0"/>
            <c:bubble3D val="0"/>
            <c:spPr>
              <a:solidFill>
                <a:srgbClr val="00839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26-4954-8BCC-1E895C420D1A}"/>
              </c:ext>
            </c:extLst>
          </c:dPt>
          <c:dPt>
            <c:idx val="6"/>
            <c:invertIfNegative val="0"/>
            <c:bubble3D val="0"/>
            <c:spPr>
              <a:solidFill>
                <a:srgbClr val="73A9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26-4954-8BCC-1E895C420D1A}"/>
              </c:ext>
            </c:extLst>
          </c:dPt>
          <c:dPt>
            <c:idx val="7"/>
            <c:invertIfNegative val="0"/>
            <c:bubble3D val="0"/>
            <c:spPr>
              <a:solidFill>
                <a:srgbClr val="73A9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26-4954-8BCC-1E895C420D1A}"/>
              </c:ext>
            </c:extLst>
          </c:dPt>
          <c:dPt>
            <c:idx val="8"/>
            <c:invertIfNegative val="0"/>
            <c:bubble3D val="0"/>
            <c:spPr>
              <a:solidFill>
                <a:srgbClr val="73A9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A26-4954-8BCC-1E895C420D1A}"/>
              </c:ext>
            </c:extLst>
          </c:dPt>
          <c:dPt>
            <c:idx val="9"/>
            <c:invertIfNegative val="0"/>
            <c:bubble3D val="0"/>
            <c:spPr>
              <a:solidFill>
                <a:srgbClr val="73A9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A26-4954-8BCC-1E895C420D1A}"/>
              </c:ext>
            </c:extLst>
          </c:dPt>
          <c:dPt>
            <c:idx val="12"/>
            <c:invertIfNegative val="0"/>
            <c:bubble3D val="0"/>
            <c:spPr>
              <a:solidFill>
                <a:srgbClr val="7D40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A26-4954-8BCC-1E895C420D1A}"/>
              </c:ext>
            </c:extLst>
          </c:dPt>
          <c:dPt>
            <c:idx val="13"/>
            <c:invertIfNegative val="0"/>
            <c:bubble3D val="0"/>
            <c:spPr>
              <a:solidFill>
                <a:srgbClr val="7D40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A26-4954-8BCC-1E895C420D1A}"/>
              </c:ext>
            </c:extLst>
          </c:dPt>
          <c:dPt>
            <c:idx val="14"/>
            <c:invertIfNegative val="0"/>
            <c:bubble3D val="0"/>
            <c:spPr>
              <a:solidFill>
                <a:srgbClr val="7D40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A26-4954-8BCC-1E895C420D1A}"/>
              </c:ext>
            </c:extLst>
          </c:dPt>
          <c:dPt>
            <c:idx val="15"/>
            <c:invertIfNegative val="0"/>
            <c:bubble3D val="0"/>
            <c:spPr>
              <a:solidFill>
                <a:srgbClr val="7D40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A26-4954-8BCC-1E895C420D1A}"/>
              </c:ext>
            </c:extLst>
          </c:dPt>
          <c:dPt>
            <c:idx val="16"/>
            <c:invertIfNegative val="0"/>
            <c:bubble3D val="0"/>
            <c:spPr>
              <a:solidFill>
                <a:srgbClr val="7D40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A26-4954-8BCC-1E895C420D1A}"/>
              </c:ext>
            </c:extLst>
          </c:dPt>
          <c:dPt>
            <c:idx val="18"/>
            <c:invertIfNegative val="0"/>
            <c:bubble3D val="0"/>
            <c:spPr>
              <a:solidFill>
                <a:srgbClr val="ECA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A26-4954-8BCC-1E895C420D1A}"/>
              </c:ext>
            </c:extLst>
          </c:dPt>
          <c:dPt>
            <c:idx val="19"/>
            <c:invertIfNegative val="0"/>
            <c:bubble3D val="0"/>
            <c:spPr>
              <a:solidFill>
                <a:srgbClr val="ECA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A26-4954-8BCC-1E895C420D1A}"/>
              </c:ext>
            </c:extLst>
          </c:dPt>
          <c:dPt>
            <c:idx val="20"/>
            <c:invertIfNegative val="0"/>
            <c:bubble3D val="0"/>
            <c:spPr>
              <a:solidFill>
                <a:srgbClr val="ECA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A26-4954-8BCC-1E895C420D1A}"/>
              </c:ext>
            </c:extLst>
          </c:dPt>
          <c:dPt>
            <c:idx val="21"/>
            <c:invertIfNegative val="0"/>
            <c:bubble3D val="0"/>
            <c:spPr>
              <a:solidFill>
                <a:srgbClr val="ECA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A26-4954-8BCC-1E895C420D1A}"/>
              </c:ext>
            </c:extLst>
          </c:dPt>
          <c:dPt>
            <c:idx val="22"/>
            <c:invertIfNegative val="0"/>
            <c:bubble3D val="0"/>
            <c:spPr>
              <a:solidFill>
                <a:srgbClr val="ECA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A26-4954-8BCC-1E895C420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38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A26-4954-8BCC-1E895C420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38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A26-4954-8BCC-1E895C420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38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A26-4954-8BCC-1E895C420D1A}"/>
              </c:ext>
            </c:extLst>
          </c:dPt>
          <c:dPt>
            <c:idx val="27"/>
            <c:invertIfNegative val="0"/>
            <c:bubble3D val="0"/>
            <c:spPr>
              <a:solidFill>
                <a:srgbClr val="F38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3A26-4954-8BCC-1E895C420D1A}"/>
              </c:ext>
            </c:extLst>
          </c:dPt>
          <c:dPt>
            <c:idx val="28"/>
            <c:invertIfNegative val="0"/>
            <c:bubble3D val="0"/>
            <c:spPr>
              <a:solidFill>
                <a:srgbClr val="F38A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3A26-4954-8BCC-1E895C420D1A}"/>
              </c:ext>
            </c:extLst>
          </c:dPt>
          <c:dPt>
            <c:idx val="30"/>
            <c:invertIfNegative val="0"/>
            <c:bubble3D val="0"/>
            <c:spPr>
              <a:solidFill>
                <a:srgbClr val="606CB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3A26-4954-8BCC-1E895C420D1A}"/>
              </c:ext>
            </c:extLst>
          </c:dPt>
          <c:dPt>
            <c:idx val="31"/>
            <c:invertIfNegative val="0"/>
            <c:bubble3D val="0"/>
            <c:spPr>
              <a:solidFill>
                <a:srgbClr val="606CB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3A26-4954-8BCC-1E895C420D1A}"/>
              </c:ext>
            </c:extLst>
          </c:dPt>
          <c:dPt>
            <c:idx val="32"/>
            <c:invertIfNegative val="0"/>
            <c:bubble3D val="0"/>
            <c:spPr>
              <a:solidFill>
                <a:srgbClr val="606CB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3A26-4954-8BCC-1E895C420D1A}"/>
              </c:ext>
            </c:extLst>
          </c:dPt>
          <c:dPt>
            <c:idx val="33"/>
            <c:invertIfNegative val="0"/>
            <c:bubble3D val="0"/>
            <c:spPr>
              <a:solidFill>
                <a:srgbClr val="606CB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3A26-4954-8BCC-1E895C420D1A}"/>
              </c:ext>
            </c:extLst>
          </c:dPt>
          <c:dPt>
            <c:idx val="34"/>
            <c:invertIfNegative val="0"/>
            <c:bubble3D val="0"/>
            <c:spPr>
              <a:solidFill>
                <a:srgbClr val="606CB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3A26-4954-8BCC-1E895C420D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G_III_CS_In_Mx!$A$5:$B$39</c:f>
              <c:multiLvlStrCache>
                <c:ptCount val="35"/>
                <c:lvl>
                  <c:pt idx="0">
                    <c:v>2016</c:v>
                  </c:pt>
                  <c:pt idx="1">
                    <c:v>2018</c:v>
                  </c:pt>
                  <c:pt idx="2">
                    <c:v>2020</c:v>
                  </c:pt>
                  <c:pt idx="3">
                    <c:v>2022</c:v>
                  </c:pt>
                  <c:pt idx="4">
                    <c:v>2024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2020</c:v>
                  </c:pt>
                  <c:pt idx="9">
                    <c:v>2022</c:v>
                  </c:pt>
                  <c:pt idx="10">
                    <c:v>2024</c:v>
                  </c:pt>
                  <c:pt idx="12">
                    <c:v>2016</c:v>
                  </c:pt>
                  <c:pt idx="13">
                    <c:v>2018</c:v>
                  </c:pt>
                  <c:pt idx="14">
                    <c:v>2020</c:v>
                  </c:pt>
                  <c:pt idx="15">
                    <c:v>2022</c:v>
                  </c:pt>
                  <c:pt idx="16">
                    <c:v>2024</c:v>
                  </c:pt>
                  <c:pt idx="18">
                    <c:v>2016</c:v>
                  </c:pt>
                  <c:pt idx="19">
                    <c:v>2018</c:v>
                  </c:pt>
                  <c:pt idx="20">
                    <c:v>2020</c:v>
                  </c:pt>
                  <c:pt idx="21">
                    <c:v>2022</c:v>
                  </c:pt>
                  <c:pt idx="22">
                    <c:v>2024</c:v>
                  </c:pt>
                  <c:pt idx="24">
                    <c:v>2016</c:v>
                  </c:pt>
                  <c:pt idx="25">
                    <c:v>2018</c:v>
                  </c:pt>
                  <c:pt idx="26">
                    <c:v>2020</c:v>
                  </c:pt>
                  <c:pt idx="27">
                    <c:v>2022</c:v>
                  </c:pt>
                  <c:pt idx="28">
                    <c:v>2024</c:v>
                  </c:pt>
                  <c:pt idx="30">
                    <c:v>2016</c:v>
                  </c:pt>
                  <c:pt idx="31">
                    <c:v>2018</c:v>
                  </c:pt>
                  <c:pt idx="32">
                    <c:v>2020</c:v>
                  </c:pt>
                  <c:pt idx="33">
                    <c:v>2022</c:v>
                  </c:pt>
                  <c:pt idx="34">
                    <c:v>2024</c:v>
                  </c:pt>
                </c:lvl>
                <c:lvl>
                  <c:pt idx="0">
                    <c:v>Rezago educativo</c:v>
                  </c:pt>
                  <c:pt idx="6">
                    <c:v>Carencia por acceso a los servicios de salud</c:v>
                  </c:pt>
                  <c:pt idx="12">
                    <c:v>Carencia por acceso a la seguridad social</c:v>
                  </c:pt>
                  <c:pt idx="18">
                    <c:v>Carencia por calidad y espacios de la vivienda</c:v>
                  </c:pt>
                  <c:pt idx="24">
                    <c:v>Carencia por acceso a los servicios básicos en la vivienda</c:v>
                  </c:pt>
                  <c:pt idx="30">
                    <c:v>Carencia por acceso a la alimentación nutritiva y de calidad</c:v>
                  </c:pt>
                </c:lvl>
              </c:multiLvlStrCache>
            </c:multiLvlStrRef>
          </c:cat>
          <c:val>
            <c:numRef>
              <c:f>G_III_CS_In_Mx!$C$5:$C$39</c:f>
              <c:numCache>
                <c:formatCode>#,##0.0</c:formatCode>
                <c:ptCount val="35"/>
                <c:pt idx="0">
                  <c:v>18.4603132493</c:v>
                </c:pt>
                <c:pt idx="1">
                  <c:v>18.998473799500001</c:v>
                </c:pt>
                <c:pt idx="2">
                  <c:v>19.2496213061</c:v>
                </c:pt>
                <c:pt idx="3">
                  <c:v>19.440793008700002</c:v>
                </c:pt>
                <c:pt idx="4">
                  <c:v>18.622562732799999</c:v>
                </c:pt>
                <c:pt idx="6">
                  <c:v>15.5525538647</c:v>
                </c:pt>
                <c:pt idx="7">
                  <c:v>16.193173038099999</c:v>
                </c:pt>
                <c:pt idx="8">
                  <c:v>28.1508289527</c:v>
                </c:pt>
                <c:pt idx="9">
                  <c:v>39.0912088798</c:v>
                </c:pt>
                <c:pt idx="10">
                  <c:v>34.174902471099998</c:v>
                </c:pt>
                <c:pt idx="12">
                  <c:v>54.114759141200004</c:v>
                </c:pt>
                <c:pt idx="13">
                  <c:v>53.462504557300001</c:v>
                </c:pt>
                <c:pt idx="14">
                  <c:v>52.047784898300002</c:v>
                </c:pt>
                <c:pt idx="15">
                  <c:v>50.183772831200002</c:v>
                </c:pt>
                <c:pt idx="16">
                  <c:v>48.165544133799997</c:v>
                </c:pt>
                <c:pt idx="18">
                  <c:v>11.9777497157</c:v>
                </c:pt>
                <c:pt idx="19">
                  <c:v>10.999980900800001</c:v>
                </c:pt>
                <c:pt idx="20">
                  <c:v>9.3210448629000009</c:v>
                </c:pt>
                <c:pt idx="21">
                  <c:v>9.0511031782</c:v>
                </c:pt>
                <c:pt idx="22">
                  <c:v>7.9169808208000001</c:v>
                </c:pt>
                <c:pt idx="24">
                  <c:v>19.160609626300001</c:v>
                </c:pt>
                <c:pt idx="25">
                  <c:v>19.603416424600002</c:v>
                </c:pt>
                <c:pt idx="26">
                  <c:v>17.929846391000002</c:v>
                </c:pt>
                <c:pt idx="27">
                  <c:v>17.8041219602</c:v>
                </c:pt>
                <c:pt idx="28">
                  <c:v>14.1361943482</c:v>
                </c:pt>
                <c:pt idx="30">
                  <c:v>21.905282459800002</c:v>
                </c:pt>
                <c:pt idx="31">
                  <c:v>22.229124049300001</c:v>
                </c:pt>
                <c:pt idx="32">
                  <c:v>22.542019897399999</c:v>
                </c:pt>
                <c:pt idx="33">
                  <c:v>18.189431930000001</c:v>
                </c:pt>
                <c:pt idx="34">
                  <c:v>14.400435141299999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3A26-4954-8BCC-1E895C420D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796845152"/>
        <c:axId val="7968465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/>
                </c:tx>
                <c:spPr>
                  <a:solidFill>
                    <a:srgbClr val="00FF00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839B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C-3A26-4954-8BCC-1E895C420D1A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0839B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E-3A26-4954-8BCC-1E895C420D1A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839B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0-3A26-4954-8BCC-1E895C420D1A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00839B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2-3A26-4954-8BCC-1E895C420D1A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0839B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4-3A26-4954-8BCC-1E895C420D1A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73A95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6-3A26-4954-8BCC-1E895C420D1A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73A95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8-3A26-4954-8BCC-1E895C420D1A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73A95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A-3A26-4954-8BCC-1E895C420D1A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73A95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C-3A26-4954-8BCC-1E895C420D1A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73A95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E-3A26-4954-8BCC-1E895C420D1A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rgbClr val="7D408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0-3A26-4954-8BCC-1E895C420D1A}"/>
                    </c:ext>
                  </c:extLst>
                </c:dPt>
                <c:dPt>
                  <c:idx val="13"/>
                  <c:invertIfNegative val="0"/>
                  <c:bubble3D val="0"/>
                  <c:spPr>
                    <a:solidFill>
                      <a:srgbClr val="7D408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2-3A26-4954-8BCC-1E895C420D1A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7D408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4-3A26-4954-8BCC-1E895C420D1A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rgbClr val="7D408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6-3A26-4954-8BCC-1E895C420D1A}"/>
                    </c:ext>
                  </c:extLst>
                </c:dPt>
                <c:dPt>
                  <c:idx val="16"/>
                  <c:invertIfNegative val="0"/>
                  <c:bubble3D val="0"/>
                  <c:spPr>
                    <a:solidFill>
                      <a:srgbClr val="7D408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8-3A26-4954-8BCC-1E895C420D1A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rgbClr val="606CB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A-3A26-4954-8BCC-1E895C420D1A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rgbClr val="606CB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C-3A26-4954-8BCC-1E895C420D1A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solidFill>
                      <a:srgbClr val="606CB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E-3A26-4954-8BCC-1E895C420D1A}"/>
                    </c:ext>
                  </c:extLst>
                </c:dPt>
                <c:dPt>
                  <c:idx val="21"/>
                  <c:invertIfNegative val="0"/>
                  <c:bubble3D val="0"/>
                  <c:spPr>
                    <a:solidFill>
                      <a:srgbClr val="606CB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0-3A26-4954-8BCC-1E895C420D1A}"/>
                    </c:ext>
                  </c:extLst>
                </c:dPt>
                <c:dPt>
                  <c:idx val="22"/>
                  <c:invertIfNegative val="0"/>
                  <c:bubble3D val="0"/>
                  <c:spPr>
                    <a:solidFill>
                      <a:srgbClr val="606CB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2-3A26-4954-8BCC-1E895C420D1A}"/>
                    </c:ext>
                  </c:extLst>
                </c:dPt>
                <c:dPt>
                  <c:idx val="24"/>
                  <c:invertIfNegative val="0"/>
                  <c:bubble3D val="0"/>
                  <c:spPr>
                    <a:solidFill>
                      <a:srgbClr val="F38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4-3A26-4954-8BCC-1E895C420D1A}"/>
                    </c:ext>
                  </c:extLst>
                </c:dPt>
                <c:dPt>
                  <c:idx val="25"/>
                  <c:invertIfNegative val="0"/>
                  <c:bubble3D val="0"/>
                  <c:spPr>
                    <a:solidFill>
                      <a:srgbClr val="F38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6-3A26-4954-8BCC-1E895C420D1A}"/>
                    </c:ext>
                  </c:extLst>
                </c:dPt>
                <c:dPt>
                  <c:idx val="26"/>
                  <c:invertIfNegative val="0"/>
                  <c:bubble3D val="0"/>
                  <c:spPr>
                    <a:solidFill>
                      <a:srgbClr val="F38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8-3A26-4954-8BCC-1E895C420D1A}"/>
                    </c:ext>
                  </c:extLst>
                </c:dPt>
                <c:dPt>
                  <c:idx val="27"/>
                  <c:invertIfNegative val="0"/>
                  <c:bubble3D val="0"/>
                  <c:spPr>
                    <a:solidFill>
                      <a:srgbClr val="F38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A-3A26-4954-8BCC-1E895C420D1A}"/>
                    </c:ext>
                  </c:extLst>
                </c:dPt>
                <c:dPt>
                  <c:idx val="28"/>
                  <c:invertIfNegative val="0"/>
                  <c:bubble3D val="0"/>
                  <c:spPr>
                    <a:solidFill>
                      <a:srgbClr val="F38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C-3A26-4954-8BCC-1E895C420D1A}"/>
                    </c:ext>
                  </c:extLst>
                </c:dPt>
                <c:dPt>
                  <c:idx val="30"/>
                  <c:invertIfNegative val="0"/>
                  <c:bubble3D val="0"/>
                  <c:spPr>
                    <a:solidFill>
                      <a:srgbClr val="ECA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E-3A26-4954-8BCC-1E895C420D1A}"/>
                    </c:ext>
                  </c:extLst>
                </c:dPt>
                <c:dPt>
                  <c:idx val="31"/>
                  <c:invertIfNegative val="0"/>
                  <c:bubble3D val="0"/>
                  <c:spPr>
                    <a:solidFill>
                      <a:srgbClr val="ECA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0-3A26-4954-8BCC-1E895C420D1A}"/>
                    </c:ext>
                  </c:extLst>
                </c:dPt>
                <c:dPt>
                  <c:idx val="32"/>
                  <c:invertIfNegative val="0"/>
                  <c:bubble3D val="0"/>
                  <c:spPr>
                    <a:solidFill>
                      <a:srgbClr val="ECA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2-3A26-4954-8BCC-1E895C420D1A}"/>
                    </c:ext>
                  </c:extLst>
                </c:dPt>
                <c:dPt>
                  <c:idx val="33"/>
                  <c:invertIfNegative val="0"/>
                  <c:bubble3D val="0"/>
                  <c:spPr>
                    <a:solidFill>
                      <a:srgbClr val="ECA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4-3A26-4954-8BCC-1E895C420D1A}"/>
                    </c:ext>
                  </c:extLst>
                </c:dPt>
                <c:dPt>
                  <c:idx val="34"/>
                  <c:invertIfNegative val="0"/>
                  <c:bubble3D val="0"/>
                  <c:spPr>
                    <a:solidFill>
                      <a:srgbClr val="ECAA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6-3A26-4954-8BCC-1E895C420D1A}"/>
                    </c:ext>
                  </c:extLst>
                </c:dPt>
                <c:dLbls>
                  <c:delete val="1"/>
                </c:dLbls>
                <c:val>
                  <c:numRef>
                    <c:extLst>
                      <c:ext uri="{02D57815-91ED-43cb-92C2-25804820EDAC}">
                        <c15:formulaRef>
                          <c15:sqref>G_III_CS_In_Mx!$C$5:$C$39</c15:sqref>
                        </c15:formulaRef>
                      </c:ext>
                    </c:extLst>
                    <c:numCache>
                      <c:formatCode>#,##0.0</c:formatCode>
                      <c:ptCount val="35"/>
                      <c:pt idx="0">
                        <c:v>18.4603132493</c:v>
                      </c:pt>
                      <c:pt idx="1">
                        <c:v>18.998473799500001</c:v>
                      </c:pt>
                      <c:pt idx="2">
                        <c:v>19.2496213061</c:v>
                      </c:pt>
                      <c:pt idx="3">
                        <c:v>19.440793008700002</c:v>
                      </c:pt>
                      <c:pt idx="4">
                        <c:v>18.622562732799999</c:v>
                      </c:pt>
                      <c:pt idx="6">
                        <c:v>15.5525538647</c:v>
                      </c:pt>
                      <c:pt idx="7">
                        <c:v>16.193173038099999</c:v>
                      </c:pt>
                      <c:pt idx="8">
                        <c:v>28.1508289527</c:v>
                      </c:pt>
                      <c:pt idx="9">
                        <c:v>39.0912088798</c:v>
                      </c:pt>
                      <c:pt idx="10">
                        <c:v>34.174902471099998</c:v>
                      </c:pt>
                      <c:pt idx="12">
                        <c:v>54.114759141200004</c:v>
                      </c:pt>
                      <c:pt idx="13">
                        <c:v>53.462504557300001</c:v>
                      </c:pt>
                      <c:pt idx="14">
                        <c:v>52.047784898300002</c:v>
                      </c:pt>
                      <c:pt idx="15">
                        <c:v>50.183772831200002</c:v>
                      </c:pt>
                      <c:pt idx="16">
                        <c:v>48.165544133799997</c:v>
                      </c:pt>
                      <c:pt idx="18">
                        <c:v>11.9777497157</c:v>
                      </c:pt>
                      <c:pt idx="19">
                        <c:v>10.999980900800001</c:v>
                      </c:pt>
                      <c:pt idx="20">
                        <c:v>9.3210448629000009</c:v>
                      </c:pt>
                      <c:pt idx="21">
                        <c:v>9.0511031782</c:v>
                      </c:pt>
                      <c:pt idx="22">
                        <c:v>7.9169808208000001</c:v>
                      </c:pt>
                      <c:pt idx="24">
                        <c:v>19.160609626300001</c:v>
                      </c:pt>
                      <c:pt idx="25">
                        <c:v>19.603416424600002</c:v>
                      </c:pt>
                      <c:pt idx="26">
                        <c:v>17.929846391000002</c:v>
                      </c:pt>
                      <c:pt idx="27">
                        <c:v>17.8041219602</c:v>
                      </c:pt>
                      <c:pt idx="28">
                        <c:v>14.1361943482</c:v>
                      </c:pt>
                      <c:pt idx="30">
                        <c:v>21.905282459800002</c:v>
                      </c:pt>
                      <c:pt idx="31">
                        <c:v>22.229124049300001</c:v>
                      </c:pt>
                      <c:pt idx="32">
                        <c:v>22.542019897399999</c:v>
                      </c:pt>
                      <c:pt idx="33">
                        <c:v>18.189431930000001</c:v>
                      </c:pt>
                      <c:pt idx="34">
                        <c:v>14.400435141299999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77-3A26-4954-8BCC-1E895C420D1A}"/>
                  </c:ext>
                </c:extLst>
              </c15:ser>
            </c15:filteredBarSeries>
          </c:ext>
        </c:extLst>
      </c:barChart>
      <c:catAx>
        <c:axId val="7968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96846592"/>
        <c:crosses val="autoZero"/>
        <c:auto val="1"/>
        <c:lblAlgn val="ctr"/>
        <c:lblOffset val="100"/>
        <c:noMultiLvlLbl val="0"/>
      </c:catAx>
      <c:valAx>
        <c:axId val="79684659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79684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G_III_CS_In_Mx!$C$47</c:f>
              <c:strCache>
                <c:ptCount val="1"/>
                <c:pt idx="0">
                  <c:v>mill</c:v>
                </c:pt>
              </c:strCache>
            </c:strRef>
          </c:tx>
          <c:spPr>
            <a:solidFill>
              <a:srgbClr val="0083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8-4621-B851-CD8F86505580}"/>
              </c:ext>
            </c:extLst>
          </c:dPt>
          <c:dPt>
            <c:idx val="1"/>
            <c:invertIfNegative val="0"/>
            <c:bubble3D val="0"/>
            <c:spPr>
              <a:solidFill>
                <a:srgbClr val="008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8-4621-B851-CD8F86505580}"/>
              </c:ext>
            </c:extLst>
          </c:dPt>
          <c:dPt>
            <c:idx val="2"/>
            <c:invertIfNegative val="0"/>
            <c:bubble3D val="0"/>
            <c:spPr>
              <a:solidFill>
                <a:srgbClr val="008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8-4621-B851-CD8F86505580}"/>
              </c:ext>
            </c:extLst>
          </c:dPt>
          <c:dPt>
            <c:idx val="3"/>
            <c:invertIfNegative val="0"/>
            <c:bubble3D val="0"/>
            <c:spPr>
              <a:solidFill>
                <a:srgbClr val="0083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8-4621-B851-CD8F86505580}"/>
              </c:ext>
            </c:extLst>
          </c:dPt>
          <c:dPt>
            <c:idx val="6"/>
            <c:invertIfNegative val="0"/>
            <c:bubble3D val="0"/>
            <c:spPr>
              <a:solidFill>
                <a:srgbClr val="73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C8-4621-B851-CD8F86505580}"/>
              </c:ext>
            </c:extLst>
          </c:dPt>
          <c:dPt>
            <c:idx val="7"/>
            <c:invertIfNegative val="0"/>
            <c:bubble3D val="0"/>
            <c:spPr>
              <a:solidFill>
                <a:srgbClr val="73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C8-4621-B851-CD8F86505580}"/>
              </c:ext>
            </c:extLst>
          </c:dPt>
          <c:dPt>
            <c:idx val="8"/>
            <c:invertIfNegative val="0"/>
            <c:bubble3D val="0"/>
            <c:spPr>
              <a:solidFill>
                <a:srgbClr val="73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3C8-4621-B851-CD8F86505580}"/>
              </c:ext>
            </c:extLst>
          </c:dPt>
          <c:dPt>
            <c:idx val="9"/>
            <c:invertIfNegative val="0"/>
            <c:bubble3D val="0"/>
            <c:spPr>
              <a:solidFill>
                <a:srgbClr val="73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3C8-4621-B851-CD8F86505580}"/>
              </c:ext>
            </c:extLst>
          </c:dPt>
          <c:dPt>
            <c:idx val="10"/>
            <c:invertIfNegative val="0"/>
            <c:bubble3D val="0"/>
            <c:spPr>
              <a:solidFill>
                <a:srgbClr val="73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C8-4621-B851-CD8F86505580}"/>
              </c:ext>
            </c:extLst>
          </c:dPt>
          <c:dPt>
            <c:idx val="12"/>
            <c:invertIfNegative val="0"/>
            <c:bubble3D val="0"/>
            <c:spPr>
              <a:solidFill>
                <a:srgbClr val="7D4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3C8-4621-B851-CD8F86505580}"/>
              </c:ext>
            </c:extLst>
          </c:dPt>
          <c:dPt>
            <c:idx val="13"/>
            <c:invertIfNegative val="0"/>
            <c:bubble3D val="0"/>
            <c:spPr>
              <a:solidFill>
                <a:srgbClr val="7D4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3C8-4621-B851-CD8F86505580}"/>
              </c:ext>
            </c:extLst>
          </c:dPt>
          <c:dPt>
            <c:idx val="14"/>
            <c:invertIfNegative val="0"/>
            <c:bubble3D val="0"/>
            <c:spPr>
              <a:solidFill>
                <a:srgbClr val="7D4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3C8-4621-B851-CD8F86505580}"/>
              </c:ext>
            </c:extLst>
          </c:dPt>
          <c:dPt>
            <c:idx val="15"/>
            <c:invertIfNegative val="0"/>
            <c:bubble3D val="0"/>
            <c:spPr>
              <a:solidFill>
                <a:srgbClr val="7D4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3C8-4621-B851-CD8F86505580}"/>
              </c:ext>
            </c:extLst>
          </c:dPt>
          <c:dPt>
            <c:idx val="16"/>
            <c:invertIfNegative val="0"/>
            <c:bubble3D val="0"/>
            <c:spPr>
              <a:solidFill>
                <a:srgbClr val="7D4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3C8-4621-B851-CD8F86505580}"/>
              </c:ext>
            </c:extLst>
          </c:dPt>
          <c:dPt>
            <c:idx val="18"/>
            <c:invertIfNegative val="0"/>
            <c:bubble3D val="0"/>
            <c:spPr>
              <a:solidFill>
                <a:srgbClr val="EC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3C8-4621-B851-CD8F86505580}"/>
              </c:ext>
            </c:extLst>
          </c:dPt>
          <c:dPt>
            <c:idx val="19"/>
            <c:invertIfNegative val="0"/>
            <c:bubble3D val="0"/>
            <c:spPr>
              <a:solidFill>
                <a:srgbClr val="EC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3C8-4621-B851-CD8F86505580}"/>
              </c:ext>
            </c:extLst>
          </c:dPt>
          <c:dPt>
            <c:idx val="20"/>
            <c:invertIfNegative val="0"/>
            <c:bubble3D val="0"/>
            <c:spPr>
              <a:solidFill>
                <a:srgbClr val="EC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3C8-4621-B851-CD8F86505580}"/>
              </c:ext>
            </c:extLst>
          </c:dPt>
          <c:dPt>
            <c:idx val="21"/>
            <c:invertIfNegative val="0"/>
            <c:bubble3D val="0"/>
            <c:spPr>
              <a:solidFill>
                <a:srgbClr val="EC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3C8-4621-B851-CD8F86505580}"/>
              </c:ext>
            </c:extLst>
          </c:dPt>
          <c:dPt>
            <c:idx val="22"/>
            <c:invertIfNegative val="0"/>
            <c:bubble3D val="0"/>
            <c:spPr>
              <a:solidFill>
                <a:srgbClr val="ECA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3C8-4621-B851-CD8F86505580}"/>
              </c:ext>
            </c:extLst>
          </c:dPt>
          <c:dPt>
            <c:idx val="24"/>
            <c:invertIfNegative val="0"/>
            <c:bubble3D val="0"/>
            <c:spPr>
              <a:solidFill>
                <a:srgbClr val="F38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3C8-4621-B851-CD8F86505580}"/>
              </c:ext>
            </c:extLst>
          </c:dPt>
          <c:dPt>
            <c:idx val="25"/>
            <c:invertIfNegative val="0"/>
            <c:bubble3D val="0"/>
            <c:spPr>
              <a:solidFill>
                <a:srgbClr val="F38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3C8-4621-B851-CD8F86505580}"/>
              </c:ext>
            </c:extLst>
          </c:dPt>
          <c:dPt>
            <c:idx val="26"/>
            <c:invertIfNegative val="0"/>
            <c:bubble3D val="0"/>
            <c:spPr>
              <a:solidFill>
                <a:srgbClr val="F38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3C8-4621-B851-CD8F86505580}"/>
              </c:ext>
            </c:extLst>
          </c:dPt>
          <c:dPt>
            <c:idx val="27"/>
            <c:invertIfNegative val="0"/>
            <c:bubble3D val="0"/>
            <c:spPr>
              <a:solidFill>
                <a:srgbClr val="F38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3C8-4621-B851-CD8F86505580}"/>
              </c:ext>
            </c:extLst>
          </c:dPt>
          <c:dPt>
            <c:idx val="28"/>
            <c:invertIfNegative val="0"/>
            <c:bubble3D val="0"/>
            <c:spPr>
              <a:solidFill>
                <a:srgbClr val="F38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13C8-4621-B851-CD8F86505580}"/>
              </c:ext>
            </c:extLst>
          </c:dPt>
          <c:dPt>
            <c:idx val="30"/>
            <c:invertIfNegative val="0"/>
            <c:bubble3D val="0"/>
            <c:spPr>
              <a:solidFill>
                <a:srgbClr val="606C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13C8-4621-B851-CD8F86505580}"/>
              </c:ext>
            </c:extLst>
          </c:dPt>
          <c:dPt>
            <c:idx val="31"/>
            <c:invertIfNegative val="0"/>
            <c:bubble3D val="0"/>
            <c:spPr>
              <a:solidFill>
                <a:srgbClr val="606C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13C8-4621-B851-CD8F86505580}"/>
              </c:ext>
            </c:extLst>
          </c:dPt>
          <c:dPt>
            <c:idx val="32"/>
            <c:invertIfNegative val="0"/>
            <c:bubble3D val="0"/>
            <c:spPr>
              <a:solidFill>
                <a:srgbClr val="606C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3C8-4621-B851-CD8F86505580}"/>
              </c:ext>
            </c:extLst>
          </c:dPt>
          <c:dPt>
            <c:idx val="33"/>
            <c:invertIfNegative val="0"/>
            <c:bubble3D val="0"/>
            <c:spPr>
              <a:solidFill>
                <a:srgbClr val="606C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13C8-4621-B851-CD8F86505580}"/>
              </c:ext>
            </c:extLst>
          </c:dPt>
          <c:dPt>
            <c:idx val="34"/>
            <c:invertIfNegative val="0"/>
            <c:bubble3D val="0"/>
            <c:spPr>
              <a:solidFill>
                <a:srgbClr val="606C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13C8-4621-B851-CD8F86505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G_III_CS_In_Mx!$A$48:$B$82</c:f>
              <c:multiLvlStrCache>
                <c:ptCount val="35"/>
                <c:lvl>
                  <c:pt idx="0">
                    <c:v>2016</c:v>
                  </c:pt>
                  <c:pt idx="1">
                    <c:v>2018</c:v>
                  </c:pt>
                  <c:pt idx="2">
                    <c:v>2020</c:v>
                  </c:pt>
                  <c:pt idx="3">
                    <c:v>2022</c:v>
                  </c:pt>
                  <c:pt idx="4">
                    <c:v>2024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2020</c:v>
                  </c:pt>
                  <c:pt idx="9">
                    <c:v>2022</c:v>
                  </c:pt>
                  <c:pt idx="10">
                    <c:v>2024</c:v>
                  </c:pt>
                  <c:pt idx="12">
                    <c:v>2016</c:v>
                  </c:pt>
                  <c:pt idx="13">
                    <c:v>2018</c:v>
                  </c:pt>
                  <c:pt idx="14">
                    <c:v>2020</c:v>
                  </c:pt>
                  <c:pt idx="15">
                    <c:v>2022</c:v>
                  </c:pt>
                  <c:pt idx="16">
                    <c:v>2024</c:v>
                  </c:pt>
                  <c:pt idx="18">
                    <c:v>2016</c:v>
                  </c:pt>
                  <c:pt idx="19">
                    <c:v>2018</c:v>
                  </c:pt>
                  <c:pt idx="20">
                    <c:v>2020</c:v>
                  </c:pt>
                  <c:pt idx="21">
                    <c:v>2022</c:v>
                  </c:pt>
                  <c:pt idx="22">
                    <c:v>2024</c:v>
                  </c:pt>
                  <c:pt idx="24">
                    <c:v>2016</c:v>
                  </c:pt>
                  <c:pt idx="25">
                    <c:v>2018</c:v>
                  </c:pt>
                  <c:pt idx="26">
                    <c:v>2020</c:v>
                  </c:pt>
                  <c:pt idx="27">
                    <c:v>2022</c:v>
                  </c:pt>
                  <c:pt idx="28">
                    <c:v>2024</c:v>
                  </c:pt>
                  <c:pt idx="30">
                    <c:v>2016</c:v>
                  </c:pt>
                  <c:pt idx="31">
                    <c:v>2018</c:v>
                  </c:pt>
                  <c:pt idx="32">
                    <c:v>2020</c:v>
                  </c:pt>
                  <c:pt idx="33">
                    <c:v>2022</c:v>
                  </c:pt>
                  <c:pt idx="34">
                    <c:v>2024</c:v>
                  </c:pt>
                </c:lvl>
                <c:lvl>
                  <c:pt idx="0">
                    <c:v>Rezago educativo</c:v>
                  </c:pt>
                  <c:pt idx="6">
                    <c:v>Carencia por acceso a los servicios de salud</c:v>
                  </c:pt>
                  <c:pt idx="12">
                    <c:v>Carencia por acceso a la seguridad social</c:v>
                  </c:pt>
                  <c:pt idx="18">
                    <c:v>Carencia por calidad y espacios de la vivienda</c:v>
                  </c:pt>
                  <c:pt idx="24">
                    <c:v>Carencia por acceso a los servicios básicos en la vivienda</c:v>
                  </c:pt>
                  <c:pt idx="30">
                    <c:v>Carencia por acceso a la alimentación nutritiva y de calidad</c:v>
                  </c:pt>
                </c:lvl>
              </c:multiLvlStrCache>
            </c:multiLvlStrRef>
          </c:cat>
          <c:val>
            <c:numRef>
              <c:f>G_III_CS_In_Mx!$C$48:$C$82</c:f>
              <c:numCache>
                <c:formatCode>#,##0.0</c:formatCode>
                <c:ptCount val="35"/>
                <c:pt idx="0">
                  <c:v>22.298977000000001</c:v>
                </c:pt>
                <c:pt idx="1">
                  <c:v>23.525262000000001</c:v>
                </c:pt>
                <c:pt idx="2">
                  <c:v>24.397397000000002</c:v>
                </c:pt>
                <c:pt idx="3">
                  <c:v>25.056782999999999</c:v>
                </c:pt>
                <c:pt idx="4">
                  <c:v>24.249571</c:v>
                </c:pt>
                <c:pt idx="6">
                  <c:v>18.786574000000002</c:v>
                </c:pt>
                <c:pt idx="7">
                  <c:v>20.051539000000002</c:v>
                </c:pt>
                <c:pt idx="8">
                  <c:v>35.678985000000004</c:v>
                </c:pt>
                <c:pt idx="9">
                  <c:v>50.383744</c:v>
                </c:pt>
                <c:pt idx="10">
                  <c:v>44.501218000000001</c:v>
                </c:pt>
                <c:pt idx="12">
                  <c:v>65.367458999999997</c:v>
                </c:pt>
                <c:pt idx="13">
                  <c:v>66.201076999999998</c:v>
                </c:pt>
                <c:pt idx="14">
                  <c:v>65.966516999999996</c:v>
                </c:pt>
                <c:pt idx="15">
                  <c:v>64.680689999999998</c:v>
                </c:pt>
                <c:pt idx="16">
                  <c:v>62.719282999999997</c:v>
                </c:pt>
                <c:pt idx="18">
                  <c:v>14.46842</c:v>
                </c:pt>
                <c:pt idx="19">
                  <c:v>13.620959000000001</c:v>
                </c:pt>
                <c:pt idx="20">
                  <c:v>11.813699</c:v>
                </c:pt>
                <c:pt idx="21">
                  <c:v>11.665755000000001</c:v>
                </c:pt>
                <c:pt idx="22">
                  <c:v>10.309182</c:v>
                </c:pt>
                <c:pt idx="24">
                  <c:v>23.144894000000001</c:v>
                </c:pt>
                <c:pt idx="25">
                  <c:v>24.274345</c:v>
                </c:pt>
                <c:pt idx="26">
                  <c:v>22.724685000000001</c:v>
                </c:pt>
                <c:pt idx="27">
                  <c:v>22.947316000000001</c:v>
                </c:pt>
                <c:pt idx="28">
                  <c:v>18.407598</c:v>
                </c:pt>
                <c:pt idx="30">
                  <c:v>26.460298000000002</c:v>
                </c:pt>
                <c:pt idx="31">
                  <c:v>27.525683000000001</c:v>
                </c:pt>
                <c:pt idx="32">
                  <c:v>28.570256000000001</c:v>
                </c:pt>
                <c:pt idx="33">
                  <c:v>23.443933000000001</c:v>
                </c:pt>
                <c:pt idx="34">
                  <c:v>18.751681999999999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13C8-4621-B851-CD8F86505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312963312"/>
        <c:axId val="312965232"/>
      </c:barChart>
      <c:catAx>
        <c:axId val="3129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12965232"/>
        <c:crosses val="autoZero"/>
        <c:auto val="1"/>
        <c:lblAlgn val="ctr"/>
        <c:lblOffset val="100"/>
        <c:noMultiLvlLbl val="0"/>
      </c:catAx>
      <c:valAx>
        <c:axId val="31296523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31296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15491555156924"/>
          <c:y val="0"/>
          <c:w val="0.56006518749097778"/>
          <c:h val="0.921629258709278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Salud!$B$2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rgbClr val="73A9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153176782645846E-2"/>
                  <c:y val="6.886190761228417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2.5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68C7-43E5-ADCE-BCB984531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s-MX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8C7-43E5-ADCE-BCB9845317E9}"/>
                </c:ext>
              </c:extLst>
            </c:dLbl>
            <c:dLbl>
              <c:idx val="2"/>
              <c:layout>
                <c:manualLayout>
                  <c:x val="1.8905793451364849E-2"/>
                  <c:y val="-1.3061639325948212E-16"/>
                </c:manualLayout>
              </c:layout>
              <c:tx>
                <c:rich>
                  <a:bodyPr/>
                  <a:lstStyle/>
                  <a:p>
                    <a:fld id="{9F463E8A-8FEA-442D-9AD2-7A912D60F500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8C7-43E5-ADCE-BCB9845317E9}"/>
                </c:ext>
              </c:extLst>
            </c:dLbl>
            <c:dLbl>
              <c:idx val="3"/>
              <c:layout>
                <c:manualLayout>
                  <c:x val="2.4824539550005912E-2"/>
                  <c:y val="0"/>
                </c:manualLayout>
              </c:layout>
              <c:tx>
                <c:rich>
                  <a:bodyPr/>
                  <a:lstStyle/>
                  <a:p>
                    <a:fld id="{6E17A44F-4281-46E7-AC51-79BC52862727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8C7-43E5-ADCE-BCB9845317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s-MX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8C7-43E5-ADCE-BCB9845317E9}"/>
                </c:ext>
              </c:extLst>
            </c:dLbl>
            <c:dLbl>
              <c:idx val="5"/>
              <c:layout>
                <c:manualLayout>
                  <c:x val="7.924591692007113E-2"/>
                  <c:y val="3.5623064223055359E-3"/>
                </c:manualLayout>
              </c:layout>
              <c:tx>
                <c:rich>
                  <a:bodyPr/>
                  <a:lstStyle/>
                  <a:p>
                    <a:fld id="{CB0EB946-B75F-4438-9AF3-A4E5C119AF51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8C7-43E5-ADCE-BCB9845317E9}"/>
                </c:ext>
              </c:extLst>
            </c:dLbl>
            <c:dLbl>
              <c:idx val="6"/>
              <c:layout>
                <c:manualLayout>
                  <c:x val="3.776662335377956E-2"/>
                  <c:y val="6.8861907612284177E-4"/>
                </c:manualLayout>
              </c:layout>
              <c:tx>
                <c:rich>
                  <a:bodyPr/>
                  <a:lstStyle/>
                  <a:p>
                    <a:fld id="{3FF4AAC5-B530-4089-B9B5-5C521CE3C0BD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8C7-43E5-ADCE-BCB9845317E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s-MX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8C7-43E5-ADCE-BCB9845317E9}"/>
                </c:ext>
              </c:extLst>
            </c:dLbl>
            <c:dLbl>
              <c:idx val="8"/>
              <c:layout>
                <c:manualLayout>
                  <c:x val="2.1154570412857648E-2"/>
                  <c:y val="0"/>
                </c:manualLayout>
              </c:layout>
              <c:tx>
                <c:rich>
                  <a:bodyPr/>
                  <a:lstStyle/>
                  <a:p>
                    <a:fld id="{FBE8559F-2B15-440A-A39C-C84167E48F63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8C7-43E5-ADCE-BCB9845317E9}"/>
                </c:ext>
              </c:extLst>
            </c:dLbl>
            <c:dLbl>
              <c:idx val="9"/>
              <c:layout>
                <c:manualLayout>
                  <c:x val="2.294375995268156E-2"/>
                  <c:y val="-3.265409831487053E-17"/>
                </c:manualLayout>
              </c:layout>
              <c:tx>
                <c:rich>
                  <a:bodyPr/>
                  <a:lstStyle/>
                  <a:p>
                    <a:fld id="{AD9109DB-D5C4-4B79-B16D-39546453B3D3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8C7-43E5-ADCE-BCB9845317E9}"/>
                </c:ext>
              </c:extLst>
            </c:dLbl>
            <c:dLbl>
              <c:idx val="10"/>
              <c:layout>
                <c:manualLayout>
                  <c:x val="4.4903477648739663E-2"/>
                  <c:y val="0"/>
                </c:manualLayout>
              </c:layout>
              <c:tx>
                <c:rich>
                  <a:bodyPr/>
                  <a:lstStyle/>
                  <a:p>
                    <a:fld id="{CD77C2BF-222B-49D5-AF11-CE51B2CB24EF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8C7-43E5-ADCE-BCB9845317E9}"/>
                </c:ext>
              </c:extLst>
            </c:dLbl>
            <c:dLbl>
              <c:idx val="11"/>
              <c:layout>
                <c:manualLayout>
                  <c:x val="0.25182764836202576"/>
                  <c:y val="1.4198736306858758E-3"/>
                </c:manualLayout>
              </c:layout>
              <c:tx>
                <c:rich>
                  <a:bodyPr/>
                  <a:lstStyle/>
                  <a:p>
                    <a:fld id="{DE4E09E4-0F14-4EFD-B101-C9095E8E26A2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8C7-43E5-ADCE-BCB984531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strRef>
              <c:f>Salud!$A$3:$A$14</c:f>
              <c:strCache>
                <c:ptCount val="12"/>
                <c:pt idx="0">
                  <c:v>Acceso a servicios médicos de manera indirecta</c:v>
                </c:pt>
                <c:pt idx="2">
                  <c:v>Otra institución</c:v>
                </c:pt>
                <c:pt idx="3">
                  <c:v>Seguro privado de gastos médicos</c:v>
                </c:pt>
                <c:pt idx="5">
                  <c:v>Centro de salud, hospital o Instituto de Salud Público</c:v>
                </c:pt>
                <c:pt idx="6">
                  <c:v>IMSS-Bienestar</c:v>
                </c:pt>
                <c:pt idx="8">
                  <c:v>Pemex, Defensa o Marina</c:v>
                </c:pt>
                <c:pt idx="9">
                  <c:v>ISSSTE estatal</c:v>
                </c:pt>
                <c:pt idx="10">
                  <c:v>ISSSTE </c:v>
                </c:pt>
                <c:pt idx="11">
                  <c:v>IMSS</c:v>
                </c:pt>
              </c:strCache>
            </c:strRef>
          </c:cat>
          <c:val>
            <c:numRef>
              <c:f>Salud!$B$3:$B$14</c:f>
              <c:numCache>
                <c:formatCode>General</c:formatCode>
                <c:ptCount val="12"/>
                <c:pt idx="0" formatCode="0.0">
                  <c:v>2.4420885842</c:v>
                </c:pt>
                <c:pt idx="2" formatCode="0.0">
                  <c:v>0.29117909469999997</c:v>
                </c:pt>
                <c:pt idx="3" formatCode="0.0">
                  <c:v>1.2513961505</c:v>
                </c:pt>
                <c:pt idx="5" formatCode="0.0">
                  <c:v>10.523944589099999</c:v>
                </c:pt>
                <c:pt idx="6" formatCode="0.0">
                  <c:v>3.5340028937999999</c:v>
                </c:pt>
                <c:pt idx="8" formatCode="0.0">
                  <c:v>0.89574345119999998</c:v>
                </c:pt>
                <c:pt idx="9" formatCode="0.0">
                  <c:v>1.5505066774</c:v>
                </c:pt>
                <c:pt idx="10" formatCode="0.0">
                  <c:v>5.3403458723000004</c:v>
                </c:pt>
                <c:pt idx="11" formatCode="0.0">
                  <c:v>41.184017681900002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Salud!$E$3:$E$14</c15:f>
                <c15:dlblRangeCache>
                  <c:ptCount val="12"/>
                  <c:pt idx="0">
                    <c:v>2.4 </c:v>
                  </c:pt>
                  <c:pt idx="1">
                    <c:v>0.0 </c:v>
                  </c:pt>
                  <c:pt idx="2">
                    <c:v>0.3 </c:v>
                  </c:pt>
                  <c:pt idx="3">
                    <c:v>1.3 </c:v>
                  </c:pt>
                  <c:pt idx="4">
                    <c:v>0.0 </c:v>
                  </c:pt>
                  <c:pt idx="5">
                    <c:v>10.5 </c:v>
                  </c:pt>
                  <c:pt idx="6">
                    <c:v>3.5 </c:v>
                  </c:pt>
                  <c:pt idx="7">
                    <c:v>0.0 </c:v>
                  </c:pt>
                  <c:pt idx="8">
                    <c:v>0.9 </c:v>
                  </c:pt>
                  <c:pt idx="9">
                    <c:v>1.6 </c:v>
                  </c:pt>
                  <c:pt idx="10">
                    <c:v>5.3 </c:v>
                  </c:pt>
                  <c:pt idx="11">
                    <c:v>41.2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68C7-43E5-ADCE-BCB984531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597755567"/>
        <c:axId val="597759887"/>
      </c:barChart>
      <c:catAx>
        <c:axId val="597755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MX"/>
          </a:p>
        </c:txPr>
        <c:crossAx val="597759887"/>
        <c:crosses val="autoZero"/>
        <c:auto val="1"/>
        <c:lblAlgn val="ctr"/>
        <c:lblOffset val="100"/>
        <c:noMultiLvlLbl val="0"/>
      </c:catAx>
      <c:valAx>
        <c:axId val="5977598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59775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Salud!$C$2</c:f>
              <c:strCache>
                <c:ptCount val="1"/>
                <c:pt idx="0">
                  <c:v>Millones</c:v>
                </c:pt>
              </c:strCache>
            </c:strRef>
          </c:tx>
          <c:spPr>
            <a:solidFill>
              <a:srgbClr val="73A950"/>
            </a:solidFill>
          </c:spPr>
          <c:invertIfNegative val="0"/>
          <c:dLbls>
            <c:dLbl>
              <c:idx val="0"/>
              <c:layout>
                <c:manualLayout>
                  <c:x val="3.036113774368808E-2"/>
                  <c:y val="-1.05362767514648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A8-461C-8780-B04CF30A710C}"/>
                </c:ext>
              </c:extLst>
            </c:dLbl>
            <c:dLbl>
              <c:idx val="2"/>
              <c:layout>
                <c:manualLayout>
                  <c:x val="2.07734100351549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A8-461C-8780-B04CF30A710C}"/>
                </c:ext>
              </c:extLst>
            </c:dLbl>
            <c:dLbl>
              <c:idx val="3"/>
              <c:layout>
                <c:manualLayout>
                  <c:x val="2.71652285075103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A8-461C-8780-B04CF30A710C}"/>
                </c:ext>
              </c:extLst>
            </c:dLbl>
            <c:dLbl>
              <c:idx val="5"/>
              <c:layout>
                <c:manualLayout>
                  <c:x val="9.2681367849152971E-2"/>
                  <c:y val="-1.05362767514648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A8-461C-8780-B04CF30A710C}"/>
                </c:ext>
              </c:extLst>
            </c:dLbl>
            <c:dLbl>
              <c:idx val="6"/>
              <c:layout>
                <c:manualLayout>
                  <c:x val="3.9948865452221156E-2"/>
                  <c:y val="-2.8735632183908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A8-461C-8780-B04CF30A710C}"/>
                </c:ext>
              </c:extLst>
            </c:dLbl>
            <c:dLbl>
              <c:idx val="8"/>
              <c:layout>
                <c:manualLayout>
                  <c:x val="2.0773410035155003E-2"/>
                  <c:y val="-5.26813837573241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A8-461C-8780-B04CF30A710C}"/>
                </c:ext>
              </c:extLst>
            </c:dLbl>
            <c:dLbl>
              <c:idx val="9"/>
              <c:layout>
                <c:manualLayout>
                  <c:x val="3.036113774368808E-2"/>
                  <c:y val="2.8735632183907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A8-461C-8780-B04CF30A710C}"/>
                </c:ext>
              </c:extLst>
            </c:dLbl>
            <c:dLbl>
              <c:idx val="10"/>
              <c:layout>
                <c:manualLayout>
                  <c:x val="5.4330457015020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A8-461C-8780-B04CF30A710C}"/>
                </c:ext>
              </c:extLst>
            </c:dLbl>
            <c:dLbl>
              <c:idx val="11"/>
              <c:layout>
                <c:manualLayout>
                  <c:x val="0.3004154682007030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A8-461C-8780-B04CF30A71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Salud!$A$3:$A$14</c:f>
              <c:strCache>
                <c:ptCount val="12"/>
                <c:pt idx="0">
                  <c:v>Acceso a servicios médicos de manera indirecta</c:v>
                </c:pt>
                <c:pt idx="2">
                  <c:v>Otra institución</c:v>
                </c:pt>
                <c:pt idx="3">
                  <c:v>Seguro privado de gastos médicos</c:v>
                </c:pt>
                <c:pt idx="5">
                  <c:v>Centro de salud, hospital o Instituto de Salud Público</c:v>
                </c:pt>
                <c:pt idx="6">
                  <c:v>IMSS-Bienestar</c:v>
                </c:pt>
                <c:pt idx="8">
                  <c:v>Pemex, Defensa o Marina</c:v>
                </c:pt>
                <c:pt idx="9">
                  <c:v>ISSSTE estatal</c:v>
                </c:pt>
                <c:pt idx="10">
                  <c:v>ISSSTE </c:v>
                </c:pt>
                <c:pt idx="11">
                  <c:v>IMSS</c:v>
                </c:pt>
              </c:strCache>
            </c:strRef>
          </c:cat>
          <c:val>
            <c:numRef>
              <c:f>Salud!$C$3:$C$14</c:f>
              <c:numCache>
                <c:formatCode>General</c:formatCode>
                <c:ptCount val="12"/>
                <c:pt idx="0" formatCode="0.0">
                  <c:v>3.1799919999999999</c:v>
                </c:pt>
                <c:pt idx="2" formatCode="0.0">
                  <c:v>0.379162</c:v>
                </c:pt>
                <c:pt idx="3" formatCode="0.0">
                  <c:v>1.6295189999999999</c:v>
                </c:pt>
                <c:pt idx="5" formatCode="0.0">
                  <c:v>13.703868</c:v>
                </c:pt>
                <c:pt idx="6" formatCode="0.0">
                  <c:v>4.6018400000000002</c:v>
                </c:pt>
                <c:pt idx="8" formatCode="0.0">
                  <c:v>1.1664019999999999</c:v>
                </c:pt>
                <c:pt idx="9" formatCode="0.0">
                  <c:v>2.0190090000000001</c:v>
                </c:pt>
                <c:pt idx="10" formatCode="0.0">
                  <c:v>6.953989</c:v>
                </c:pt>
                <c:pt idx="11" formatCode="0.0">
                  <c:v>53.628213000000002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A8-461C-8780-B04CF30A7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597755567"/>
        <c:axId val="597759887"/>
      </c:barChart>
      <c:catAx>
        <c:axId val="597755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MX"/>
          </a:p>
        </c:txPr>
        <c:crossAx val="597759887"/>
        <c:crosses val="autoZero"/>
        <c:auto val="1"/>
        <c:lblAlgn val="ctr"/>
        <c:lblOffset val="100"/>
        <c:noMultiLvlLbl val="0"/>
      </c:catAx>
      <c:valAx>
        <c:axId val="5977598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9775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millones</c:v>
                </c:pt>
              </c:strCache>
            </c:strRef>
          </c:tx>
          <c:spPr>
            <a:solidFill>
              <a:srgbClr val="7D40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4082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66-4612-8AD4-9B2E3F00BC52}"/>
              </c:ext>
            </c:extLst>
          </c:dPt>
          <c:dPt>
            <c:idx val="1"/>
            <c:invertIfNegative val="0"/>
            <c:bubble3D val="0"/>
            <c:spPr>
              <a:solidFill>
                <a:srgbClr val="7D4082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6-4612-8AD4-9B2E3F00BC52}"/>
              </c:ext>
            </c:extLst>
          </c:dPt>
          <c:dPt>
            <c:idx val="2"/>
            <c:invertIfNegative val="0"/>
            <c:bubble3D val="0"/>
            <c:spPr>
              <a:solidFill>
                <a:srgbClr val="7D4082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6-4612-8AD4-9B2E3F00BC52}"/>
              </c:ext>
            </c:extLst>
          </c:dPt>
          <c:dLbls>
            <c:dLbl>
              <c:idx val="0"/>
              <c:layout>
                <c:manualLayout>
                  <c:x val="4.2617754396752465E-2"/>
                  <c:y val="3.06091215182113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66-4612-8AD4-9B2E3F00BC52}"/>
                </c:ext>
              </c:extLst>
            </c:dLbl>
            <c:dLbl>
              <c:idx val="1"/>
              <c:layout>
                <c:manualLayout>
                  <c:x val="0.2067081433150573"/>
                  <c:y val="-5.61160745257079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6-4612-8AD4-9B2E3F00BC52}"/>
                </c:ext>
              </c:extLst>
            </c:dLbl>
            <c:dLbl>
              <c:idx val="2"/>
              <c:layout>
                <c:manualLayout>
                  <c:x val="0.2370900134530362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66-4612-8AD4-9B2E3F00B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Población de 65 años o más con un ingreso por Programas para adultos mayores inferior al promedio de las líneas de pobreza extrema por ingresos y que no cuentan con una pensión (jubilación)</c:v>
                </c:pt>
                <c:pt idx="1">
                  <c:v>Población no ocupada sin acceso a la seguridad social</c:v>
                </c:pt>
                <c:pt idx="2">
                  <c:v>Población ocupada sin acceso directo a la seguridad social</c:v>
                </c:pt>
              </c:strCache>
            </c:strRef>
          </c:cat>
          <c:val>
            <c:numRef>
              <c:f>Hoja1!$C$3:$C$5</c:f>
              <c:numCache>
                <c:formatCode>0.0</c:formatCode>
                <c:ptCount val="3"/>
                <c:pt idx="0">
                  <c:v>3.2313429999999999</c:v>
                </c:pt>
                <c:pt idx="1">
                  <c:v>32.930686000000001</c:v>
                </c:pt>
                <c:pt idx="2">
                  <c:v>38.425739999999998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6-4612-8AD4-9B2E3F00B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832672"/>
        <c:axId val="477839872"/>
      </c:barChart>
      <c:catAx>
        <c:axId val="47783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7839872"/>
        <c:crosses val="autoZero"/>
        <c:auto val="1"/>
        <c:lblAlgn val="ctr"/>
        <c:lblOffset val="100"/>
        <c:noMultiLvlLbl val="0"/>
      </c:catAx>
      <c:valAx>
        <c:axId val="477839872"/>
        <c:scaling>
          <c:orientation val="minMax"/>
        </c:scaling>
        <c:delete val="1"/>
        <c:axPos val="b"/>
        <c:numFmt formatCode="0" sourceLinked="0"/>
        <c:majorTickMark val="out"/>
        <c:minorTickMark val="none"/>
        <c:tickLblPos val="nextTo"/>
        <c:crossAx val="4778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7D40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4083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366-47B0-BD9F-49C580652179}"/>
              </c:ext>
            </c:extLst>
          </c:dPt>
          <c:dPt>
            <c:idx val="1"/>
            <c:invertIfNegative val="0"/>
            <c:bubble3D val="0"/>
            <c:spPr>
              <a:solidFill>
                <a:srgbClr val="7D40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6-47B0-BD9F-49C580652179}"/>
              </c:ext>
            </c:extLst>
          </c:dPt>
          <c:dPt>
            <c:idx val="2"/>
            <c:invertIfNegative val="0"/>
            <c:bubble3D val="0"/>
            <c:spPr>
              <a:solidFill>
                <a:srgbClr val="7D4083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366-47B0-BD9F-49C580652179}"/>
              </c:ext>
            </c:extLst>
          </c:dPt>
          <c:dLbls>
            <c:dLbl>
              <c:idx val="0"/>
              <c:layout>
                <c:manualLayout>
                  <c:x val="0.13883091077823501"/>
                  <c:y val="-3.0609121518212429E-3"/>
                </c:manualLayout>
              </c:layout>
              <c:tx>
                <c:rich>
                  <a:bodyPr/>
                  <a:lstStyle/>
                  <a:p>
                    <a:fld id="{F85442EE-3299-4993-942A-A5229522030E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366-47B0-BD9F-49C580652179}"/>
                </c:ext>
              </c:extLst>
            </c:dLbl>
            <c:dLbl>
              <c:idx val="1"/>
              <c:layout>
                <c:manualLayout>
                  <c:x val="0.19243115217973025"/>
                  <c:y val="0"/>
                </c:manualLayout>
              </c:layout>
              <c:tx>
                <c:rich>
                  <a:bodyPr/>
                  <a:lstStyle/>
                  <a:p>
                    <a:fld id="{EABA3916-A168-4FF4-85A3-D4F0CF5A4285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366-47B0-BD9F-49C580652179}"/>
                </c:ext>
              </c:extLst>
            </c:dLbl>
            <c:dLbl>
              <c:idx val="2"/>
              <c:layout>
                <c:manualLayout>
                  <c:x val="0.24763113338352577"/>
                  <c:y val="7.0955738166791221E-4"/>
                </c:manualLayout>
              </c:layout>
              <c:tx>
                <c:rich>
                  <a:bodyPr/>
                  <a:lstStyle/>
                  <a:p>
                    <a:fld id="{78331352-3A16-4BAD-824A-2516EB37EA03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366-47B0-BD9F-49C580652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Hoja1!$A$3:$A$5</c:f>
              <c:strCache>
                <c:ptCount val="3"/>
                <c:pt idx="0">
                  <c:v>Población de 65 años o más con un ingreso por Programas para adultos mayores inferior al promedio de las líneas de pobreza extrema por ingresos y que no cuentan con una pensión (jubilación)</c:v>
                </c:pt>
                <c:pt idx="1">
                  <c:v>Población no ocupada sin acceso a la seguridad social</c:v>
                </c:pt>
                <c:pt idx="2">
                  <c:v>Población ocupada sin acceso directo a la seguridad social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33.252360270799997</c:v>
                </c:pt>
                <c:pt idx="1">
                  <c:v>48.898249465799999</c:v>
                </c:pt>
                <c:pt idx="2">
                  <c:v>61.118626352700012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Hoja1!$D$3:$D$5</c15:f>
                <c15:dlblRangeCache>
                  <c:ptCount val="3"/>
                  <c:pt idx="0">
                    <c:v>33.3 </c:v>
                  </c:pt>
                  <c:pt idx="1">
                    <c:v>48.9 </c:v>
                  </c:pt>
                  <c:pt idx="2">
                    <c:v>61.1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366-47B0-BD9F-49C580652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832672"/>
        <c:axId val="477839872"/>
      </c:barChart>
      <c:catAx>
        <c:axId val="47783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7839872"/>
        <c:crosses val="autoZero"/>
        <c:auto val="1"/>
        <c:lblAlgn val="ctr"/>
        <c:lblOffset val="100"/>
        <c:noMultiLvlLbl val="0"/>
      </c:catAx>
      <c:valAx>
        <c:axId val="47783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8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'G_III_I_lp_I__2016-2024'!$C$4</c:f>
              <c:strCache>
                <c:ptCount val="1"/>
                <c:pt idx="0">
                  <c:v>por</c:v>
                </c:pt>
              </c:strCache>
            </c:strRef>
          </c:tx>
          <c:spPr>
            <a:solidFill>
              <a:srgbClr val="08989C">
                <a:alpha val="9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27-4AFF-92DE-11D4EB60FA2C}"/>
              </c:ext>
            </c:extLst>
          </c:dPt>
          <c:dPt>
            <c:idx val="1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27-4AFF-92DE-11D4EB60FA2C}"/>
              </c:ext>
            </c:extLst>
          </c:dPt>
          <c:dPt>
            <c:idx val="2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27-4AFF-92DE-11D4EB60FA2C}"/>
              </c:ext>
            </c:extLst>
          </c:dPt>
          <c:dPt>
            <c:idx val="3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27-4AFF-92DE-11D4EB60FA2C}"/>
              </c:ext>
            </c:extLst>
          </c:dPt>
          <c:dPt>
            <c:idx val="4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27-4AFF-92DE-11D4EB60FA2C}"/>
              </c:ext>
            </c:extLst>
          </c:dPt>
          <c:dPt>
            <c:idx val="6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27-4AFF-92DE-11D4EB60FA2C}"/>
              </c:ext>
            </c:extLst>
          </c:dPt>
          <c:dPt>
            <c:idx val="7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27-4AFF-92DE-11D4EB60FA2C}"/>
              </c:ext>
            </c:extLst>
          </c:dPt>
          <c:dPt>
            <c:idx val="8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27-4AFF-92DE-11D4EB60FA2C}"/>
              </c:ext>
            </c:extLst>
          </c:dPt>
          <c:dPt>
            <c:idx val="9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527-4AFF-92DE-11D4EB60FA2C}"/>
              </c:ext>
            </c:extLst>
          </c:dPt>
          <c:dPt>
            <c:idx val="10"/>
            <c:invertIfNegative val="0"/>
            <c:bubble3D val="0"/>
            <c:spPr>
              <a:solidFill>
                <a:srgbClr val="003057">
                  <a:alpha val="9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527-4AFF-92DE-11D4EB60FA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'G_III_I_lp_I__2016-2024'!$A$5:$B$15</c:f>
              <c:multiLvlStrCache>
                <c:ptCount val="11"/>
                <c:lvl>
                  <c:pt idx="0">
                    <c:v>2016</c:v>
                  </c:pt>
                  <c:pt idx="1">
                    <c:v>2018</c:v>
                  </c:pt>
                  <c:pt idx="2">
                    <c:v>2020</c:v>
                  </c:pt>
                  <c:pt idx="3">
                    <c:v>2022</c:v>
                  </c:pt>
                  <c:pt idx="4">
                    <c:v>2024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2020</c:v>
                  </c:pt>
                  <c:pt idx="9">
                    <c:v>2022</c:v>
                  </c:pt>
                  <c:pt idx="10">
                    <c:v>2024</c:v>
                  </c:pt>
                </c:lvl>
                <c:lvl>
                  <c:pt idx="0">
                    <c:v>Población con ingreso inferior a las líneas de pobreza por ingresos</c:v>
                  </c:pt>
                  <c:pt idx="6">
                    <c:v>Población con ingreso inferior a las líneas de pobreza extrema por ingresos</c:v>
                  </c:pt>
                </c:lvl>
              </c:multiLvlStrCache>
            </c:multiLvlStrRef>
          </c:cat>
          <c:val>
            <c:numRef>
              <c:f>'G_III_I_lp_I__2016-2024'!$C$5:$C$15</c:f>
              <c:numCache>
                <c:formatCode>0.0</c:formatCode>
                <c:ptCount val="11"/>
                <c:pt idx="0">
                  <c:v>50.783321926300005</c:v>
                </c:pt>
                <c:pt idx="1">
                  <c:v>49.884339144900004</c:v>
                </c:pt>
                <c:pt idx="2">
                  <c:v>52.773461010399998</c:v>
                </c:pt>
                <c:pt idx="3">
                  <c:v>43.529429764900001</c:v>
                </c:pt>
                <c:pt idx="4">
                  <c:v>35.362936246899999</c:v>
                </c:pt>
                <c:pt idx="6">
                  <c:v>14.8639981234</c:v>
                </c:pt>
                <c:pt idx="7">
                  <c:v>14.000725123900001</c:v>
                </c:pt>
                <c:pt idx="8">
                  <c:v>17.244935700900001</c:v>
                </c:pt>
                <c:pt idx="9">
                  <c:v>12.0584935133</c:v>
                </c:pt>
                <c:pt idx="10">
                  <c:v>9.3284816232000001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527-4AFF-92DE-11D4EB60FA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796845152"/>
        <c:axId val="7968465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fan</c:v>
                </c:tx>
                <c:spPr>
                  <a:solidFill>
                    <a:srgbClr val="08989C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8989C">
                        <a:alpha val="15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B527-4AFF-92DE-11D4EB60FA2C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8989C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B527-4AFF-92DE-11D4EB60FA2C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8989C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B527-4AFF-92DE-11D4EB60FA2C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08989C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B527-4AFF-92DE-11D4EB60FA2C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8989C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B527-4AFF-92DE-11D4EB60FA2C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003057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B527-4AFF-92DE-11D4EB60FA2C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003057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B527-4AFF-92DE-11D4EB60FA2C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003057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B527-4AFF-92DE-11D4EB60FA2C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003057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B527-4AFF-92DE-11D4EB60FA2C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003057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B527-4AFF-92DE-11D4EB60FA2C}"/>
                    </c:ext>
                  </c:extLst>
                </c:dPt>
                <c:dLbls>
                  <c:delete val="1"/>
                </c:dLbls>
                <c:val>
                  <c:numRef>
                    <c:extLst>
                      <c:ext uri="{02D57815-91ED-43cb-92C2-25804820EDAC}">
                        <c15:formulaRef>
                          <c15:sqref>'G_III_I_lp_I__2016-2024'!$C$5:$C$15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50.783321926300005</c:v>
                      </c:pt>
                      <c:pt idx="1">
                        <c:v>49.884339144900004</c:v>
                      </c:pt>
                      <c:pt idx="2">
                        <c:v>52.773461010399998</c:v>
                      </c:pt>
                      <c:pt idx="3">
                        <c:v>43.529429764900001</c:v>
                      </c:pt>
                      <c:pt idx="4">
                        <c:v>35.362936246899999</c:v>
                      </c:pt>
                      <c:pt idx="6">
                        <c:v>14.8639981234</c:v>
                      </c:pt>
                      <c:pt idx="7">
                        <c:v>14.000725123900001</c:v>
                      </c:pt>
                      <c:pt idx="8">
                        <c:v>17.244935700900001</c:v>
                      </c:pt>
                      <c:pt idx="9">
                        <c:v>12.0584935133</c:v>
                      </c:pt>
                      <c:pt idx="10">
                        <c:v>9.3284816232000001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B527-4AFF-92DE-11D4EB60FA2C}"/>
                  </c:ext>
                </c:extLst>
              </c15:ser>
            </c15:filteredBarSeries>
          </c:ext>
        </c:extLst>
      </c:barChart>
      <c:catAx>
        <c:axId val="7968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96846592"/>
        <c:crosses val="autoZero"/>
        <c:auto val="1"/>
        <c:lblAlgn val="ctr"/>
        <c:lblOffset val="100"/>
        <c:noMultiLvlLbl val="0"/>
      </c:catAx>
      <c:valAx>
        <c:axId val="79684659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79684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'G_III_I_lp_I__2016-2024'!$C$35</c:f>
              <c:strCache>
                <c:ptCount val="1"/>
                <c:pt idx="0">
                  <c:v>mill</c:v>
                </c:pt>
              </c:strCache>
            </c:strRef>
          </c:tx>
          <c:spPr>
            <a:solidFill>
              <a:srgbClr val="0898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E-4D9C-90B4-69954EEAEECE}"/>
              </c:ext>
            </c:extLst>
          </c:dPt>
          <c:dPt>
            <c:idx val="1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E-4D9C-90B4-69954EEAEECE}"/>
              </c:ext>
            </c:extLst>
          </c:dPt>
          <c:dPt>
            <c:idx val="2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E-4D9C-90B4-69954EEAEECE}"/>
              </c:ext>
            </c:extLst>
          </c:dPt>
          <c:dPt>
            <c:idx val="3"/>
            <c:invertIfNegative val="0"/>
            <c:bubble3D val="0"/>
            <c:spPr>
              <a:solidFill>
                <a:srgbClr val="089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E-4D9C-90B4-69954EEAEECE}"/>
              </c:ext>
            </c:extLst>
          </c:dPt>
          <c:dPt>
            <c:idx val="6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CE-4D9C-90B4-69954EEAEECE}"/>
              </c:ext>
            </c:extLst>
          </c:dPt>
          <c:dPt>
            <c:idx val="7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CE-4D9C-90B4-69954EEAEECE}"/>
              </c:ext>
            </c:extLst>
          </c:dPt>
          <c:dPt>
            <c:idx val="8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CE-4D9C-90B4-69954EEAEECE}"/>
              </c:ext>
            </c:extLst>
          </c:dPt>
          <c:dPt>
            <c:idx val="9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ACE-4D9C-90B4-69954EEAEECE}"/>
              </c:ext>
            </c:extLst>
          </c:dPt>
          <c:dPt>
            <c:idx val="10"/>
            <c:invertIfNegative val="0"/>
            <c:bubble3D val="0"/>
            <c:spPr>
              <a:solidFill>
                <a:srgbClr val="003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ACE-4D9C-90B4-69954EEAE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'G_III_I_lp_I__2016-2024'!$A$36:$B$46</c:f>
              <c:multiLvlStrCache>
                <c:ptCount val="11"/>
                <c:lvl>
                  <c:pt idx="0">
                    <c:v>2016</c:v>
                  </c:pt>
                  <c:pt idx="1">
                    <c:v>2018</c:v>
                  </c:pt>
                  <c:pt idx="2">
                    <c:v>2020</c:v>
                  </c:pt>
                  <c:pt idx="3">
                    <c:v>2022</c:v>
                  </c:pt>
                  <c:pt idx="4">
                    <c:v>2024</c:v>
                  </c:pt>
                  <c:pt idx="6">
                    <c:v>2016</c:v>
                  </c:pt>
                  <c:pt idx="7">
                    <c:v>2018</c:v>
                  </c:pt>
                  <c:pt idx="8">
                    <c:v>2020</c:v>
                  </c:pt>
                  <c:pt idx="9">
                    <c:v>2022</c:v>
                  </c:pt>
                  <c:pt idx="10">
                    <c:v>2024</c:v>
                  </c:pt>
                </c:lvl>
                <c:lvl>
                  <c:pt idx="0">
                    <c:v>Población con ingreso inferior a las líneas de pobreza por ingresos</c:v>
                  </c:pt>
                  <c:pt idx="6">
                    <c:v>Población con ingreso inferior a las líneas de pobreza extrema por ingresos</c:v>
                  </c:pt>
                </c:lvl>
              </c:multiLvlStrCache>
            </c:multiLvlStrRef>
          </c:cat>
          <c:val>
            <c:numRef>
              <c:f>'G_III_I_lp_I__2016-2024'!$C$36:$C$46</c:f>
              <c:numCache>
                <c:formatCode>0.0</c:formatCode>
                <c:ptCount val="11"/>
                <c:pt idx="0">
                  <c:v>61.343278000000005</c:v>
                </c:pt>
                <c:pt idx="1">
                  <c:v>61.770338000000002</c:v>
                </c:pt>
                <c:pt idx="2">
                  <c:v>66.886255000000006</c:v>
                </c:pt>
                <c:pt idx="3">
                  <c:v>56.104063000000004</c:v>
                </c:pt>
                <c:pt idx="4">
                  <c:v>46.048228999999999</c:v>
                </c:pt>
                <c:pt idx="6">
                  <c:v>17.954839</c:v>
                </c:pt>
                <c:pt idx="7">
                  <c:v>17.336694000000001</c:v>
                </c:pt>
                <c:pt idx="8">
                  <c:v>21.856614</c:v>
                </c:pt>
                <c:pt idx="9">
                  <c:v>15.541910000000001</c:v>
                </c:pt>
                <c:pt idx="10">
                  <c:v>12.147183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CE-4D9C-90B4-69954EEAE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5300800"/>
        <c:axId val="375302240"/>
      </c:barChart>
      <c:catAx>
        <c:axId val="3753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75302240"/>
        <c:crosses val="autoZero"/>
        <c:auto val="1"/>
        <c:lblAlgn val="ctr"/>
        <c:lblOffset val="100"/>
        <c:noMultiLvlLbl val="0"/>
      </c:catAx>
      <c:valAx>
        <c:axId val="375302240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3753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0.38492</cdr:x>
      <cdr:y>0.84197</cdr:y>
    </cdr:from>
    <cdr:to>
      <cdr:x>0.4482</cdr:x>
      <cdr:y>0.89197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2AB9F45-DD3F-D049-1B68-6E6FFC78A638}"/>
            </a:ext>
          </a:extLst>
        </cdr:cNvPr>
        <cdr:cNvSpPr txBox="1"/>
      </cdr:nvSpPr>
      <cdr:spPr>
        <a:xfrm xmlns:a="http://schemas.openxmlformats.org/drawingml/2006/main">
          <a:off x="3210283" y="3001720"/>
          <a:ext cx="527761" cy="178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600" kern="1200" dirty="0">
              <a:latin typeface="Arial" panose="020B0604020202020204" pitchFamily="34" charset="0"/>
              <a:cs typeface="Arial" panose="020B0604020202020204" pitchFamily="34" charset="0"/>
            </a:rPr>
            <a:t> 2/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0.33402</cdr:x>
      <cdr:y>0.88283</cdr:y>
    </cdr:from>
    <cdr:to>
      <cdr:x>0.3973</cdr:x>
      <cdr:y>0.93283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E94D511-F31B-3E02-2FC0-B5E79BC488F4}"/>
            </a:ext>
          </a:extLst>
        </cdr:cNvPr>
        <cdr:cNvSpPr txBox="1"/>
      </cdr:nvSpPr>
      <cdr:spPr>
        <a:xfrm xmlns:a="http://schemas.openxmlformats.org/drawingml/2006/main">
          <a:off x="2655699" y="3075713"/>
          <a:ext cx="503128" cy="174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600" kern="1200" dirty="0">
              <a:latin typeface="Arial" panose="020B0604020202020204" pitchFamily="34" charset="0"/>
              <a:cs typeface="Arial" panose="020B0604020202020204" pitchFamily="34" charset="0"/>
            </a:rPr>
            <a:t> 2/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0.20824</cdr:x>
      <cdr:y>0.02619</cdr:y>
    </cdr:from>
    <cdr:to>
      <cdr:x>1</cdr:x>
      <cdr:y>0.1169</cdr:y>
    </cdr:to>
    <cdr:sp macro="" textlink="">
      <cdr:nvSpPr>
        <cdr:cNvPr id="4" name="Rectángulo: esquinas redondeadas 3">
          <a:extLst xmlns:a="http://schemas.openxmlformats.org/drawingml/2006/main">
            <a:ext uri="{FF2B5EF4-FFF2-40B4-BE49-F238E27FC236}">
              <a16:creationId xmlns:a16="http://schemas.microsoft.com/office/drawing/2014/main" id="{11DF9A6D-C5C9-D5C8-5A1A-84F58303B705}"/>
            </a:ext>
          </a:extLst>
        </cdr:cNvPr>
        <cdr:cNvSpPr/>
      </cdr:nvSpPr>
      <cdr:spPr>
        <a:xfrm xmlns:a="http://schemas.openxmlformats.org/drawingml/2006/main">
          <a:off x="1048356" y="123981"/>
          <a:ext cx="3985960" cy="42932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2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 kern="12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0.00959</cdr:x>
      <cdr:y>0.027</cdr:y>
    </cdr:from>
    <cdr:to>
      <cdr:x>0.96807</cdr:x>
      <cdr:y>0.12201</cdr:y>
    </cdr:to>
    <cdr:sp macro="" textlink="">
      <cdr:nvSpPr>
        <cdr:cNvPr id="2" name="Rectángulo: esquinas redondeadas 1">
          <a:extLst xmlns:a="http://schemas.openxmlformats.org/drawingml/2006/main">
            <a:ext uri="{FF2B5EF4-FFF2-40B4-BE49-F238E27FC236}">
              <a16:creationId xmlns:a16="http://schemas.microsoft.com/office/drawing/2014/main" id="{D161051E-9B0E-31E8-1F02-485E71F86BF2}"/>
            </a:ext>
          </a:extLst>
        </cdr:cNvPr>
        <cdr:cNvSpPr/>
      </cdr:nvSpPr>
      <cdr:spPr>
        <a:xfrm xmlns:a="http://schemas.openxmlformats.org/drawingml/2006/main">
          <a:off x="61657" y="120688"/>
          <a:ext cx="6159420" cy="4246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2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 kern="12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0.17755</cdr:x>
      <cdr:y>0.02345</cdr:y>
    </cdr:from>
    <cdr:to>
      <cdr:x>0.98289</cdr:x>
      <cdr:y>0.11902</cdr:y>
    </cdr:to>
    <cdr:sp macro="" textlink="">
      <cdr:nvSpPr>
        <cdr:cNvPr id="2" name="Rectángulo: esquinas redondeadas 1">
          <a:extLst xmlns:a="http://schemas.openxmlformats.org/drawingml/2006/main">
            <a:ext uri="{FF2B5EF4-FFF2-40B4-BE49-F238E27FC236}">
              <a16:creationId xmlns:a16="http://schemas.microsoft.com/office/drawing/2014/main" id="{E8650A7C-13FC-1E1F-4081-A1CB3F5A1E6F}"/>
            </a:ext>
          </a:extLst>
        </cdr:cNvPr>
        <cdr:cNvSpPr/>
      </cdr:nvSpPr>
      <cdr:spPr>
        <a:xfrm xmlns:a="http://schemas.openxmlformats.org/drawingml/2006/main">
          <a:off x="878753" y="107044"/>
          <a:ext cx="3985960" cy="43630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2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2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4EF1-6C00-45D2-9EEB-16FC32220953}" type="datetimeFigureOut">
              <a:rPr lang="es-MX" smtClean="0"/>
              <a:t>21/10/25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0C0D-0B7D-4294-8717-94578A661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6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8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9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5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0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61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9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D60AD-BA0C-DC71-EFBD-1E2CC805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9C2256-1DFE-5B6D-A32E-695ACC116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CCB8CF-76AD-9074-BF49-654949170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B084AF-F814-7738-567F-DFA6AA10B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2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FF4C-C0F5-1AC4-1EA5-39783EEE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6EF134-F940-7DAE-5C17-A473A1B88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1DA309-2C96-E135-F395-9C2A308E1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6993E1-CB54-C4F7-4C2C-1183F4119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5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FF4C-C0F5-1AC4-1EA5-39783EEE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6EF134-F940-7DAE-5C17-A473A1B88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1DA309-2C96-E135-F395-9C2A308E1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6993E1-CB54-C4F7-4C2C-1183F4119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33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2AAFE-F264-A3C3-0947-6B948A2E8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EC7C71-FD54-D598-04AB-8ACBE2B07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0CFA08-5AF4-4776-7BDB-F1A2EFF23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2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3909EB-BEC6-E94E-1C15-56076A8C7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EEFD3-EE8B-4D27-902B-43A9D17F97A7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9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CDC725-7347-E3FC-260A-D741DD90F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564" y="5796240"/>
            <a:ext cx="2187139" cy="4267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8BEFF-EC5C-B1F0-A3DC-F32AEE232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3772" y="5951624"/>
            <a:ext cx="2771320" cy="2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0A1F9-C897-A1EB-CEE7-5792EF170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3772" y="587887"/>
            <a:ext cx="2765436" cy="276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D0B96A-E081-9C39-E028-5518DEDBB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27271"/>
            <a:ext cx="12176255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D515E-9E8E-0697-34AF-2CFDB9056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20F1E2-EE40-68C5-0FA4-2511BD013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B9AB649-4E5C-4DD0-781C-411BEFED84F4}"/>
              </a:ext>
            </a:extLst>
          </p:cNvPr>
          <p:cNvSpPr/>
          <p:nvPr userDrawn="1"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8251A5-3CE7-6359-C9D1-9CD0E23DE2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3FD2BC-B9C7-48FE-944E-77907034D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6185" y="2337120"/>
            <a:ext cx="4398963" cy="3409950"/>
          </a:xfrm>
          <a:custGeom>
            <a:avLst/>
            <a:gdLst>
              <a:gd name="connsiteX0" fmla="*/ 0 w 4398963"/>
              <a:gd name="connsiteY0" fmla="*/ 0 h 3409950"/>
              <a:gd name="connsiteX1" fmla="*/ 4398963 w 4398963"/>
              <a:gd name="connsiteY1" fmla="*/ 0 h 3409950"/>
              <a:gd name="connsiteX2" fmla="*/ 4398963 w 4398963"/>
              <a:gd name="connsiteY2" fmla="*/ 3409950 h 3409950"/>
              <a:gd name="connsiteX3" fmla="*/ 0 w 4398963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963" h="3409950">
                <a:moveTo>
                  <a:pt x="0" y="0"/>
                </a:moveTo>
                <a:lnTo>
                  <a:pt x="4398963" y="0"/>
                </a:lnTo>
                <a:lnTo>
                  <a:pt x="4398963" y="3409950"/>
                </a:lnTo>
                <a:lnTo>
                  <a:pt x="0" y="3409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 en el icono para agregar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D3A2BE-FB94-3525-5482-5EE62BE37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 en el icono para agregar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 en el icono para agregar imagen</a:t>
            </a:r>
            <a:endParaRPr lang="en-ID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D2C3F7A-0337-898E-2DA8-60F4C732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 en el icono para agregar imagen</a:t>
            </a:r>
            <a:endParaRPr lang="en-ID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1D3ECD-2336-62A8-ADEE-2831ACF43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085B0C-A84C-E05C-18C6-6E95B8141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A0A1F5-AB37-8B26-19A2-641AC74B2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717" r="10745" b="10744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8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orient="horz" pos="323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package" Target="../embeddings/Hoja_de_c_lculo_de_Microsoft_Excel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s://www.coneval.org.mx/InformesPublicaciones/InformesPublicaciones/Documents/Metodologia-medicion-multidimensional-3er-edicio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neval.org.mx/InformesPublicaciones/InformesPublicaciones/Documents/Metodologia-medicion-multidimensional-3er-edicion.pdf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eval.org.mx/InformesPublicaciones/InformesPublicaciones/Documents/Metodologia-medicion-multidimensional-3er-edicion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9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svg"/><Relationship Id="rId3" Type="http://schemas.openxmlformats.org/officeDocument/2006/relationships/hyperlink" Target="https://www.inegi.org.mx/desarrollosocial/pm/#tabulados" TargetMode="External"/><Relationship Id="rId7" Type="http://schemas.openxmlformats.org/officeDocument/2006/relationships/hyperlink" Target="https://www.inegi.org.mx/contenidos/saladeprensa/boletines/2025/pm/pm2025_RR_08.pdf" TargetMode="External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hyperlink" Target="https://www.inegi.org.mx/desarrollosocial/pm/" TargetMode="Externa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egi.org.mx/contenidos/desarrollosocial/pm/doc/pm_nota_tecnica_2024.pdf" TargetMode="External"/><Relationship Id="rId11" Type="http://schemas.openxmlformats.org/officeDocument/2006/relationships/image" Target="../media/image63.svg"/><Relationship Id="rId5" Type="http://schemas.openxmlformats.org/officeDocument/2006/relationships/hyperlink" Target="https://www.inegi.org.mx/contenidos/desarrollosocial/pm/doc/pm_presentacion_2024.pdf" TargetMode="External"/><Relationship Id="rId15" Type="http://schemas.openxmlformats.org/officeDocument/2006/relationships/image" Target="../media/image69.svg"/><Relationship Id="rId10" Type="http://schemas.openxmlformats.org/officeDocument/2006/relationships/image" Target="../media/image62.png"/><Relationship Id="rId4" Type="http://schemas.openxmlformats.org/officeDocument/2006/relationships/hyperlink" Target="https://www.inegi.org.mx/desarrollosocial/pm/#documentacion" TargetMode="External"/><Relationship Id="rId9" Type="http://schemas.openxmlformats.org/officeDocument/2006/relationships/image" Target="../media/image61.svg"/><Relationship Id="rId1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9.emf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4C94-7A8D-0691-AD88-7F9A949D0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2F9FCF6-8A70-37BA-7D76-7D4FF75FB5D0}"/>
              </a:ext>
            </a:extLst>
          </p:cNvPr>
          <p:cNvSpPr txBox="1">
            <a:spLocks/>
          </p:cNvSpPr>
          <p:nvPr/>
        </p:nvSpPr>
        <p:spPr>
          <a:xfrm>
            <a:off x="3214849" y="1575413"/>
            <a:ext cx="682969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600" b="0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B415C67-6810-D113-7808-241278C5FF13}"/>
              </a:ext>
            </a:extLst>
          </p:cNvPr>
          <p:cNvSpPr txBox="1">
            <a:spLocks/>
          </p:cNvSpPr>
          <p:nvPr/>
        </p:nvSpPr>
        <p:spPr>
          <a:xfrm>
            <a:off x="3214850" y="2087082"/>
            <a:ext cx="7467494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5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MULTIDIMENSIONAL</a:t>
            </a:r>
            <a:br>
              <a:rPr kumimoji="0" lang="es-MX" altLang="ko-KR" sz="5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kumimoji="0" lang="es-MX" altLang="ko-KR" sz="5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8C55A4-F477-FF82-E2C8-CD58914A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81" y="3693444"/>
            <a:ext cx="1331406" cy="11923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562C4C6-90B3-4860-25FA-E2524907906E}"/>
              </a:ext>
            </a:extLst>
          </p:cNvPr>
          <p:cNvSpPr txBox="1">
            <a:spLocks/>
          </p:cNvSpPr>
          <p:nvPr/>
        </p:nvSpPr>
        <p:spPr>
          <a:xfrm>
            <a:off x="3214849" y="4285259"/>
            <a:ext cx="2132065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OCTUBRE</a:t>
            </a:r>
            <a:r>
              <a:rPr kumimoji="0" lang="es-MX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s-MX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7850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912F6B1-28BB-494A-ACBA-BF06837889B6}"/>
              </a:ext>
            </a:extLst>
          </p:cNvPr>
          <p:cNvSpPr/>
          <p:nvPr/>
        </p:nvSpPr>
        <p:spPr>
          <a:xfrm>
            <a:off x="775252" y="3156286"/>
            <a:ext cx="11416748" cy="281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7" name="Google Shape;555;p6">
            <a:extLst>
              <a:ext uri="{FF2B5EF4-FFF2-40B4-BE49-F238E27FC236}">
                <a16:creationId xmlns:a16="http://schemas.microsoft.com/office/drawing/2014/main" id="{11227455-6D04-44CC-A400-62EB3EB27BC0}"/>
              </a:ext>
            </a:extLst>
          </p:cNvPr>
          <p:cNvSpPr/>
          <p:nvPr/>
        </p:nvSpPr>
        <p:spPr>
          <a:xfrm>
            <a:off x="1284242" y="3650795"/>
            <a:ext cx="9340215" cy="18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F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publica cada dos años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es el insumo principal para la medición de la pobreza multidimensional.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F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F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MX" sz="1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proporciona un panorama estadístico del comportamiento de los ingresos y gastos de los hogares, las características de la infraestructura de su vivienda y equipamiento, así como las características ocupacionales y sociodemográficas de sus integrantes.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2B1CA9-86DF-653A-2E0A-E48C9FB5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087313"/>
            <a:ext cx="1201762" cy="8204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6B89E45-A5B1-83E3-D2CD-DA49C35DA060}"/>
              </a:ext>
            </a:extLst>
          </p:cNvPr>
          <p:cNvSpPr txBox="1">
            <a:spLocks/>
          </p:cNvSpPr>
          <p:nvPr/>
        </p:nvSpPr>
        <p:spPr>
          <a:xfrm>
            <a:off x="1061684" y="570587"/>
            <a:ext cx="5537899" cy="434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FUENTE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INFORMACIÓN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02D7F35-E740-A34A-9F2A-864357684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086" y="1725730"/>
            <a:ext cx="3852931" cy="9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4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9A5A57-E95C-DACA-C3E4-6BC33C0A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E877E07-B6C4-423C-76A9-77AA3D515045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088392" cy="384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1707F-76DB-B4B2-1923-AE40F17C8D7B}"/>
              </a:ext>
            </a:extLst>
          </p:cNvPr>
          <p:cNvSpPr txBox="1">
            <a:spLocks/>
          </p:cNvSpPr>
          <p:nvPr/>
        </p:nvSpPr>
        <p:spPr>
          <a:xfrm>
            <a:off x="1103969" y="2534600"/>
            <a:ext cx="6305825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RESULTADOS</a:t>
            </a: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 </a:t>
            </a:r>
            <a:b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</a:b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DE LA MEDICIÓN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E431FE-A502-26DF-484A-9509B4BF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3803560"/>
            <a:ext cx="1469409" cy="1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E64CCDC-7171-846B-A745-2C1321860453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3FEDBA-DD71-5B1B-1870-2E2702A21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59" y="1254062"/>
            <a:ext cx="1201762" cy="8204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607F0BB-9D62-8C11-39CE-53363E89BE81}"/>
              </a:ext>
            </a:extLst>
          </p:cNvPr>
          <p:cNvSpPr txBox="1">
            <a:spLocks/>
          </p:cNvSpPr>
          <p:nvPr/>
        </p:nvSpPr>
        <p:spPr>
          <a:xfrm>
            <a:off x="735105" y="362800"/>
            <a:ext cx="11347071" cy="430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LA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MULTIDIMENSIONAL, 2016-2024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15C312D-F72A-46DA-0BDA-5EA73FE9F998}"/>
              </a:ext>
            </a:extLst>
          </p:cNvPr>
          <p:cNvCxnSpPr>
            <a:cxnSpLocks/>
          </p:cNvCxnSpPr>
          <p:nvPr/>
        </p:nvCxnSpPr>
        <p:spPr>
          <a:xfrm flipV="1">
            <a:off x="858959" y="5744561"/>
            <a:ext cx="10299325" cy="6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AA8E828-624F-A4D5-55D0-BEFC34DBC653}"/>
              </a:ext>
            </a:extLst>
          </p:cNvPr>
          <p:cNvSpPr txBox="1"/>
          <p:nvPr/>
        </p:nvSpPr>
        <p:spPr>
          <a:xfrm>
            <a:off x="844929" y="6174649"/>
            <a:ext cx="9771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    Los cálculos se realizaron con la metodología del Coneval con la ENIGH 2024 como insumo principal.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6163EA2-580E-9340-1121-5F7F51CA4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14892"/>
              </p:ext>
            </p:extLst>
          </p:nvPr>
        </p:nvGraphicFramePr>
        <p:xfrm>
          <a:off x="1057275" y="1589088"/>
          <a:ext cx="10106025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86400" imgH="2064843" progId="Excel.Sheet.12">
                  <p:embed/>
                </p:oleObj>
              </mc:Choice>
              <mc:Fallback>
                <p:oleObj name="Worksheet" r:id="rId4" imgW="5486400" imgH="2064843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6163EA2-580E-9340-1121-5F7F51CA4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75" y="1589088"/>
                        <a:ext cx="10106025" cy="3806825"/>
                      </a:xfrm>
                      <a:prstGeom prst="rect">
                        <a:avLst/>
                      </a:prstGeom>
                      <a:solidFill>
                        <a:srgbClr val="E7E6E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9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52B2-AEAC-22F9-4192-D945AFF6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4">
            <a:extLst>
              <a:ext uri="{FF2B5EF4-FFF2-40B4-BE49-F238E27FC236}">
                <a16:creationId xmlns:a16="http://schemas.microsoft.com/office/drawing/2014/main" id="{B1933DC5-7B9E-37DB-7642-667E1D0E9946}"/>
              </a:ext>
            </a:extLst>
          </p:cNvPr>
          <p:cNvSpPr/>
          <p:nvPr/>
        </p:nvSpPr>
        <p:spPr>
          <a:xfrm>
            <a:off x="9494573" y="0"/>
            <a:ext cx="2740066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A7FA57-0DA5-70C3-A19D-4450C4ED5B55}"/>
              </a:ext>
            </a:extLst>
          </p:cNvPr>
          <p:cNvSpPr txBox="1"/>
          <p:nvPr/>
        </p:nvSpPr>
        <p:spPr>
          <a:xfrm>
            <a:off x="829959" y="6338941"/>
            <a:ext cx="6770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    Las cifras de este documento se presentan a un decimal y la suma de los parciales puede no resultar el total, debido al redondeo.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595EDB-354B-37AE-0218-4DB0298B1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59" y="1113991"/>
            <a:ext cx="1201762" cy="8204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6A69418-7598-0E7A-C841-FEE43C3712EE}"/>
              </a:ext>
            </a:extLst>
          </p:cNvPr>
          <p:cNvSpPr txBox="1">
            <a:spLocks/>
          </p:cNvSpPr>
          <p:nvPr/>
        </p:nvSpPr>
        <p:spPr>
          <a:xfrm>
            <a:off x="691508" y="263059"/>
            <a:ext cx="7379070" cy="430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MULTIDIMENSIONAL, 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80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7FD70F5-C34D-4809-D210-C6166942A1DB}"/>
              </a:ext>
            </a:extLst>
          </p:cNvPr>
          <p:cNvGrpSpPr/>
          <p:nvPr/>
        </p:nvGrpSpPr>
        <p:grpSpPr>
          <a:xfrm>
            <a:off x="1772194" y="1515606"/>
            <a:ext cx="6549752" cy="4648544"/>
            <a:chOff x="3411836" y="1674253"/>
            <a:chExt cx="5192518" cy="4452961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8279272B-7CF6-8698-BCBB-26EF2D6388C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411836" y="1674253"/>
            <a:ext cx="4233147" cy="4411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72C3E52-59C8-9740-D17E-F11A4F4A29B4}"/>
                </a:ext>
              </a:extLst>
            </p:cNvPr>
            <p:cNvGrpSpPr/>
            <p:nvPr/>
          </p:nvGrpSpPr>
          <p:grpSpPr>
            <a:xfrm>
              <a:off x="3702568" y="1875766"/>
              <a:ext cx="4901786" cy="4251448"/>
              <a:chOff x="3702568" y="1875766"/>
              <a:chExt cx="4901786" cy="4251448"/>
            </a:xfrm>
          </p:grpSpPr>
          <p:sp>
            <p:nvSpPr>
              <p:cNvPr id="3" name="Cerrar llave 2">
                <a:extLst>
                  <a:ext uri="{FF2B5EF4-FFF2-40B4-BE49-F238E27FC236}">
                    <a16:creationId xmlns:a16="http://schemas.microsoft.com/office/drawing/2014/main" id="{BD5F2D8B-0919-5013-72F8-8937A1EE3509}"/>
                  </a:ext>
                </a:extLst>
              </p:cNvPr>
              <p:cNvSpPr/>
              <p:nvPr/>
            </p:nvSpPr>
            <p:spPr>
              <a:xfrm>
                <a:off x="6387873" y="1875766"/>
                <a:ext cx="537584" cy="3902463"/>
              </a:xfrm>
              <a:prstGeom prst="rightBrac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80FAA8-C65E-4E2A-02B4-A4FA6E4AB323}"/>
                  </a:ext>
                </a:extLst>
              </p:cNvPr>
              <p:cNvSpPr txBox="1"/>
              <p:nvPr/>
            </p:nvSpPr>
            <p:spPr>
              <a:xfrm>
                <a:off x="6925457" y="3517428"/>
                <a:ext cx="1678897" cy="619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29.6 pobreza multidimensional</a:t>
                </a:r>
              </a:p>
            </p:txBody>
          </p:sp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18237602-AAF9-B475-AE8F-478EBECC8A3D}"/>
                  </a:ext>
                </a:extLst>
              </p:cNvPr>
              <p:cNvGrpSpPr/>
              <p:nvPr/>
            </p:nvGrpSpPr>
            <p:grpSpPr>
              <a:xfrm>
                <a:off x="3702568" y="5870702"/>
                <a:ext cx="4587147" cy="256512"/>
                <a:chOff x="3177918" y="5870702"/>
                <a:chExt cx="4587147" cy="256512"/>
              </a:xfrm>
            </p:grpSpPr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476DFFCE-789C-E7FB-8576-00484955E472}"/>
                    </a:ext>
                  </a:extLst>
                </p:cNvPr>
                <p:cNvGrpSpPr/>
                <p:nvPr/>
              </p:nvGrpSpPr>
              <p:grpSpPr>
                <a:xfrm>
                  <a:off x="3177918" y="5870702"/>
                  <a:ext cx="2638269" cy="254012"/>
                  <a:chOff x="4302176" y="5870702"/>
                  <a:chExt cx="2638269" cy="254012"/>
                </a:xfrm>
              </p:grpSpPr>
              <p:sp>
                <p:nvSpPr>
                  <p:cNvPr id="17" name="Rectángulo 16">
                    <a:extLst>
                      <a:ext uri="{FF2B5EF4-FFF2-40B4-BE49-F238E27FC236}">
                        <a16:creationId xmlns:a16="http://schemas.microsoft.com/office/drawing/2014/main" id="{71A1CB49-DCBE-AFCE-CED1-C63F276021AA}"/>
                      </a:ext>
                    </a:extLst>
                  </p:cNvPr>
                  <p:cNvSpPr/>
                  <p:nvPr/>
                </p:nvSpPr>
                <p:spPr>
                  <a:xfrm>
                    <a:off x="4302176" y="5937448"/>
                    <a:ext cx="144000" cy="108000"/>
                  </a:xfrm>
                  <a:prstGeom prst="rect">
                    <a:avLst/>
                  </a:prstGeom>
                  <a:solidFill>
                    <a:srgbClr val="D996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MX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id="{DE74C0B7-DA8C-11F0-31FC-9D1FB08A9C3B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068" y="5870702"/>
                    <a:ext cx="2473377" cy="25401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MX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Pobreza extrema</a:t>
                    </a:r>
                  </a:p>
                </p:txBody>
              </p:sp>
            </p:grpSp>
            <p:grpSp>
              <p:nvGrpSpPr>
                <p:cNvPr id="20" name="Grupo 19">
                  <a:extLst>
                    <a:ext uri="{FF2B5EF4-FFF2-40B4-BE49-F238E27FC236}">
                      <a16:creationId xmlns:a16="http://schemas.microsoft.com/office/drawing/2014/main" id="{7416E727-FB50-FED3-956D-7C04D5ADDFF6}"/>
                    </a:ext>
                  </a:extLst>
                </p:cNvPr>
                <p:cNvGrpSpPr/>
                <p:nvPr/>
              </p:nvGrpSpPr>
              <p:grpSpPr>
                <a:xfrm>
                  <a:off x="5099154" y="5873202"/>
                  <a:ext cx="2665911" cy="254012"/>
                  <a:chOff x="4302176" y="5870702"/>
                  <a:chExt cx="2665911" cy="254012"/>
                </a:xfrm>
              </p:grpSpPr>
              <p:sp>
                <p:nvSpPr>
                  <p:cNvPr id="22" name="Rectángulo 21">
                    <a:extLst>
                      <a:ext uri="{FF2B5EF4-FFF2-40B4-BE49-F238E27FC236}">
                        <a16:creationId xmlns:a16="http://schemas.microsoft.com/office/drawing/2014/main" id="{490E44DE-B72C-E2F6-9795-770F6B40BCE8}"/>
                      </a:ext>
                    </a:extLst>
                  </p:cNvPr>
                  <p:cNvSpPr/>
                  <p:nvPr/>
                </p:nvSpPr>
                <p:spPr>
                  <a:xfrm>
                    <a:off x="4302176" y="5937448"/>
                    <a:ext cx="144000" cy="108000"/>
                  </a:xfrm>
                  <a:prstGeom prst="rect">
                    <a:avLst/>
                  </a:prstGeom>
                  <a:solidFill>
                    <a:srgbClr val="FAC0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MX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40A4EBCA-BE6C-1893-43A2-9C285072E607}"/>
                      </a:ext>
                    </a:extLst>
                  </p:cNvPr>
                  <p:cNvSpPr txBox="1"/>
                  <p:nvPr/>
                </p:nvSpPr>
                <p:spPr>
                  <a:xfrm>
                    <a:off x="4494710" y="5870702"/>
                    <a:ext cx="2473377" cy="25401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MX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Pobreza moderada</a:t>
                    </a:r>
                  </a:p>
                </p:txBody>
              </p:sp>
            </p:grpSp>
          </p:grpSp>
        </p:grp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6A059-E489-029F-CA33-0A1A388A395C}"/>
              </a:ext>
            </a:extLst>
          </p:cNvPr>
          <p:cNvSpPr txBox="1"/>
          <p:nvPr/>
        </p:nvSpPr>
        <p:spPr>
          <a:xfrm>
            <a:off x="9736087" y="1489635"/>
            <a:ext cx="24559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 en situación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multidimensional,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sng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38.5 millones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E1E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moderada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E1E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   31.5 millones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E1E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E1E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extrema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E1E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   7.0 millones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DC1E1B0-8B4F-BB24-F475-114BB1BF0D69}"/>
              </a:ext>
            </a:extLst>
          </p:cNvPr>
          <p:cNvSpPr txBox="1"/>
          <p:nvPr/>
        </p:nvSpPr>
        <p:spPr>
          <a:xfrm>
            <a:off x="3283118" y="1196032"/>
            <a:ext cx="2740066" cy="379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FFD7FC4-3692-B5E2-B8BB-77A52AF2E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421" y="6054217"/>
            <a:ext cx="1992756" cy="3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6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05D853-161D-9A70-FF1A-F2D63C98AC7B}"/>
              </a:ext>
            </a:extLst>
          </p:cNvPr>
          <p:cNvSpPr txBox="1">
            <a:spLocks/>
          </p:cNvSpPr>
          <p:nvPr/>
        </p:nvSpPr>
        <p:spPr>
          <a:xfrm>
            <a:off x="2101095" y="2480934"/>
            <a:ext cx="7542071" cy="2095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Resultados generales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Rezago educativo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los servicios de salud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la seguridad social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Calidad y espacios de la vivienda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los servicios básicos en la vivienda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la alimentación nutritiva y de calidad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E81170-118B-CA2A-A75B-22FBA065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1941248"/>
            <a:ext cx="1469409" cy="100312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E81961-F08A-DFDF-8464-4DCD0E080094}"/>
              </a:ext>
            </a:extLst>
          </p:cNvPr>
          <p:cNvSpPr txBox="1">
            <a:spLocks/>
          </p:cNvSpPr>
          <p:nvPr/>
        </p:nvSpPr>
        <p:spPr>
          <a:xfrm>
            <a:off x="1086924" y="1246011"/>
            <a:ext cx="11009596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CARENCIAS SOCIALES</a:t>
            </a:r>
            <a:endParaRPr kumimoji="0" lang="es-MX" altLang="ko-KR" sz="38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233BAC-6F6A-912F-B976-18F31AE2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397512"/>
            <a:ext cx="2204822" cy="42895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97BA4E8-88A2-B0BB-26F3-6D665BA86610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</p:spTree>
    <p:extLst>
      <p:ext uri="{BB962C8B-B14F-4D97-AF65-F5344CB8AC3E}">
        <p14:creationId xmlns:p14="http://schemas.microsoft.com/office/powerpoint/2010/main" val="89347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CF136-5EF1-705C-22D1-52BE4CE0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739820-C773-5A7C-AE18-F020F7DA5B09}"/>
              </a:ext>
            </a:extLst>
          </p:cNvPr>
          <p:cNvSpPr txBox="1">
            <a:spLocks/>
          </p:cNvSpPr>
          <p:nvPr/>
        </p:nvSpPr>
        <p:spPr>
          <a:xfrm>
            <a:off x="844929" y="255087"/>
            <a:ext cx="8789887" cy="8688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SOCIAL, 2016-2024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porcentaje de la población)</a:t>
            </a:r>
            <a:endParaRPr kumimoji="0" lang="es-MX" altLang="ko-KR" sz="16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80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C3C5B1-53F0-3304-7A4B-75947F03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2" y="1526917"/>
            <a:ext cx="1201762" cy="82041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7DCF265-77A0-4FD0-96C5-A4C9F74284E8}"/>
              </a:ext>
            </a:extLst>
          </p:cNvPr>
          <p:cNvGraphicFramePr>
            <a:graphicFrameLocks/>
          </p:cNvGraphicFramePr>
          <p:nvPr/>
        </p:nvGraphicFramePr>
        <p:xfrm>
          <a:off x="955292" y="1750651"/>
          <a:ext cx="10663393" cy="410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E449BAC-EC47-4754-D961-FE2A921056CE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</p:spTree>
    <p:extLst>
      <p:ext uri="{BB962C8B-B14F-4D97-AF65-F5344CB8AC3E}">
        <p14:creationId xmlns:p14="http://schemas.microsoft.com/office/powerpoint/2010/main" val="181189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CF136-5EF1-705C-22D1-52BE4CE0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405EA73-3F7D-42D2-AEEB-D457236826A0}"/>
              </a:ext>
            </a:extLst>
          </p:cNvPr>
          <p:cNvGraphicFramePr>
            <a:graphicFrameLocks/>
          </p:cNvGraphicFramePr>
          <p:nvPr/>
        </p:nvGraphicFramePr>
        <p:xfrm>
          <a:off x="889200" y="1927007"/>
          <a:ext cx="10656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4CBCE6-9A0A-485F-D0AC-CF5BD71AB75C}"/>
              </a:ext>
            </a:extLst>
          </p:cNvPr>
          <p:cNvSpPr txBox="1">
            <a:spLocks/>
          </p:cNvSpPr>
          <p:nvPr/>
        </p:nvSpPr>
        <p:spPr>
          <a:xfrm>
            <a:off x="889200" y="326036"/>
            <a:ext cx="9584545" cy="561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SOCIAL, 2016-2024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(millones de personas)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4409C9-0C57-E19D-4C7B-BBFF80C30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19" y="1605793"/>
            <a:ext cx="1201762" cy="820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582508-8B0D-E4FA-8E60-5ED0D08A7F61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</p:spTree>
    <p:extLst>
      <p:ext uri="{BB962C8B-B14F-4D97-AF65-F5344CB8AC3E}">
        <p14:creationId xmlns:p14="http://schemas.microsoft.com/office/powerpoint/2010/main" val="20541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EBAE-16B6-8533-A7C0-8F493FFA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76A664B-83E7-F88A-3B98-3C786FF0F75E}"/>
              </a:ext>
            </a:extLst>
          </p:cNvPr>
          <p:cNvSpPr txBox="1">
            <a:spLocks/>
          </p:cNvSpPr>
          <p:nvPr/>
        </p:nvSpPr>
        <p:spPr>
          <a:xfrm>
            <a:off x="1058643" y="2226218"/>
            <a:ext cx="10327697" cy="16473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altLang="ko-KR" sz="3800" b="1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es-MX" altLang="ko-KR" sz="3800" b="1" cap="sm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MEDICIÓN</a:t>
            </a:r>
            <a:endParaRPr lang="es-MX" altLang="ko-KR" sz="3800" b="1" cap="sm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3F1BAE-20A6-4808-F4D7-CC66CA2C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5" y="2837502"/>
            <a:ext cx="1469409" cy="100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875643-5BB3-83E3-E36D-AB64B0C8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5492EEE-D96A-1DB6-293A-9869D251BDFD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217649-C940-E7C5-D49C-AC82BDAA9D48}"/>
              </a:ext>
            </a:extLst>
          </p:cNvPr>
          <p:cNvSpPr txBox="1">
            <a:spLocks/>
          </p:cNvSpPr>
          <p:nvPr/>
        </p:nvSpPr>
        <p:spPr>
          <a:xfrm>
            <a:off x="1559229" y="3429000"/>
            <a:ext cx="7542071" cy="2095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los servicios de salud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Acceso a la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5793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43EFF-EE51-DBD5-E738-ACA4F622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56273-4BC9-FCAF-CC66-C96297CC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398000"/>
            <a:ext cx="1201762" cy="8204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724DA17-C638-93FD-6949-28F89D9465F7}"/>
              </a:ext>
            </a:extLst>
          </p:cNvPr>
          <p:cNvSpPr txBox="1">
            <a:spLocks/>
          </p:cNvSpPr>
          <p:nvPr/>
        </p:nvSpPr>
        <p:spPr>
          <a:xfrm>
            <a:off x="1535877" y="523330"/>
            <a:ext cx="610408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LOS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SERVICIOS DE SALUD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72157659-7381-29F0-F00A-C25C64757690}"/>
              </a:ext>
            </a:extLst>
          </p:cNvPr>
          <p:cNvSpPr txBox="1"/>
          <p:nvPr/>
        </p:nvSpPr>
        <p:spPr>
          <a:xfrm>
            <a:off x="3655409" y="1592364"/>
            <a:ext cx="3646911" cy="4508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persona </a:t>
            </a: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carente sí: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468BBB5-801F-1C92-5CF5-DD2F96124524}"/>
              </a:ext>
            </a:extLst>
          </p:cNvPr>
          <p:cNvGrpSpPr/>
          <p:nvPr/>
        </p:nvGrpSpPr>
        <p:grpSpPr>
          <a:xfrm>
            <a:off x="1060212" y="2791281"/>
            <a:ext cx="7639235" cy="3060896"/>
            <a:chOff x="3999417" y="2956612"/>
            <a:chExt cx="9268914" cy="3060896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B0BB6DC4-2ADC-B449-5054-83632E7BA018}"/>
                </a:ext>
              </a:extLst>
            </p:cNvPr>
            <p:cNvGrpSpPr/>
            <p:nvPr/>
          </p:nvGrpSpPr>
          <p:grpSpPr>
            <a:xfrm>
              <a:off x="8644820" y="2979986"/>
              <a:ext cx="914400" cy="1371600"/>
              <a:chOff x="2514600" y="1600200"/>
              <a:chExt cx="914400" cy="1371600"/>
            </a:xfrm>
            <a:solidFill>
              <a:srgbClr val="73A950"/>
            </a:solidFill>
          </p:grpSpPr>
          <p:sp>
            <p:nvSpPr>
              <p:cNvPr id="45" name="Rounded Rectangle 1">
                <a:extLst>
                  <a:ext uri="{FF2B5EF4-FFF2-40B4-BE49-F238E27FC236}">
                    <a16:creationId xmlns:a16="http://schemas.microsoft.com/office/drawing/2014/main" id="{F9492B8A-E951-25A5-788C-9431F11B279E}"/>
                  </a:ext>
                </a:extLst>
              </p:cNvPr>
              <p:cNvSpPr/>
              <p:nvPr/>
            </p:nvSpPr>
            <p:spPr>
              <a:xfrm>
                <a:off x="2514600" y="16002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914400" y="0"/>
                    </a:moveTo>
                    <a:lnTo>
                      <a:pt x="914400" y="1371600"/>
                    </a:ln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ounded Rectangle 2">
                <a:extLst>
                  <a:ext uri="{FF2B5EF4-FFF2-40B4-BE49-F238E27FC236}">
                    <a16:creationId xmlns:a16="http://schemas.microsoft.com/office/drawing/2014/main" id="{02446EFB-19FC-AE9C-7E01-6B646443C910}"/>
                  </a:ext>
                </a:extLst>
              </p:cNvPr>
              <p:cNvSpPr/>
              <p:nvPr/>
            </p:nvSpPr>
            <p:spPr>
              <a:xfrm>
                <a:off x="2514600" y="16002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914400" y="0"/>
                    </a:moveTo>
                    <a:lnTo>
                      <a:pt x="914400" y="1371600"/>
                    </a:ln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DD319EA8-A34D-37F7-AB89-9F4E18AC956C}"/>
                </a:ext>
              </a:extLst>
            </p:cNvPr>
            <p:cNvGrpSpPr/>
            <p:nvPr/>
          </p:nvGrpSpPr>
          <p:grpSpPr>
            <a:xfrm>
              <a:off x="8644820" y="3894386"/>
              <a:ext cx="914400" cy="1371600"/>
              <a:chOff x="2514600" y="2514600"/>
              <a:chExt cx="914400" cy="1371600"/>
            </a:xfrm>
            <a:solidFill>
              <a:srgbClr val="00B050"/>
            </a:solidFill>
          </p:grpSpPr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23EBA040-8E2A-6736-61A1-5DC9E5015633}"/>
                  </a:ext>
                </a:extLst>
              </p:cNvPr>
              <p:cNvSpPr/>
              <p:nvPr/>
            </p:nvSpPr>
            <p:spPr>
              <a:xfrm>
                <a:off x="2514600" y="25146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0" y="1371600"/>
                    </a:moveTo>
                    <a:lnTo>
                      <a:pt x="0" y="0"/>
                    </a:lnTo>
                    <a:lnTo>
                      <a:pt x="914400" y="457200"/>
                    </a:lnTo>
                    <a:lnTo>
                      <a:pt x="914400" y="1371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ounded Rectangle 5">
                <a:extLst>
                  <a:ext uri="{FF2B5EF4-FFF2-40B4-BE49-F238E27FC236}">
                    <a16:creationId xmlns:a16="http://schemas.microsoft.com/office/drawing/2014/main" id="{00DC6042-14CA-C906-8DA3-A9F8891AC146}"/>
                  </a:ext>
                </a:extLst>
              </p:cNvPr>
              <p:cNvSpPr/>
              <p:nvPr/>
            </p:nvSpPr>
            <p:spPr>
              <a:xfrm>
                <a:off x="2514600" y="25146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0" y="1371600"/>
                    </a:moveTo>
                    <a:lnTo>
                      <a:pt x="0" y="0"/>
                    </a:lnTo>
                    <a:lnTo>
                      <a:pt x="914400" y="457200"/>
                    </a:lnTo>
                    <a:lnTo>
                      <a:pt x="914400" y="1371600"/>
                    </a:lnTo>
                    <a:close/>
                  </a:path>
                </a:pathLst>
              </a:custGeom>
              <a:grp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8">
              <a:extLst>
                <a:ext uri="{FF2B5EF4-FFF2-40B4-BE49-F238E27FC236}">
                  <a16:creationId xmlns:a16="http://schemas.microsoft.com/office/drawing/2014/main" id="{E9CFA2A9-0A6D-E898-051C-59FC111A826A}"/>
                </a:ext>
              </a:extLst>
            </p:cNvPr>
            <p:cNvSpPr txBox="1"/>
            <p:nvPr/>
          </p:nvSpPr>
          <p:spPr>
            <a:xfrm>
              <a:off x="9877978" y="3539163"/>
              <a:ext cx="33903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>
                  <a:ln>
                    <a:noFill/>
                  </a:ln>
                  <a:solidFill>
                    <a:srgbClr val="73A9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Servicios de salud privados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3A9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C7ED577F-5E2E-9C85-AE5C-A18EBE329BB0}"/>
                </a:ext>
              </a:extLst>
            </p:cNvPr>
            <p:cNvSpPr txBox="1"/>
            <p:nvPr/>
          </p:nvSpPr>
          <p:spPr>
            <a:xfrm>
              <a:off x="9923192" y="3832294"/>
              <a:ext cx="318475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cuenta con servicios médicos privados </a:t>
              </a:r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46751A28-C26F-A5D5-E34A-636E02117927}"/>
                </a:ext>
              </a:extLst>
            </p:cNvPr>
            <p:cNvSpPr txBox="1"/>
            <p:nvPr/>
          </p:nvSpPr>
          <p:spPr>
            <a:xfrm>
              <a:off x="4605471" y="2956612"/>
              <a:ext cx="3375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Servicios de salud públicos</a:t>
              </a:r>
            </a:p>
          </p:txBody>
        </p: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id="{1FB65D7B-CB5C-655B-EFCD-70F522E5D6EC}"/>
                </a:ext>
              </a:extLst>
            </p:cNvPr>
            <p:cNvSpPr txBox="1"/>
            <p:nvPr/>
          </p:nvSpPr>
          <p:spPr>
            <a:xfrm>
              <a:off x="3999417" y="3462963"/>
              <a:ext cx="4107778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cuenta con adscripción o derecho a recibir servicios médicos de alguna institución que los presta, incluyendo: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Seguro Popular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IMSS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ISSSTE o ISSSTE estatal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PEMEX, Defensa o Marina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 centro de salud, hospital o Instituto de Salud Público (federal o estatal)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9A1873C-3777-8011-1C4E-C27B84E12671}"/>
              </a:ext>
            </a:extLst>
          </p:cNvPr>
          <p:cNvGrpSpPr/>
          <p:nvPr/>
        </p:nvGrpSpPr>
        <p:grpSpPr>
          <a:xfrm>
            <a:off x="730800" y="378000"/>
            <a:ext cx="661248" cy="861582"/>
            <a:chOff x="1024864" y="2474326"/>
            <a:chExt cx="661248" cy="861582"/>
          </a:xfrm>
        </p:grpSpPr>
        <p:sp>
          <p:nvSpPr>
            <p:cNvPr id="57" name="object 39">
              <a:extLst>
                <a:ext uri="{FF2B5EF4-FFF2-40B4-BE49-F238E27FC236}">
                  <a16:creationId xmlns:a16="http://schemas.microsoft.com/office/drawing/2014/main" id="{EBD17EBA-7498-AE1E-DF58-2907C16BDF33}"/>
                </a:ext>
              </a:extLst>
            </p:cNvPr>
            <p:cNvSpPr/>
            <p:nvPr/>
          </p:nvSpPr>
          <p:spPr>
            <a:xfrm>
              <a:off x="1024864" y="2474326"/>
              <a:ext cx="661248" cy="861582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3A9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8" name="object 40">
              <a:extLst>
                <a:ext uri="{FF2B5EF4-FFF2-40B4-BE49-F238E27FC236}">
                  <a16:creationId xmlns:a16="http://schemas.microsoft.com/office/drawing/2014/main" id="{AF6526B1-B45E-FF52-25EA-ABAA318F937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684" y="2636447"/>
              <a:ext cx="516724" cy="535059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D68C95D-D8DC-D88B-6F08-91142E1EBA55}"/>
              </a:ext>
            </a:extLst>
          </p:cNvPr>
          <p:cNvSpPr txBox="1"/>
          <p:nvPr/>
        </p:nvSpPr>
        <p:spPr>
          <a:xfrm>
            <a:off x="577499" y="6411895"/>
            <a:ext cx="8858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800" b="0" i="0" u="none" strike="noStrike" kern="1200" cap="small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 para la medición multidimensional de la pobreza en México.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https://www.coneval.org.mx/InformesPublicaciones/InformesPublicaciones/Documents/Metodologia-medicion-multidimensional-3er-edicion.pdf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id="{9D3CED3A-D1EA-7931-87AB-10985191C136}"/>
              </a:ext>
            </a:extLst>
          </p:cNvPr>
          <p:cNvSpPr/>
          <p:nvPr/>
        </p:nvSpPr>
        <p:spPr>
          <a:xfrm>
            <a:off x="9494573" y="0"/>
            <a:ext cx="2740066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pic>
        <p:nvPicPr>
          <p:cNvPr id="37" name="Imagen 36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8B767DA4-7DE7-19C0-4953-FCC63E77F6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88" y="5692908"/>
            <a:ext cx="2171758" cy="65233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224AACDF-C4E4-0015-6304-C02F846607EC}"/>
              </a:ext>
            </a:extLst>
          </p:cNvPr>
          <p:cNvSpPr txBox="1"/>
          <p:nvPr/>
        </p:nvSpPr>
        <p:spPr>
          <a:xfrm>
            <a:off x="9959608" y="1544785"/>
            <a:ext cx="206983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identificación de la población con carencia por acceso a los servicios de salud en el periodo 2016-2024 atendió a las modificaciones normativas y su reflejo en la fuente de datos. </a:t>
            </a:r>
          </a:p>
        </p:txBody>
      </p:sp>
    </p:spTree>
    <p:extLst>
      <p:ext uri="{BB962C8B-B14F-4D97-AF65-F5344CB8AC3E}">
        <p14:creationId xmlns:p14="http://schemas.microsoft.com/office/powerpoint/2010/main" val="10495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51">
            <a:extLst>
              <a:ext uri="{FF2B5EF4-FFF2-40B4-BE49-F238E27FC236}">
                <a16:creationId xmlns:a16="http://schemas.microsoft.com/office/drawing/2014/main" id="{993ACDC3-F1E4-5A97-917A-988D73A08469}"/>
              </a:ext>
            </a:extLst>
          </p:cNvPr>
          <p:cNvSpPr>
            <a:spLocks noEditPoints="1"/>
          </p:cNvSpPr>
          <p:nvPr/>
        </p:nvSpPr>
        <p:spPr bwMode="auto">
          <a:xfrm>
            <a:off x="5154917" y="4134640"/>
            <a:ext cx="565219" cy="538984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rgbClr val="80A670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1" name="Freeform 152">
            <a:extLst>
              <a:ext uri="{FF2B5EF4-FFF2-40B4-BE49-F238E27FC236}">
                <a16:creationId xmlns:a16="http://schemas.microsoft.com/office/drawing/2014/main" id="{CE49BDB1-9894-469F-A1E2-3235DC1F8725}"/>
              </a:ext>
            </a:extLst>
          </p:cNvPr>
          <p:cNvSpPr>
            <a:spLocks noEditPoints="1"/>
          </p:cNvSpPr>
          <p:nvPr/>
        </p:nvSpPr>
        <p:spPr bwMode="auto">
          <a:xfrm>
            <a:off x="6240133" y="4134640"/>
            <a:ext cx="565218" cy="53898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80A670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EDC9AA-73B6-4E26-B01D-D9579E5597BB}"/>
              </a:ext>
            </a:extLst>
          </p:cNvPr>
          <p:cNvSpPr txBox="1"/>
          <p:nvPr/>
        </p:nvSpPr>
        <p:spPr>
          <a:xfrm>
            <a:off x="4523203" y="1485980"/>
            <a:ext cx="62760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acuerdo con los siguientes vínculos familiares, ¿todos tienen acceso a los servicios de salud en este hogar?</a:t>
            </a:r>
          </a:p>
        </p:txBody>
      </p:sp>
      <p:sp>
        <p:nvSpPr>
          <p:cNvPr id="2" name="Freeform 152">
            <a:extLst>
              <a:ext uri="{FF2B5EF4-FFF2-40B4-BE49-F238E27FC236}">
                <a16:creationId xmlns:a16="http://schemas.microsoft.com/office/drawing/2014/main" id="{91AD6D1B-F498-96D0-BDD9-6EF39862A492}"/>
              </a:ext>
            </a:extLst>
          </p:cNvPr>
          <p:cNvSpPr>
            <a:spLocks noEditPoints="1"/>
          </p:cNvSpPr>
          <p:nvPr/>
        </p:nvSpPr>
        <p:spPr bwMode="auto">
          <a:xfrm>
            <a:off x="5641113" y="5092412"/>
            <a:ext cx="565218" cy="53898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80A670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" name="Freeform 151">
            <a:extLst>
              <a:ext uri="{FF2B5EF4-FFF2-40B4-BE49-F238E27FC236}">
                <a16:creationId xmlns:a16="http://schemas.microsoft.com/office/drawing/2014/main" id="{E0E1A53B-AE75-7142-7AEC-4B667E0367FC}"/>
              </a:ext>
            </a:extLst>
          </p:cNvPr>
          <p:cNvSpPr>
            <a:spLocks noEditPoints="1"/>
          </p:cNvSpPr>
          <p:nvPr/>
        </p:nvSpPr>
        <p:spPr bwMode="auto">
          <a:xfrm>
            <a:off x="5164262" y="3277665"/>
            <a:ext cx="565219" cy="538984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rgbClr val="80A670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A2C5F46-F5CB-02FD-435B-CF52B47ED1AD}"/>
              </a:ext>
            </a:extLst>
          </p:cNvPr>
          <p:cNvCxnSpPr>
            <a:cxnSpLocks/>
            <a:stCxn id="27" idx="2"/>
            <a:endCxn id="2" idx="0"/>
          </p:cNvCxnSpPr>
          <p:nvPr/>
        </p:nvCxnSpPr>
        <p:spPr bwMode="auto">
          <a:xfrm>
            <a:off x="5437526" y="4673624"/>
            <a:ext cx="486195" cy="4187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DB806B5-E630-2F7A-6D8C-16279103B28C}"/>
              </a:ext>
            </a:extLst>
          </p:cNvPr>
          <p:cNvCxnSpPr>
            <a:cxnSpLocks/>
            <a:endCxn id="2" idx="0"/>
          </p:cNvCxnSpPr>
          <p:nvPr/>
        </p:nvCxnSpPr>
        <p:spPr bwMode="auto">
          <a:xfrm flipH="1">
            <a:off x="5923722" y="4673624"/>
            <a:ext cx="599020" cy="4187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1AC4F81-2D51-D88A-1A3F-D0F36DB6775D}"/>
              </a:ext>
            </a:extLst>
          </p:cNvPr>
          <p:cNvCxnSpPr>
            <a:cxnSpLocks/>
          </p:cNvCxnSpPr>
          <p:nvPr/>
        </p:nvCxnSpPr>
        <p:spPr bwMode="auto">
          <a:xfrm flipH="1">
            <a:off x="5446871" y="3793703"/>
            <a:ext cx="0" cy="33672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C2843-2A5C-A943-F5C0-7BE3747CEB6B}"/>
              </a:ext>
            </a:extLst>
          </p:cNvPr>
          <p:cNvSpPr txBox="1"/>
          <p:nvPr/>
        </p:nvSpPr>
        <p:spPr>
          <a:xfrm>
            <a:off x="6578204" y="5199599"/>
            <a:ext cx="3094714" cy="892552"/>
          </a:xfrm>
          <a:prstGeom prst="rect">
            <a:avLst/>
          </a:prstGeom>
          <a:noFill/>
          <a:ln w="28575">
            <a:solidFill>
              <a:srgbClr val="80A67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Hija de la jefa de familia (</a:t>
            </a:r>
            <a:r>
              <a:rPr kumimoji="0" lang="es-MX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Diana</a:t>
            </a: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27 años, trabaja como </a:t>
            </a:r>
            <a:r>
              <a:rPr kumimoji="0" lang="es-MX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freelance</a:t>
            </a: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sin prestaciones laborales y tiene servicios médicos privados.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7FF672-C0CB-A27D-A7C9-704F37499954}"/>
              </a:ext>
            </a:extLst>
          </p:cNvPr>
          <p:cNvSpPr txBox="1"/>
          <p:nvPr/>
        </p:nvSpPr>
        <p:spPr>
          <a:xfrm>
            <a:off x="1864659" y="4181060"/>
            <a:ext cx="3138669" cy="492443"/>
          </a:xfrm>
          <a:prstGeom prst="rect">
            <a:avLst/>
          </a:prstGeom>
          <a:noFill/>
          <a:ln w="28575">
            <a:solidFill>
              <a:srgbClr val="80A67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Cónyuge de la jefa de familia (</a:t>
            </a:r>
            <a:r>
              <a:rPr kumimoji="0" lang="es-MX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</a:t>
            </a: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una discapacidad y no trabaja.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1AB212-9C4E-79E2-5519-6136E3B84CF1}"/>
              </a:ext>
            </a:extLst>
          </p:cNvPr>
          <p:cNvSpPr txBox="1"/>
          <p:nvPr/>
        </p:nvSpPr>
        <p:spPr>
          <a:xfrm>
            <a:off x="7121762" y="4199171"/>
            <a:ext cx="3268331" cy="692497"/>
          </a:xfrm>
          <a:prstGeom prst="rect">
            <a:avLst/>
          </a:prstGeom>
          <a:noFill/>
          <a:ln w="28575">
            <a:solidFill>
              <a:srgbClr val="80A67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Jefa de familia (</a:t>
            </a:r>
            <a:r>
              <a:rPr kumimoji="0" lang="es-MX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Mariana</a:t>
            </a: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Trabaja de manera formal y está inscrita al IMSS como prestación laboral.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3D1390-4137-185B-3B63-458C4712B71B}"/>
              </a:ext>
            </a:extLst>
          </p:cNvPr>
          <p:cNvSpPr txBox="1"/>
          <p:nvPr/>
        </p:nvSpPr>
        <p:spPr>
          <a:xfrm>
            <a:off x="2236102" y="3269709"/>
            <a:ext cx="2767226" cy="692497"/>
          </a:xfrm>
          <a:prstGeom prst="rect">
            <a:avLst/>
          </a:prstGeom>
          <a:noFill/>
          <a:ln w="28575">
            <a:solidFill>
              <a:srgbClr val="80A67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Padre del cónyuge (</a:t>
            </a:r>
            <a:r>
              <a:rPr kumimoji="0" lang="es-MX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</a:t>
            </a: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encuentra retirado sin pensión y está afiliado al IMSS-Bienestar.</a:t>
            </a: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982C0170-818E-D323-B980-3DA0D84247A5}"/>
              </a:ext>
            </a:extLst>
          </p:cNvPr>
          <p:cNvSpPr/>
          <p:nvPr/>
        </p:nvSpPr>
        <p:spPr>
          <a:xfrm>
            <a:off x="6997053" y="2658829"/>
            <a:ext cx="2523465" cy="1183117"/>
          </a:xfrm>
          <a:prstGeom prst="wedgeEllipseCallout">
            <a:avLst>
              <a:gd name="adj1" fmla="val -61879"/>
              <a:gd name="adj2" fmla="val 81187"/>
            </a:avLst>
          </a:prstGeom>
          <a:solidFill>
            <a:srgbClr val="73A9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jefa de familia, puede transmitir la prestación del IMSS a su cónyuge.  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B18F2245-8470-BD41-8DDC-D54ACE7EB3BF}"/>
              </a:ext>
            </a:extLst>
          </p:cNvPr>
          <p:cNvSpPr/>
          <p:nvPr/>
        </p:nvSpPr>
        <p:spPr>
          <a:xfrm>
            <a:off x="2236102" y="1865442"/>
            <a:ext cx="2250281" cy="1066092"/>
          </a:xfrm>
          <a:prstGeom prst="wedgeEllipseCallout">
            <a:avLst>
              <a:gd name="adj1" fmla="val 89429"/>
              <a:gd name="adj2" fmla="val 79488"/>
            </a:avLst>
          </a:prstGeom>
          <a:solidFill>
            <a:srgbClr val="73A9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servicio médico por el IMSS-Bienestar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AE85428E-316F-1831-F091-AD685C91CCE4}"/>
              </a:ext>
            </a:extLst>
          </p:cNvPr>
          <p:cNvSpPr/>
          <p:nvPr/>
        </p:nvSpPr>
        <p:spPr>
          <a:xfrm>
            <a:off x="3001309" y="4945070"/>
            <a:ext cx="2250281" cy="1066092"/>
          </a:xfrm>
          <a:prstGeom prst="wedgeEllipseCallout">
            <a:avLst>
              <a:gd name="adj1" fmla="val 67698"/>
              <a:gd name="adj2" fmla="val -23290"/>
            </a:avLst>
          </a:prstGeom>
          <a:solidFill>
            <a:srgbClr val="73A9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servicio médico del sector privado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A4C1CFB-9197-7E1D-2B5E-6552ACCED386}"/>
              </a:ext>
            </a:extLst>
          </p:cNvPr>
          <p:cNvSpPr txBox="1">
            <a:spLocks/>
          </p:cNvSpPr>
          <p:nvPr/>
        </p:nvSpPr>
        <p:spPr>
          <a:xfrm>
            <a:off x="1428868" y="560753"/>
            <a:ext cx="9925322" cy="1208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EJEMPLO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LOS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SERVICIOS DE SALUD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722B9C5-5ECA-BB71-0F04-6A325BEFD1B1}"/>
              </a:ext>
            </a:extLst>
          </p:cNvPr>
          <p:cNvGrpSpPr/>
          <p:nvPr/>
        </p:nvGrpSpPr>
        <p:grpSpPr>
          <a:xfrm>
            <a:off x="730800" y="378000"/>
            <a:ext cx="661248" cy="861582"/>
            <a:chOff x="1024864" y="2474326"/>
            <a:chExt cx="661248" cy="861582"/>
          </a:xfrm>
        </p:grpSpPr>
        <p:sp>
          <p:nvSpPr>
            <p:cNvPr id="19" name="object 39">
              <a:extLst>
                <a:ext uri="{FF2B5EF4-FFF2-40B4-BE49-F238E27FC236}">
                  <a16:creationId xmlns:a16="http://schemas.microsoft.com/office/drawing/2014/main" id="{93022AE6-93E2-96F6-C104-0F170D5E3427}"/>
                </a:ext>
              </a:extLst>
            </p:cNvPr>
            <p:cNvSpPr/>
            <p:nvPr/>
          </p:nvSpPr>
          <p:spPr>
            <a:xfrm>
              <a:off x="1024864" y="2474326"/>
              <a:ext cx="661248" cy="861582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3A9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object 40">
              <a:extLst>
                <a:ext uri="{FF2B5EF4-FFF2-40B4-BE49-F238E27FC236}">
                  <a16:creationId xmlns:a16="http://schemas.microsoft.com/office/drawing/2014/main" id="{A34DBEA1-0592-E6D8-E25E-331392902E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684" y="2636447"/>
              <a:ext cx="516724" cy="535059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B12EC71-DBB6-ACBA-8698-1315DAB83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86" y="1356047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8BB50C-BE34-A94A-06CA-EC9B7417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103969" y="2885920"/>
            <a:ext cx="4858949" cy="5760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ANTECEDENTES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2D05923-40D1-A7E7-7E26-2FFA972E3E7D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F0B8E1-E642-8C76-0E4A-D43BFEA8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3634705"/>
            <a:ext cx="1469409" cy="1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036E-0746-F87A-B986-5F2F2E27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D486000-EDB7-2DA2-AA63-C25AB3B2820D}"/>
              </a:ext>
            </a:extLst>
          </p:cNvPr>
          <p:cNvSpPr txBox="1">
            <a:spLocks/>
          </p:cNvSpPr>
          <p:nvPr/>
        </p:nvSpPr>
        <p:spPr>
          <a:xfrm>
            <a:off x="1607034" y="266708"/>
            <a:ext cx="9652244" cy="859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LOS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SERVICIOS DE SALUD, 2024                                                                                    </a:t>
            </a:r>
            <a:r>
              <a:rPr lang="es-MX" altLang="ko-KR" b="1" cap="small" dirty="0">
                <a:solidFill>
                  <a:srgbClr val="A59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80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34C223-0AA3-4E66-502B-2C3E730DDF98}"/>
              </a:ext>
            </a:extLst>
          </p:cNvPr>
          <p:cNvSpPr txBox="1"/>
          <p:nvPr/>
        </p:nvSpPr>
        <p:spPr>
          <a:xfrm>
            <a:off x="826132" y="6446878"/>
            <a:ext cx="77482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5FBE67-ACCA-F509-A8AD-15E76EBF29D9}"/>
              </a:ext>
            </a:extLst>
          </p:cNvPr>
          <p:cNvSpPr txBox="1"/>
          <p:nvPr/>
        </p:nvSpPr>
        <p:spPr>
          <a:xfrm>
            <a:off x="2987830" y="1736947"/>
            <a:ext cx="46051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Institución de afiliación y tipo de acceso</a:t>
            </a:r>
            <a:r>
              <a:rPr kumimoji="0" lang="es-MX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0340A6-87B7-B661-16BA-9EAA8217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35" y="1551878"/>
            <a:ext cx="1201762" cy="82041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36A115E-51DE-9D69-D670-C02D2AC10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270051"/>
              </p:ext>
            </p:extLst>
          </p:nvPr>
        </p:nvGraphicFramePr>
        <p:xfrm>
          <a:off x="917491" y="2616285"/>
          <a:ext cx="8340089" cy="356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bject 39">
            <a:extLst>
              <a:ext uri="{FF2B5EF4-FFF2-40B4-BE49-F238E27FC236}">
                <a16:creationId xmlns:a16="http://schemas.microsoft.com/office/drawing/2014/main" id="{5013FD66-C8F2-4B87-983F-6E8052C68F3A}"/>
              </a:ext>
            </a:extLst>
          </p:cNvPr>
          <p:cNvSpPr/>
          <p:nvPr/>
        </p:nvSpPr>
        <p:spPr>
          <a:xfrm>
            <a:off x="730800" y="378000"/>
            <a:ext cx="661248" cy="861582"/>
          </a:xfrm>
          <a:custGeom>
            <a:avLst/>
            <a:gdLst/>
            <a:ahLst/>
            <a:cxnLst/>
            <a:rect l="l" t="t" r="r" b="b"/>
            <a:pathLst>
              <a:path w="821054" h="1033145">
                <a:moveTo>
                  <a:pt x="821054" y="749903"/>
                </a:moveTo>
                <a:lnTo>
                  <a:pt x="821054" y="282797"/>
                </a:lnTo>
                <a:lnTo>
                  <a:pt x="819491" y="269968"/>
                </a:lnTo>
                <a:lnTo>
                  <a:pt x="433197" y="6572"/>
                </a:lnTo>
                <a:lnTo>
                  <a:pt x="410717" y="0"/>
                </a:lnTo>
                <a:lnTo>
                  <a:pt x="399157" y="1643"/>
                </a:lnTo>
                <a:lnTo>
                  <a:pt x="22478" y="240125"/>
                </a:lnTo>
                <a:lnTo>
                  <a:pt x="0" y="282797"/>
                </a:lnTo>
                <a:lnTo>
                  <a:pt x="0" y="749903"/>
                </a:lnTo>
                <a:lnTo>
                  <a:pt x="22478" y="792956"/>
                </a:lnTo>
                <a:lnTo>
                  <a:pt x="388238" y="1026128"/>
                </a:lnTo>
                <a:lnTo>
                  <a:pt x="410717" y="1032986"/>
                </a:lnTo>
                <a:lnTo>
                  <a:pt x="422278" y="1031271"/>
                </a:lnTo>
                <a:lnTo>
                  <a:pt x="798702" y="792956"/>
                </a:lnTo>
                <a:lnTo>
                  <a:pt x="821054" y="749903"/>
                </a:lnTo>
              </a:path>
            </a:pathLst>
          </a:custGeom>
          <a:ln w="57149">
            <a:solidFill>
              <a:srgbClr val="73A9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7EF3388-FEC2-06A9-7DD3-9CED6D32DB7F}"/>
              </a:ext>
            </a:extLst>
          </p:cNvPr>
          <p:cNvSpPr txBox="1"/>
          <p:nvPr/>
        </p:nvSpPr>
        <p:spPr>
          <a:xfrm>
            <a:off x="4006093" y="2108745"/>
            <a:ext cx="2568657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BEBC0F9-37B6-1B7B-EBE1-AC7DDF0D0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789" y="571424"/>
            <a:ext cx="557965" cy="5322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7DDAE1-2731-F594-B0D1-D95BF1925903}"/>
              </a:ext>
            </a:extLst>
          </p:cNvPr>
          <p:cNvSpPr txBox="1"/>
          <p:nvPr/>
        </p:nvSpPr>
        <p:spPr>
          <a:xfrm>
            <a:off x="833627" y="6204087"/>
            <a:ext cx="702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persona puede estar afiliada a más de una institución.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que tiene acceso a servicios médicos a través de las redes de parentesco definidas por la ley (núcleos familiares).</a:t>
            </a:r>
          </a:p>
        </p:txBody>
      </p:sp>
    </p:spTree>
    <p:extLst>
      <p:ext uri="{BB962C8B-B14F-4D97-AF65-F5344CB8AC3E}">
        <p14:creationId xmlns:p14="http://schemas.microsoft.com/office/powerpoint/2010/main" val="3402594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2BCCD-AB50-EC70-484D-36A6A6DFE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C45EF5-602C-4E08-8112-B3381E7FA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126743"/>
              </p:ext>
            </p:extLst>
          </p:nvPr>
        </p:nvGraphicFramePr>
        <p:xfrm>
          <a:off x="1392048" y="2346409"/>
          <a:ext cx="7950832" cy="348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39">
            <a:extLst>
              <a:ext uri="{FF2B5EF4-FFF2-40B4-BE49-F238E27FC236}">
                <a16:creationId xmlns:a16="http://schemas.microsoft.com/office/drawing/2014/main" id="{68CBB3F1-900F-98EB-747B-A814EF47E011}"/>
              </a:ext>
            </a:extLst>
          </p:cNvPr>
          <p:cNvSpPr/>
          <p:nvPr/>
        </p:nvSpPr>
        <p:spPr>
          <a:xfrm>
            <a:off x="730800" y="378000"/>
            <a:ext cx="661248" cy="861582"/>
          </a:xfrm>
          <a:custGeom>
            <a:avLst/>
            <a:gdLst/>
            <a:ahLst/>
            <a:cxnLst/>
            <a:rect l="l" t="t" r="r" b="b"/>
            <a:pathLst>
              <a:path w="821054" h="1033145">
                <a:moveTo>
                  <a:pt x="821054" y="749903"/>
                </a:moveTo>
                <a:lnTo>
                  <a:pt x="821054" y="282797"/>
                </a:lnTo>
                <a:lnTo>
                  <a:pt x="819491" y="269968"/>
                </a:lnTo>
                <a:lnTo>
                  <a:pt x="433197" y="6572"/>
                </a:lnTo>
                <a:lnTo>
                  <a:pt x="410717" y="0"/>
                </a:lnTo>
                <a:lnTo>
                  <a:pt x="399157" y="1643"/>
                </a:lnTo>
                <a:lnTo>
                  <a:pt x="22478" y="240125"/>
                </a:lnTo>
                <a:lnTo>
                  <a:pt x="0" y="282797"/>
                </a:lnTo>
                <a:lnTo>
                  <a:pt x="0" y="749903"/>
                </a:lnTo>
                <a:lnTo>
                  <a:pt x="22478" y="792956"/>
                </a:lnTo>
                <a:lnTo>
                  <a:pt x="388238" y="1026128"/>
                </a:lnTo>
                <a:lnTo>
                  <a:pt x="410717" y="1032986"/>
                </a:lnTo>
                <a:lnTo>
                  <a:pt x="422278" y="1031271"/>
                </a:lnTo>
                <a:lnTo>
                  <a:pt x="798702" y="792956"/>
                </a:lnTo>
                <a:lnTo>
                  <a:pt x="821054" y="749903"/>
                </a:lnTo>
              </a:path>
            </a:pathLst>
          </a:custGeom>
          <a:ln w="57149">
            <a:solidFill>
              <a:srgbClr val="73A9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8A1C34F-8CF8-8F25-C790-CE866CB1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89" y="571424"/>
            <a:ext cx="557965" cy="5322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6AD806-BF5E-F2D2-3068-F7E6F459E51D}"/>
              </a:ext>
            </a:extLst>
          </p:cNvPr>
          <p:cNvSpPr txBox="1"/>
          <p:nvPr/>
        </p:nvSpPr>
        <p:spPr>
          <a:xfrm>
            <a:off x="833627" y="6204087"/>
            <a:ext cx="702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persona puede estar afiliada a más de una institución.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que tiene acceso a servicios médicos a través de las redes de parentesco definidas por la ley (núcleos familiares).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49FC53-A2CE-AE5C-7470-E377B4B74C1E}"/>
              </a:ext>
            </a:extLst>
          </p:cNvPr>
          <p:cNvSpPr txBox="1"/>
          <p:nvPr/>
        </p:nvSpPr>
        <p:spPr>
          <a:xfrm>
            <a:off x="826132" y="6446878"/>
            <a:ext cx="77482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E6109FB-7AD2-935F-2D11-FDEAFDAB9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28" y="1475634"/>
            <a:ext cx="1201762" cy="8204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B95F45C-D326-D8B1-014D-8FE395AB68A0}"/>
              </a:ext>
            </a:extLst>
          </p:cNvPr>
          <p:cNvSpPr txBox="1"/>
          <p:nvPr/>
        </p:nvSpPr>
        <p:spPr>
          <a:xfrm>
            <a:off x="3657186" y="1557675"/>
            <a:ext cx="46051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Institución de afiliación y tipo de acceso</a:t>
            </a:r>
            <a:r>
              <a:rPr kumimoji="0" lang="es-MX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7486D1D-BE0B-1662-C8CE-DA70B24B220B}"/>
              </a:ext>
            </a:extLst>
          </p:cNvPr>
          <p:cNvSpPr txBox="1"/>
          <p:nvPr/>
        </p:nvSpPr>
        <p:spPr>
          <a:xfrm>
            <a:off x="4700247" y="1908537"/>
            <a:ext cx="2197100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personas)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29A99ED-63FE-56D6-6443-E5A74222CEF8}"/>
              </a:ext>
            </a:extLst>
          </p:cNvPr>
          <p:cNvSpPr txBox="1">
            <a:spLocks/>
          </p:cNvSpPr>
          <p:nvPr/>
        </p:nvSpPr>
        <p:spPr>
          <a:xfrm>
            <a:off x="1539302" y="179885"/>
            <a:ext cx="9652244" cy="859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LOS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SERVICIOS DE SALUD, 2024                                                                                         </a:t>
            </a:r>
            <a:r>
              <a:rPr lang="es-MX" altLang="ko-KR" b="1" cap="small" dirty="0">
                <a:solidFill>
                  <a:srgbClr val="A59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MEXICANOS</a:t>
            </a:r>
          </a:p>
        </p:txBody>
      </p:sp>
    </p:spTree>
    <p:extLst>
      <p:ext uri="{BB962C8B-B14F-4D97-AF65-F5344CB8AC3E}">
        <p14:creationId xmlns:p14="http://schemas.microsoft.com/office/powerpoint/2010/main" val="218534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0E8F5B-1BC6-2841-8431-4035AFCA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398000"/>
            <a:ext cx="1201762" cy="82041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D129A5C-16F1-24E4-A18C-71910AF96238}"/>
              </a:ext>
            </a:extLst>
          </p:cNvPr>
          <p:cNvGrpSpPr/>
          <p:nvPr/>
        </p:nvGrpSpPr>
        <p:grpSpPr>
          <a:xfrm>
            <a:off x="770859" y="369176"/>
            <a:ext cx="661248" cy="861581"/>
            <a:chOff x="4964802" y="3695892"/>
            <a:chExt cx="661248" cy="861581"/>
          </a:xfrm>
        </p:grpSpPr>
        <p:sp>
          <p:nvSpPr>
            <p:cNvPr id="11" name="object 41">
              <a:extLst>
                <a:ext uri="{FF2B5EF4-FFF2-40B4-BE49-F238E27FC236}">
                  <a16:creationId xmlns:a16="http://schemas.microsoft.com/office/drawing/2014/main" id="{A3E1AD52-585C-1632-AF4E-69805FE42D79}"/>
                </a:ext>
              </a:extLst>
            </p:cNvPr>
            <p:cNvSpPr/>
            <p:nvPr/>
          </p:nvSpPr>
          <p:spPr>
            <a:xfrm>
              <a:off x="4964802" y="3695892"/>
              <a:ext cx="661248" cy="861581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D40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object 42">
              <a:extLst>
                <a:ext uri="{FF2B5EF4-FFF2-40B4-BE49-F238E27FC236}">
                  <a16:creationId xmlns:a16="http://schemas.microsoft.com/office/drawing/2014/main" id="{E287A905-D4E9-0ACB-6404-1FC0079230A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7216" y="3858014"/>
              <a:ext cx="560910" cy="580812"/>
            </a:xfrm>
            <a:prstGeom prst="rect">
              <a:avLst/>
            </a:prstGeom>
          </p:spPr>
        </p:pic>
      </p:grpSp>
      <p:sp>
        <p:nvSpPr>
          <p:cNvPr id="2" name="TextBox 13">
            <a:extLst>
              <a:ext uri="{FF2B5EF4-FFF2-40B4-BE49-F238E27FC236}">
                <a16:creationId xmlns:a16="http://schemas.microsoft.com/office/drawing/2014/main" id="{DEE92228-11F2-4130-E237-C4337AB04030}"/>
              </a:ext>
            </a:extLst>
          </p:cNvPr>
          <p:cNvSpPr txBox="1"/>
          <p:nvPr/>
        </p:nvSpPr>
        <p:spPr>
          <a:xfrm>
            <a:off x="3603285" y="1584596"/>
            <a:ext cx="4368031" cy="4508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persona </a:t>
            </a: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carente sí: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BFEA8BBC-06C6-DAAF-981F-D1DD84F9668D}"/>
              </a:ext>
            </a:extLst>
          </p:cNvPr>
          <p:cNvGrpSpPr/>
          <p:nvPr/>
        </p:nvGrpSpPr>
        <p:grpSpPr>
          <a:xfrm>
            <a:off x="3921141" y="2656402"/>
            <a:ext cx="2770152" cy="2830878"/>
            <a:chOff x="2548726" y="2574412"/>
            <a:chExt cx="2762250" cy="276225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0D63BE2-BBC6-4792-331A-9701E4D4C46F}"/>
                </a:ext>
              </a:extLst>
            </p:cNvPr>
            <p:cNvGrpSpPr/>
            <p:nvPr/>
          </p:nvGrpSpPr>
          <p:grpSpPr>
            <a:xfrm>
              <a:off x="2996400" y="2574412"/>
              <a:ext cx="933450" cy="1381125"/>
              <a:chOff x="3067050" y="1466850"/>
              <a:chExt cx="933450" cy="1381125"/>
            </a:xfrm>
          </p:grpSpPr>
          <p:sp>
            <p:nvSpPr>
              <p:cNvPr id="6" name="Rounded Rectangle 1">
                <a:extLst>
                  <a:ext uri="{FF2B5EF4-FFF2-40B4-BE49-F238E27FC236}">
                    <a16:creationId xmlns:a16="http://schemas.microsoft.com/office/drawing/2014/main" id="{50AEC877-5933-6A4C-3A3D-3E257BC33904}"/>
                  </a:ext>
                </a:extLst>
              </p:cNvPr>
              <p:cNvSpPr/>
              <p:nvPr/>
            </p:nvSpPr>
            <p:spPr>
              <a:xfrm>
                <a:off x="3067050" y="1466850"/>
                <a:ext cx="933450" cy="1381125"/>
              </a:xfrm>
              <a:custGeom>
                <a:avLst/>
                <a:gdLst/>
                <a:ahLst/>
                <a:cxnLst/>
                <a:rect l="0" t="0" r="0" b="0"/>
                <a:pathLst>
                  <a:path w="933450" h="1381125">
                    <a:moveTo>
                      <a:pt x="933450" y="0"/>
                    </a:moveTo>
                    <a:lnTo>
                      <a:pt x="933450" y="1381125"/>
                    </a:lnTo>
                    <a:lnTo>
                      <a:pt x="0" y="1381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4082">
                  <a:alpha val="40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Rounded Rectangle 2">
                <a:extLst>
                  <a:ext uri="{FF2B5EF4-FFF2-40B4-BE49-F238E27FC236}">
                    <a16:creationId xmlns:a16="http://schemas.microsoft.com/office/drawing/2014/main" id="{BE9DBA39-8F18-8BA1-5EB9-267C1502E8CE}"/>
                  </a:ext>
                </a:extLst>
              </p:cNvPr>
              <p:cNvSpPr/>
              <p:nvPr/>
            </p:nvSpPr>
            <p:spPr>
              <a:xfrm>
                <a:off x="3067050" y="1466850"/>
                <a:ext cx="933450" cy="1381125"/>
              </a:xfrm>
              <a:custGeom>
                <a:avLst/>
                <a:gdLst/>
                <a:ahLst/>
                <a:cxnLst/>
                <a:rect l="0" t="0" r="0" b="0"/>
                <a:pathLst>
                  <a:path w="933450" h="1381125">
                    <a:moveTo>
                      <a:pt x="933450" y="0"/>
                    </a:moveTo>
                    <a:lnTo>
                      <a:pt x="933450" y="1381125"/>
                    </a:lnTo>
                    <a:lnTo>
                      <a:pt x="0" y="13811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A4548558-E233-F0FF-038A-2E94FA6FD786}"/>
                </a:ext>
              </a:extLst>
            </p:cNvPr>
            <p:cNvGrpSpPr/>
            <p:nvPr/>
          </p:nvGrpSpPr>
          <p:grpSpPr>
            <a:xfrm>
              <a:off x="3929850" y="3955537"/>
              <a:ext cx="933450" cy="1381125"/>
              <a:chOff x="4000500" y="2847975"/>
              <a:chExt cx="933450" cy="1381125"/>
            </a:xfrm>
          </p:grpSpPr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41E18E27-9494-443B-481A-BE17CE9FBF9C}"/>
                  </a:ext>
                </a:extLst>
              </p:cNvPr>
              <p:cNvSpPr/>
              <p:nvPr/>
            </p:nvSpPr>
            <p:spPr>
              <a:xfrm>
                <a:off x="4000500" y="2847975"/>
                <a:ext cx="933450" cy="1381125"/>
              </a:xfrm>
              <a:custGeom>
                <a:avLst/>
                <a:gdLst/>
                <a:ahLst/>
                <a:cxnLst/>
                <a:rect l="0" t="0" r="0" b="0"/>
                <a:pathLst>
                  <a:path w="933450" h="1381125">
                    <a:moveTo>
                      <a:pt x="933450" y="0"/>
                    </a:moveTo>
                    <a:lnTo>
                      <a:pt x="933450" y="1381125"/>
                    </a:lnTo>
                    <a:lnTo>
                      <a:pt x="0" y="1381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4082">
                  <a:alpha val="70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52C24039-3121-EB55-BC16-AAA39D4FF103}"/>
                  </a:ext>
                </a:extLst>
              </p:cNvPr>
              <p:cNvSpPr/>
              <p:nvPr/>
            </p:nvSpPr>
            <p:spPr>
              <a:xfrm>
                <a:off x="4000500" y="2847975"/>
                <a:ext cx="933450" cy="1381125"/>
              </a:xfrm>
              <a:custGeom>
                <a:avLst/>
                <a:gdLst/>
                <a:ahLst/>
                <a:cxnLst/>
                <a:rect l="0" t="0" r="0" b="0"/>
                <a:pathLst>
                  <a:path w="933450" h="1381125">
                    <a:moveTo>
                      <a:pt x="933450" y="0"/>
                    </a:moveTo>
                    <a:lnTo>
                      <a:pt x="933450" y="1381125"/>
                    </a:lnTo>
                    <a:lnTo>
                      <a:pt x="0" y="13811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5E495F32-57E4-8639-80E9-ABA3FFADC531}"/>
                </a:ext>
              </a:extLst>
            </p:cNvPr>
            <p:cNvGrpSpPr/>
            <p:nvPr/>
          </p:nvGrpSpPr>
          <p:grpSpPr>
            <a:xfrm>
              <a:off x="2548726" y="3955536"/>
              <a:ext cx="1381125" cy="933450"/>
              <a:chOff x="2619375" y="2847975"/>
              <a:chExt cx="1381125" cy="933450"/>
            </a:xfrm>
          </p:grpSpPr>
          <p:sp>
            <p:nvSpPr>
              <p:cNvPr id="24" name="Rounded Rectangle 7">
                <a:extLst>
                  <a:ext uri="{FF2B5EF4-FFF2-40B4-BE49-F238E27FC236}">
                    <a16:creationId xmlns:a16="http://schemas.microsoft.com/office/drawing/2014/main" id="{821ED463-46BD-7DD7-873D-774816583A0E}"/>
                  </a:ext>
                </a:extLst>
              </p:cNvPr>
              <p:cNvSpPr/>
              <p:nvPr/>
            </p:nvSpPr>
            <p:spPr>
              <a:xfrm>
                <a:off x="2695968" y="2847975"/>
                <a:ext cx="1304532" cy="933450"/>
              </a:xfrm>
              <a:custGeom>
                <a:avLst/>
                <a:gdLst/>
                <a:ahLst/>
                <a:cxnLst/>
                <a:rect l="0" t="0" r="0" b="0"/>
                <a:pathLst>
                  <a:path w="1381125" h="933450">
                    <a:moveTo>
                      <a:pt x="1381125" y="933450"/>
                    </a:moveTo>
                    <a:lnTo>
                      <a:pt x="0" y="933450"/>
                    </a:lnTo>
                    <a:lnTo>
                      <a:pt x="0" y="0"/>
                    </a:lnTo>
                    <a:lnTo>
                      <a:pt x="1381125" y="0"/>
                    </a:lnTo>
                    <a:close/>
                  </a:path>
                </a:pathLst>
              </a:custGeom>
              <a:solidFill>
                <a:srgbClr val="7D4082">
                  <a:alpha val="30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8">
                <a:extLst>
                  <a:ext uri="{FF2B5EF4-FFF2-40B4-BE49-F238E27FC236}">
                    <a16:creationId xmlns:a16="http://schemas.microsoft.com/office/drawing/2014/main" id="{AA7A1136-FE15-09EA-3F5C-0B283EA6BAD3}"/>
                  </a:ext>
                </a:extLst>
              </p:cNvPr>
              <p:cNvSpPr/>
              <p:nvPr/>
            </p:nvSpPr>
            <p:spPr>
              <a:xfrm>
                <a:off x="2619375" y="2847975"/>
                <a:ext cx="1381125" cy="933450"/>
              </a:xfrm>
              <a:custGeom>
                <a:avLst/>
                <a:gdLst/>
                <a:ahLst/>
                <a:cxnLst/>
                <a:rect l="0" t="0" r="0" b="0"/>
                <a:pathLst>
                  <a:path w="1381125" h="933450">
                    <a:moveTo>
                      <a:pt x="1381125" y="933450"/>
                    </a:moveTo>
                    <a:lnTo>
                      <a:pt x="0" y="933450"/>
                    </a:lnTo>
                    <a:lnTo>
                      <a:pt x="0" y="0"/>
                    </a:lnTo>
                    <a:lnTo>
                      <a:pt x="1381125" y="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C448775F-0812-30D4-1823-DFD68DF30902}"/>
                </a:ext>
              </a:extLst>
            </p:cNvPr>
            <p:cNvGrpSpPr/>
            <p:nvPr/>
          </p:nvGrpSpPr>
          <p:grpSpPr>
            <a:xfrm>
              <a:off x="3929851" y="3022086"/>
              <a:ext cx="1381125" cy="933450"/>
              <a:chOff x="4000500" y="1914525"/>
              <a:chExt cx="1381125" cy="933450"/>
            </a:xfrm>
          </p:grpSpPr>
          <p:sp>
            <p:nvSpPr>
              <p:cNvPr id="27" name="Rounded Rectangle 10">
                <a:extLst>
                  <a:ext uri="{FF2B5EF4-FFF2-40B4-BE49-F238E27FC236}">
                    <a16:creationId xmlns:a16="http://schemas.microsoft.com/office/drawing/2014/main" id="{D4A7113C-6F7C-6AB0-0E05-51AAB4EA1C3F}"/>
                  </a:ext>
                </a:extLst>
              </p:cNvPr>
              <p:cNvSpPr/>
              <p:nvPr/>
            </p:nvSpPr>
            <p:spPr>
              <a:xfrm>
                <a:off x="4000501" y="1914525"/>
                <a:ext cx="1304532" cy="933450"/>
              </a:xfrm>
              <a:custGeom>
                <a:avLst/>
                <a:gdLst/>
                <a:ahLst/>
                <a:cxnLst/>
                <a:rect l="0" t="0" r="0" b="0"/>
                <a:pathLst>
                  <a:path w="1381125" h="933450">
                    <a:moveTo>
                      <a:pt x="1381125" y="933450"/>
                    </a:moveTo>
                    <a:lnTo>
                      <a:pt x="0" y="933450"/>
                    </a:lnTo>
                    <a:lnTo>
                      <a:pt x="0" y="0"/>
                    </a:lnTo>
                    <a:lnTo>
                      <a:pt x="1381125" y="0"/>
                    </a:lnTo>
                    <a:close/>
                  </a:path>
                </a:pathLst>
              </a:custGeom>
              <a:solidFill>
                <a:srgbClr val="7D4082">
                  <a:alpha val="60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11">
                <a:extLst>
                  <a:ext uri="{FF2B5EF4-FFF2-40B4-BE49-F238E27FC236}">
                    <a16:creationId xmlns:a16="http://schemas.microsoft.com/office/drawing/2014/main" id="{57800C9B-EC3E-C532-F8C0-EDA352EBE4D9}"/>
                  </a:ext>
                </a:extLst>
              </p:cNvPr>
              <p:cNvSpPr/>
              <p:nvPr/>
            </p:nvSpPr>
            <p:spPr>
              <a:xfrm>
                <a:off x="4000500" y="1914525"/>
                <a:ext cx="1381125" cy="933450"/>
              </a:xfrm>
              <a:custGeom>
                <a:avLst/>
                <a:gdLst/>
                <a:ahLst/>
                <a:cxnLst/>
                <a:rect l="0" t="0" r="0" b="0"/>
                <a:pathLst>
                  <a:path w="1381125" h="933450">
                    <a:moveTo>
                      <a:pt x="1381125" y="933450"/>
                    </a:moveTo>
                    <a:lnTo>
                      <a:pt x="0" y="933450"/>
                    </a:lnTo>
                    <a:lnTo>
                      <a:pt x="0" y="0"/>
                    </a:lnTo>
                    <a:lnTo>
                      <a:pt x="1381125" y="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7F3CAF34-D906-1193-AD7F-FC1F76CB7FB3}"/>
              </a:ext>
            </a:extLst>
          </p:cNvPr>
          <p:cNvSpPr txBox="1"/>
          <p:nvPr/>
        </p:nvSpPr>
        <p:spPr>
          <a:xfrm>
            <a:off x="713147" y="2453218"/>
            <a:ext cx="3409588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económicamente activa,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asalariada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0518A80-2553-D390-9C88-1413511DE8EC}"/>
              </a:ext>
            </a:extLst>
          </p:cNvPr>
          <p:cNvSpPr txBox="1"/>
          <p:nvPr/>
        </p:nvSpPr>
        <p:spPr>
          <a:xfrm>
            <a:off x="6812050" y="2624026"/>
            <a:ext cx="1931620" cy="2308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en general</a:t>
            </a:r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7D40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F4530CE2-6B20-AABA-81E1-D31A2E274E83}"/>
              </a:ext>
            </a:extLst>
          </p:cNvPr>
          <p:cNvSpPr txBox="1"/>
          <p:nvPr/>
        </p:nvSpPr>
        <p:spPr>
          <a:xfrm>
            <a:off x="843273" y="2989010"/>
            <a:ext cx="3268539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disfruta, por parte de su trabajo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 las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prestaciones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establecidas en el artículo 2° de la LSS (o sus equivalentes en las legislaciones aplicables al apartado B del artículo 123 constitucional).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0B691F2A-FAE1-4587-335B-E273915F4871}"/>
              </a:ext>
            </a:extLst>
          </p:cNvPr>
          <p:cNvSpPr txBox="1"/>
          <p:nvPr/>
        </p:nvSpPr>
        <p:spPr>
          <a:xfrm>
            <a:off x="6691293" y="2937365"/>
            <a:ext cx="2702038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goza de alguna jubilación o pensión 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es familiar de una persona dentro o fuera del hogar sin acceso a la seguridad social.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D58F8970-EA23-AF6A-9C3B-8FA4DCF5464C}"/>
              </a:ext>
            </a:extLst>
          </p:cNvPr>
          <p:cNvSpPr txBox="1"/>
          <p:nvPr/>
        </p:nvSpPr>
        <p:spPr>
          <a:xfrm>
            <a:off x="670578" y="4305944"/>
            <a:ext cx="329662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trabajadora no asalariada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independiente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9253374D-E59F-A3BF-DA3E-358DF4143BB3}"/>
              </a:ext>
            </a:extLst>
          </p:cNvPr>
          <p:cNvSpPr txBox="1"/>
          <p:nvPr/>
        </p:nvSpPr>
        <p:spPr>
          <a:xfrm>
            <a:off x="6453144" y="4201598"/>
            <a:ext cx="2920672" cy="2308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rgbClr val="7D4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en edad de jubilación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C7601DE8-CEC1-5E60-BA20-34F48795CD8A}"/>
              </a:ext>
            </a:extLst>
          </p:cNvPr>
          <p:cNvSpPr txBox="1"/>
          <p:nvPr/>
        </p:nvSpPr>
        <p:spPr>
          <a:xfrm>
            <a:off x="782554" y="4830593"/>
            <a:ext cx="3138587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tiene acceso a la seguridad social cuando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dispone de servicios médicos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como prestación laboral o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contratación voluntaria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 régimen obligatorio del IMSS y, además,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cuenta con SAR o Afore. 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F73FF3A1-F968-CDF1-579D-34BFBEB42E35}"/>
              </a:ext>
            </a:extLst>
          </p:cNvPr>
          <p:cNvSpPr txBox="1"/>
          <p:nvPr/>
        </p:nvSpPr>
        <p:spPr>
          <a:xfrm>
            <a:off x="6483851" y="4506573"/>
            <a:ext cx="2794813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beneficiario de algún programa social de pensiones para adultos mayores cuyo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monto mensual 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otorgado 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menor al valor promedio de la canasta alimentaria 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(calculado como el promedio simple de las LPEI en el ámbito rural y urbano, respectivamente).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05EBDE58-0CC0-CA1D-E5E5-C5EC021DA623}"/>
              </a:ext>
            </a:extLst>
          </p:cNvPr>
          <p:cNvSpPr txBox="1">
            <a:spLocks/>
          </p:cNvSpPr>
          <p:nvPr/>
        </p:nvSpPr>
        <p:spPr>
          <a:xfrm>
            <a:off x="1567238" y="588845"/>
            <a:ext cx="905443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LA 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SEGURIDAD SOCIAL</a:t>
            </a: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6E993556-2572-ADE1-2BD3-837740DB0078}"/>
              </a:ext>
            </a:extLst>
          </p:cNvPr>
          <p:cNvSpPr/>
          <p:nvPr/>
        </p:nvSpPr>
        <p:spPr>
          <a:xfrm>
            <a:off x="9494573" y="0"/>
            <a:ext cx="2740066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pic>
        <p:nvPicPr>
          <p:cNvPr id="38" name="Imagen 37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E24DFC6A-85B3-55D4-46C7-95ED660FCA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88" y="5692908"/>
            <a:ext cx="2171758" cy="65233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2CC64C1B-3CA6-4AA5-489B-42C7ADED6979}"/>
              </a:ext>
            </a:extLst>
          </p:cNvPr>
          <p:cNvSpPr txBox="1"/>
          <p:nvPr/>
        </p:nvSpPr>
        <p:spPr>
          <a:xfrm>
            <a:off x="9812386" y="1291163"/>
            <a:ext cx="21835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seguridad social está estrechamente ligada a un conjunto de mecanismos para garantizar los medios de subsistencia de las personas y sus familias ante eventualidades como accidentes o enfermedades, o hitos en el curso de vida como el embarazo o la vejez.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B1CD489-843E-6BD0-C7DC-1946C42F4A2C}"/>
              </a:ext>
            </a:extLst>
          </p:cNvPr>
          <p:cNvSpPr txBox="1"/>
          <p:nvPr/>
        </p:nvSpPr>
        <p:spPr>
          <a:xfrm>
            <a:off x="577499" y="6411895"/>
            <a:ext cx="8858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800" b="0" i="0" u="none" strike="noStrike" kern="1200" cap="small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 para la medición multidimensional de la pobreza en México.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https://www.coneval.org.mx/InformesPublicaciones/InformesPublicaciones/Documents/Metodologia-medicion-multidimensional-3er-edicion.pdf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8556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51">
            <a:extLst>
              <a:ext uri="{FF2B5EF4-FFF2-40B4-BE49-F238E27FC236}">
                <a16:creationId xmlns:a16="http://schemas.microsoft.com/office/drawing/2014/main" id="{993ACDC3-F1E4-5A97-917A-988D73A08469}"/>
              </a:ext>
            </a:extLst>
          </p:cNvPr>
          <p:cNvSpPr>
            <a:spLocks noEditPoints="1"/>
          </p:cNvSpPr>
          <p:nvPr/>
        </p:nvSpPr>
        <p:spPr bwMode="auto">
          <a:xfrm>
            <a:off x="5044586" y="3686363"/>
            <a:ext cx="565219" cy="538984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rgbClr val="7E4082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1" name="Freeform 152">
            <a:extLst>
              <a:ext uri="{FF2B5EF4-FFF2-40B4-BE49-F238E27FC236}">
                <a16:creationId xmlns:a16="http://schemas.microsoft.com/office/drawing/2014/main" id="{CE49BDB1-9894-469F-A1E2-3235DC1F8725}"/>
              </a:ext>
            </a:extLst>
          </p:cNvPr>
          <p:cNvSpPr>
            <a:spLocks noEditPoints="1"/>
          </p:cNvSpPr>
          <p:nvPr/>
        </p:nvSpPr>
        <p:spPr bwMode="auto">
          <a:xfrm>
            <a:off x="6129802" y="3686363"/>
            <a:ext cx="565218" cy="53898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7E4082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EDC9AA-73B6-4E26-B01D-D9579E5597BB}"/>
              </a:ext>
            </a:extLst>
          </p:cNvPr>
          <p:cNvSpPr txBox="1"/>
          <p:nvPr/>
        </p:nvSpPr>
        <p:spPr>
          <a:xfrm>
            <a:off x="349625" y="1656989"/>
            <a:ext cx="51811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rgbClr val="08989C"/>
                </a:solidFill>
                <a:effectLst/>
                <a:uLnTx/>
                <a:uFillTx/>
                <a:latin typeface="Helvetica Light" panose="020B0604020202020204"/>
                <a:ea typeface="+mn-ea"/>
                <a:cs typeface="+mn-cs"/>
              </a:rPr>
              <a:t>¿Quién tiene carencia por acceso a la seguridad social?</a:t>
            </a:r>
          </a:p>
        </p:txBody>
      </p:sp>
      <p:sp>
        <p:nvSpPr>
          <p:cNvPr id="2" name="Freeform 152">
            <a:extLst>
              <a:ext uri="{FF2B5EF4-FFF2-40B4-BE49-F238E27FC236}">
                <a16:creationId xmlns:a16="http://schemas.microsoft.com/office/drawing/2014/main" id="{91AD6D1B-F498-96D0-BDD9-6EF39862A492}"/>
              </a:ext>
            </a:extLst>
          </p:cNvPr>
          <p:cNvSpPr>
            <a:spLocks noEditPoints="1"/>
          </p:cNvSpPr>
          <p:nvPr/>
        </p:nvSpPr>
        <p:spPr bwMode="auto">
          <a:xfrm>
            <a:off x="5530782" y="4644135"/>
            <a:ext cx="565218" cy="53898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7E4082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" name="Freeform 151">
            <a:extLst>
              <a:ext uri="{FF2B5EF4-FFF2-40B4-BE49-F238E27FC236}">
                <a16:creationId xmlns:a16="http://schemas.microsoft.com/office/drawing/2014/main" id="{E0E1A53B-AE75-7142-7AEC-4B667E0367FC}"/>
              </a:ext>
            </a:extLst>
          </p:cNvPr>
          <p:cNvSpPr>
            <a:spLocks noEditPoints="1"/>
          </p:cNvSpPr>
          <p:nvPr/>
        </p:nvSpPr>
        <p:spPr bwMode="auto">
          <a:xfrm>
            <a:off x="5053931" y="2829389"/>
            <a:ext cx="565219" cy="538984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rgbClr val="7E4082"/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A2C5F46-F5CB-02FD-435B-CF52B47ED1AD}"/>
              </a:ext>
            </a:extLst>
          </p:cNvPr>
          <p:cNvCxnSpPr>
            <a:cxnSpLocks/>
            <a:stCxn id="27" idx="2"/>
            <a:endCxn id="2" idx="0"/>
          </p:cNvCxnSpPr>
          <p:nvPr/>
        </p:nvCxnSpPr>
        <p:spPr bwMode="auto">
          <a:xfrm>
            <a:off x="5327196" y="4225347"/>
            <a:ext cx="486195" cy="4187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DB806B5-E630-2F7A-6D8C-16279103B28C}"/>
              </a:ext>
            </a:extLst>
          </p:cNvPr>
          <p:cNvCxnSpPr>
            <a:cxnSpLocks/>
            <a:endCxn id="2" idx="0"/>
          </p:cNvCxnSpPr>
          <p:nvPr/>
        </p:nvCxnSpPr>
        <p:spPr bwMode="auto">
          <a:xfrm flipH="1">
            <a:off x="5813391" y="4225347"/>
            <a:ext cx="599020" cy="4187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1AC4F81-2D51-D88A-1A3F-D0F36DB6775D}"/>
              </a:ext>
            </a:extLst>
          </p:cNvPr>
          <p:cNvCxnSpPr>
            <a:cxnSpLocks/>
          </p:cNvCxnSpPr>
          <p:nvPr/>
        </p:nvCxnSpPr>
        <p:spPr bwMode="auto">
          <a:xfrm flipH="1">
            <a:off x="5336541" y="3345426"/>
            <a:ext cx="0" cy="33672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9F9F9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C2843-2A5C-A943-F5C0-7BE3747CEB6B}"/>
              </a:ext>
            </a:extLst>
          </p:cNvPr>
          <p:cNvSpPr txBox="1"/>
          <p:nvPr/>
        </p:nvSpPr>
        <p:spPr>
          <a:xfrm>
            <a:off x="6467873" y="4751322"/>
            <a:ext cx="3052312" cy="954107"/>
          </a:xfrm>
          <a:prstGeom prst="rect">
            <a:avLst/>
          </a:prstGeom>
          <a:noFill/>
          <a:ln w="28575">
            <a:solidFill>
              <a:srgbClr val="7E4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Hija de la jefa de familia (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Diana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27 años, trabaja como 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freelance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sin prestaciones laborales y tiene servicios médicos privados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7FF672-C0CB-A27D-A7C9-704F37499954}"/>
              </a:ext>
            </a:extLst>
          </p:cNvPr>
          <p:cNvSpPr txBox="1"/>
          <p:nvPr/>
        </p:nvSpPr>
        <p:spPr>
          <a:xfrm>
            <a:off x="1550643" y="3840386"/>
            <a:ext cx="3392150" cy="523220"/>
          </a:xfrm>
          <a:prstGeom prst="rect">
            <a:avLst/>
          </a:prstGeom>
          <a:noFill/>
          <a:ln w="28575">
            <a:solidFill>
              <a:srgbClr val="7E4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Cónyuge de la jefa de familia (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Tiene una discapacidad y no trabaja.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1AB212-9C4E-79E2-5519-6136E3B84CF1}"/>
              </a:ext>
            </a:extLst>
          </p:cNvPr>
          <p:cNvSpPr txBox="1"/>
          <p:nvPr/>
        </p:nvSpPr>
        <p:spPr>
          <a:xfrm>
            <a:off x="7011431" y="3750894"/>
            <a:ext cx="3351769" cy="738664"/>
          </a:xfrm>
          <a:prstGeom prst="rect">
            <a:avLst/>
          </a:prstGeom>
          <a:noFill/>
          <a:ln w="28575">
            <a:solidFill>
              <a:srgbClr val="7E4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Jefa de familia (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Mariana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Trabaja de manera formal y está inscrita al IMSS como prestación laboral.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3D1390-4137-185B-3B63-458C4712B71B}"/>
              </a:ext>
            </a:extLst>
          </p:cNvPr>
          <p:cNvSpPr txBox="1"/>
          <p:nvPr/>
        </p:nvSpPr>
        <p:spPr>
          <a:xfrm>
            <a:off x="1550643" y="2695863"/>
            <a:ext cx="3342355" cy="954107"/>
          </a:xfrm>
          <a:prstGeom prst="rect">
            <a:avLst/>
          </a:prstGeom>
          <a:noFill/>
          <a:ln w="28575">
            <a:solidFill>
              <a:srgbClr val="7E4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Padre del cónyuge (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encuentra retirado sin pensión, pero recibe un monto de PAM de 3 mil pesos mensuales.</a:t>
            </a: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9AEA026E-C71E-6880-40C2-6DAC05F4E84B}"/>
              </a:ext>
            </a:extLst>
          </p:cNvPr>
          <p:cNvSpPr/>
          <p:nvPr/>
        </p:nvSpPr>
        <p:spPr>
          <a:xfrm>
            <a:off x="5886291" y="1522853"/>
            <a:ext cx="2334344" cy="1066092"/>
          </a:xfrm>
          <a:prstGeom prst="wedgeEllipseCallout">
            <a:avLst>
              <a:gd name="adj1" fmla="val -61879"/>
              <a:gd name="adj2" fmla="val 81187"/>
            </a:avLst>
          </a:prstGeom>
          <a:solidFill>
            <a:srgbClr val="6F0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carente por PAM (pensión no contributiva mayor a las LPEI)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90980F3F-B34B-9DCD-2355-D432263D6221}"/>
              </a:ext>
            </a:extLst>
          </p:cNvPr>
          <p:cNvSpPr/>
          <p:nvPr/>
        </p:nvSpPr>
        <p:spPr>
          <a:xfrm>
            <a:off x="7366940" y="2423038"/>
            <a:ext cx="2556987" cy="1066092"/>
          </a:xfrm>
          <a:prstGeom prst="wedgeEllipseCallout">
            <a:avLst>
              <a:gd name="adj1" fmla="val -79585"/>
              <a:gd name="adj2" fmla="val 76091"/>
            </a:avLst>
          </a:prstGeom>
          <a:solidFill>
            <a:srgbClr val="6F0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jefa de familia, puede transmitir la prestación del IMSS a su cónyuge.  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7D3E27EA-5CC8-2EA0-D3E7-ED5316CCED2D}"/>
              </a:ext>
            </a:extLst>
          </p:cNvPr>
          <p:cNvSpPr/>
          <p:nvPr/>
        </p:nvSpPr>
        <p:spPr>
          <a:xfrm>
            <a:off x="2563905" y="4530155"/>
            <a:ext cx="2411019" cy="1132923"/>
          </a:xfrm>
          <a:prstGeom prst="wedgeEllipseCallout">
            <a:avLst>
              <a:gd name="adj1" fmla="val 74468"/>
              <a:gd name="adj2" fmla="val -26920"/>
            </a:avLst>
          </a:prstGeom>
          <a:solidFill>
            <a:srgbClr val="6F0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carente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porque no tiene acceso a instituciones de seguridad social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A591F8E-CECF-E0B6-539A-A873AFAAEF44}"/>
              </a:ext>
            </a:extLst>
          </p:cNvPr>
          <p:cNvGrpSpPr/>
          <p:nvPr/>
        </p:nvGrpSpPr>
        <p:grpSpPr>
          <a:xfrm>
            <a:off x="770859" y="369176"/>
            <a:ext cx="661248" cy="861581"/>
            <a:chOff x="4964802" y="3695892"/>
            <a:chExt cx="661248" cy="861581"/>
          </a:xfrm>
        </p:grpSpPr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DDB0CB0E-CA88-E406-1823-9A8B733D8135}"/>
                </a:ext>
              </a:extLst>
            </p:cNvPr>
            <p:cNvSpPr/>
            <p:nvPr/>
          </p:nvSpPr>
          <p:spPr>
            <a:xfrm>
              <a:off x="4964802" y="3695892"/>
              <a:ext cx="661248" cy="861581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D40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E0B194D4-E1D1-63CC-1760-46B47F838B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7216" y="3858014"/>
              <a:ext cx="560910" cy="580812"/>
            </a:xfrm>
            <a:prstGeom prst="rect">
              <a:avLst/>
            </a:prstGeom>
          </p:spPr>
        </p:pic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0103F3F-DCA2-23C9-5686-C791A5122660}"/>
              </a:ext>
            </a:extLst>
          </p:cNvPr>
          <p:cNvSpPr txBox="1">
            <a:spLocks/>
          </p:cNvSpPr>
          <p:nvPr/>
        </p:nvSpPr>
        <p:spPr>
          <a:xfrm>
            <a:off x="1504521" y="518302"/>
            <a:ext cx="978148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EJEMPLO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LA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SEGURIDAD SOCIAL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5F1895F-2E02-799A-6D72-2EC2C1D8F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28" y="1429989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0E8F5B-1BC6-2841-8431-4035AFCA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78" y="1332684"/>
            <a:ext cx="1201762" cy="8204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9671739-4B90-BC89-AB67-680C70C7380D}"/>
              </a:ext>
            </a:extLst>
          </p:cNvPr>
          <p:cNvSpPr txBox="1">
            <a:spLocks/>
          </p:cNvSpPr>
          <p:nvPr/>
        </p:nvSpPr>
        <p:spPr>
          <a:xfrm>
            <a:off x="1405772" y="515674"/>
            <a:ext cx="1019202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CARENCIA POR ACCESO A LA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SEGURIDAD SOCIAL, 2024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8FFE8F1-6E28-545E-4114-F20FA9F64B54}"/>
              </a:ext>
            </a:extLst>
          </p:cNvPr>
          <p:cNvGrpSpPr/>
          <p:nvPr/>
        </p:nvGrpSpPr>
        <p:grpSpPr>
          <a:xfrm>
            <a:off x="822653" y="2281114"/>
            <a:ext cx="11038598" cy="3297484"/>
            <a:chOff x="834659" y="2021300"/>
            <a:chExt cx="11187012" cy="3368297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946E05F5-8523-4BBC-929A-AF099A0F39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705399" y="2021300"/>
            <a:ext cx="5316272" cy="3368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763DA16F-C29D-42A8-0681-1011E3BB8EE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4659" y="2021300"/>
            <a:ext cx="5870740" cy="3368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3645C83-0649-84CF-C288-6200593155D1}"/>
                </a:ext>
              </a:extLst>
            </p:cNvPr>
            <p:cNvSpPr txBox="1"/>
            <p:nvPr/>
          </p:nvSpPr>
          <p:spPr>
            <a:xfrm>
              <a:off x="2369778" y="2599491"/>
              <a:ext cx="842682" cy="22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1/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BA737A2-ABD1-C54C-8F73-17649488A626}"/>
                </a:ext>
              </a:extLst>
            </p:cNvPr>
            <p:cNvSpPr txBox="1"/>
            <p:nvPr/>
          </p:nvSpPr>
          <p:spPr>
            <a:xfrm>
              <a:off x="2492169" y="3625925"/>
              <a:ext cx="842682" cy="22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2/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34D2C6B-B5A7-3A54-3DE1-AFC9E95A4C0E}"/>
                </a:ext>
              </a:extLst>
            </p:cNvPr>
            <p:cNvSpPr txBox="1"/>
            <p:nvPr/>
          </p:nvSpPr>
          <p:spPr>
            <a:xfrm>
              <a:off x="8541660" y="2613432"/>
              <a:ext cx="842682" cy="22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1/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F699D5E-8964-E89E-D2C5-253C0E92D1F3}"/>
                </a:ext>
              </a:extLst>
            </p:cNvPr>
            <p:cNvSpPr txBox="1"/>
            <p:nvPr/>
          </p:nvSpPr>
          <p:spPr>
            <a:xfrm>
              <a:off x="8106704" y="3625925"/>
              <a:ext cx="842682" cy="22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2/</a:t>
              </a:r>
            </a:p>
          </p:txBody>
        </p:sp>
      </p:grpSp>
      <p:sp>
        <p:nvSpPr>
          <p:cNvPr id="9" name="TextBox 13">
            <a:extLst>
              <a:ext uri="{FF2B5EF4-FFF2-40B4-BE49-F238E27FC236}">
                <a16:creationId xmlns:a16="http://schemas.microsoft.com/office/drawing/2014/main" id="{6D7F259A-BEDF-244F-0EA1-517907B71E60}"/>
              </a:ext>
            </a:extLst>
          </p:cNvPr>
          <p:cNvSpPr txBox="1"/>
          <p:nvPr/>
        </p:nvSpPr>
        <p:spPr>
          <a:xfrm>
            <a:off x="2337406" y="1809142"/>
            <a:ext cx="2407585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512F94E-D74B-E941-A19D-02BA0EE3C654}"/>
              </a:ext>
            </a:extLst>
          </p:cNvPr>
          <p:cNvSpPr txBox="1"/>
          <p:nvPr/>
        </p:nvSpPr>
        <p:spPr>
          <a:xfrm>
            <a:off x="8516509" y="1791948"/>
            <a:ext cx="2062906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personas)</a:t>
            </a:r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A3E1AD52-585C-1632-AF4E-69805FE42D79}"/>
              </a:ext>
            </a:extLst>
          </p:cNvPr>
          <p:cNvSpPr/>
          <p:nvPr/>
        </p:nvSpPr>
        <p:spPr>
          <a:xfrm>
            <a:off x="730800" y="378000"/>
            <a:ext cx="661248" cy="861581"/>
          </a:xfrm>
          <a:custGeom>
            <a:avLst/>
            <a:gdLst/>
            <a:ahLst/>
            <a:cxnLst/>
            <a:rect l="l" t="t" r="r" b="b"/>
            <a:pathLst>
              <a:path w="821054" h="1033145">
                <a:moveTo>
                  <a:pt x="821054" y="749903"/>
                </a:moveTo>
                <a:lnTo>
                  <a:pt x="821054" y="282797"/>
                </a:lnTo>
                <a:lnTo>
                  <a:pt x="819491" y="269968"/>
                </a:lnTo>
                <a:lnTo>
                  <a:pt x="433197" y="6572"/>
                </a:lnTo>
                <a:lnTo>
                  <a:pt x="410717" y="0"/>
                </a:lnTo>
                <a:lnTo>
                  <a:pt x="399157" y="1643"/>
                </a:lnTo>
                <a:lnTo>
                  <a:pt x="22478" y="240125"/>
                </a:lnTo>
                <a:lnTo>
                  <a:pt x="0" y="282797"/>
                </a:lnTo>
                <a:lnTo>
                  <a:pt x="0" y="749903"/>
                </a:lnTo>
                <a:lnTo>
                  <a:pt x="22478" y="792956"/>
                </a:lnTo>
                <a:lnTo>
                  <a:pt x="388238" y="1026128"/>
                </a:lnTo>
                <a:lnTo>
                  <a:pt x="410717" y="1032986"/>
                </a:lnTo>
                <a:lnTo>
                  <a:pt x="422278" y="1031271"/>
                </a:lnTo>
                <a:lnTo>
                  <a:pt x="798702" y="792956"/>
                </a:lnTo>
                <a:lnTo>
                  <a:pt x="821054" y="749903"/>
                </a:lnTo>
              </a:path>
            </a:pathLst>
          </a:custGeom>
          <a:ln w="57149">
            <a:solidFill>
              <a:srgbClr val="7D408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CC0E5FE-8255-9313-95FD-D349373C3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653" y="569900"/>
            <a:ext cx="477541" cy="464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90C258-0EEB-4FD3-50F0-36ED58BF2A41}"/>
              </a:ext>
            </a:extLst>
          </p:cNvPr>
          <p:cNvSpPr txBox="1"/>
          <p:nvPr/>
        </p:nvSpPr>
        <p:spPr>
          <a:xfrm>
            <a:off x="822653" y="6372278"/>
            <a:ext cx="81037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DC50FE-1A36-AF4F-C794-AD825E8B6A6B}"/>
              </a:ext>
            </a:extLst>
          </p:cNvPr>
          <p:cNvSpPr txBox="1"/>
          <p:nvPr/>
        </p:nvSpPr>
        <p:spPr>
          <a:xfrm>
            <a:off x="827057" y="6018335"/>
            <a:ext cx="720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              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ocupada que no cuenta con acceso directo por medio de prestación laboral o contratación voluntaria.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              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Suma de la Población No Económicamente Activa (PNEA), población desocupada y los menores de 16 años.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Promedio simple de las líneas de pobreza extrema por ingresos de los ámbito rural y urbano.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6A8F48-BC6B-2A3F-9ECD-238154578BD1}"/>
              </a:ext>
            </a:extLst>
          </p:cNvPr>
          <p:cNvSpPr txBox="1"/>
          <p:nvPr/>
        </p:nvSpPr>
        <p:spPr>
          <a:xfrm>
            <a:off x="3512047" y="4740803"/>
            <a:ext cx="8315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0584B14-CACA-4FEF-B18A-A2D8EABC7207}"/>
              </a:ext>
            </a:extLst>
          </p:cNvPr>
          <p:cNvSpPr txBox="1"/>
          <p:nvPr/>
        </p:nvSpPr>
        <p:spPr>
          <a:xfrm>
            <a:off x="7081641" y="4795036"/>
            <a:ext cx="8315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D1DEE18-500B-77A5-BC05-F44FCBD51541}"/>
              </a:ext>
            </a:extLst>
          </p:cNvPr>
          <p:cNvSpPr txBox="1">
            <a:spLocks/>
          </p:cNvSpPr>
          <p:nvPr/>
        </p:nvSpPr>
        <p:spPr>
          <a:xfrm>
            <a:off x="1405772" y="872620"/>
            <a:ext cx="7110737" cy="5653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400" b="1" i="0" u="none" strike="noStrike" kern="1200" cap="small" spc="0" normalizeH="0" baseline="0" noProof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</p:txBody>
      </p:sp>
    </p:spTree>
    <p:extLst>
      <p:ext uri="{BB962C8B-B14F-4D97-AF65-F5344CB8AC3E}">
        <p14:creationId xmlns:p14="http://schemas.microsoft.com/office/powerpoint/2010/main" val="420334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D349A-FB76-A993-F3CF-D9B770EC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66D52D7-F6F9-4338-C6F3-24BF50839662}"/>
              </a:ext>
            </a:extLst>
          </p:cNvPr>
          <p:cNvSpPr txBox="1">
            <a:spLocks/>
          </p:cNvSpPr>
          <p:nvPr/>
        </p:nvSpPr>
        <p:spPr>
          <a:xfrm>
            <a:off x="1058643" y="1735151"/>
            <a:ext cx="10327697" cy="16473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DE BIENESTAR ECONÓMICO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8AF65C-C3CB-A452-A1E5-52E80B8A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2948090"/>
            <a:ext cx="1469409" cy="100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CFD109-0E67-1E3D-CECF-0A2061355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8F62CD5-37E8-4460-0BAE-71690DBD5093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7E205-6C35-5F3E-9980-0C578E13D222}"/>
              </a:ext>
            </a:extLst>
          </p:cNvPr>
          <p:cNvSpPr txBox="1">
            <a:spLocks/>
          </p:cNvSpPr>
          <p:nvPr/>
        </p:nvSpPr>
        <p:spPr>
          <a:xfrm>
            <a:off x="1528829" y="3213403"/>
            <a:ext cx="7542071" cy="2095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Bienestar económico.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Resultados generales.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Ingreso corriente total per cápita, mensual, según fuente de ingreso.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Ingreso corriente total per cápita, mensual, según fuente de ingreso y decil.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 y transferencias de programas sociales.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D6C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4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7AFE-30AC-12A5-4D0E-15B8AF1B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B25631-4B43-A3FA-8B17-FBB9251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443221"/>
            <a:ext cx="1201762" cy="8204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0F50131-8E90-4ED1-ADF0-11F5AF10B61A}"/>
              </a:ext>
            </a:extLst>
          </p:cNvPr>
          <p:cNvSpPr txBox="1">
            <a:spLocks/>
          </p:cNvSpPr>
          <p:nvPr/>
        </p:nvSpPr>
        <p:spPr>
          <a:xfrm>
            <a:off x="1719131" y="636747"/>
            <a:ext cx="7677329" cy="737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BIENESTAR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ECONÓMICO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7BA8A0-B967-A4E3-C0AF-16A4BF6DCAA4}"/>
              </a:ext>
            </a:extLst>
          </p:cNvPr>
          <p:cNvSpPr txBox="1"/>
          <p:nvPr/>
        </p:nvSpPr>
        <p:spPr>
          <a:xfrm>
            <a:off x="577499" y="6411895"/>
            <a:ext cx="8858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800" b="0" i="0" u="none" strike="noStrike" kern="1200" cap="small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 para la medición multidimensional de la pobreza en México. 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https://www.coneval.org.mx/InformesPublicaciones/InformesPublicaciones/Documents/Metodologia-medicion-multidimensional-3er-edicion.pdf</a:t>
            </a:r>
            <a:r>
              <a:rPr kumimoji="0" lang="es-MX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C7D61C8-8524-5D74-D536-7C8174BC6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398000"/>
            <a:ext cx="1201762" cy="82041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F75CE5F8-D008-6EF0-BAA5-C85E88F5EC19}"/>
              </a:ext>
            </a:extLst>
          </p:cNvPr>
          <p:cNvSpPr txBox="1"/>
          <p:nvPr/>
        </p:nvSpPr>
        <p:spPr>
          <a:xfrm>
            <a:off x="1123961" y="1565065"/>
            <a:ext cx="9859889" cy="7750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persona con ingreso inferior a las líneas de pobreza, es aquella que tiene un Ingreso Corriente Total Per Cápita (</a:t>
            </a:r>
            <a:r>
              <a:rPr kumimoji="0" lang="es-MX" sz="1800" b="0" i="0" u="none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ictpc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inferior a las líneas: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DACF650-ED83-18DC-5F6B-0595868BD766}"/>
              </a:ext>
            </a:extLst>
          </p:cNvPr>
          <p:cNvGrpSpPr/>
          <p:nvPr/>
        </p:nvGrpSpPr>
        <p:grpSpPr>
          <a:xfrm>
            <a:off x="1518946" y="2780118"/>
            <a:ext cx="10381280" cy="2309374"/>
            <a:chOff x="3278452" y="2956612"/>
            <a:chExt cx="12595919" cy="2309374"/>
          </a:xfrm>
        </p:grpSpPr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EDFCD03C-59C9-0D5D-1170-DD9EB6C0289C}"/>
                </a:ext>
              </a:extLst>
            </p:cNvPr>
            <p:cNvGrpSpPr/>
            <p:nvPr/>
          </p:nvGrpSpPr>
          <p:grpSpPr>
            <a:xfrm>
              <a:off x="8644820" y="2979986"/>
              <a:ext cx="914400" cy="1371600"/>
              <a:chOff x="2514600" y="1600200"/>
              <a:chExt cx="914400" cy="1371600"/>
            </a:xfrm>
            <a:solidFill>
              <a:srgbClr val="73A950"/>
            </a:solidFill>
          </p:grpSpPr>
          <p:sp>
            <p:nvSpPr>
              <p:cNvPr id="26" name="Rounded Rectangle 1">
                <a:extLst>
                  <a:ext uri="{FF2B5EF4-FFF2-40B4-BE49-F238E27FC236}">
                    <a16:creationId xmlns:a16="http://schemas.microsoft.com/office/drawing/2014/main" id="{33276CE1-E744-2DAC-2DA0-950DFAB6FF0E}"/>
                  </a:ext>
                </a:extLst>
              </p:cNvPr>
              <p:cNvSpPr/>
              <p:nvPr/>
            </p:nvSpPr>
            <p:spPr>
              <a:xfrm>
                <a:off x="2514600" y="16002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914400" y="0"/>
                    </a:moveTo>
                    <a:lnTo>
                      <a:pt x="914400" y="1371600"/>
                    </a:ln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BD4996E6-64B5-C284-580E-3A31B9735B42}"/>
                  </a:ext>
                </a:extLst>
              </p:cNvPr>
              <p:cNvSpPr/>
              <p:nvPr/>
            </p:nvSpPr>
            <p:spPr>
              <a:xfrm>
                <a:off x="2514600" y="16002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914400" y="0"/>
                    </a:moveTo>
                    <a:lnTo>
                      <a:pt x="914400" y="1371600"/>
                    </a:ln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057"/>
              </a:solidFill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AEB987EC-E970-D115-A709-F0C96E8A2325}"/>
                </a:ext>
              </a:extLst>
            </p:cNvPr>
            <p:cNvGrpSpPr/>
            <p:nvPr/>
          </p:nvGrpSpPr>
          <p:grpSpPr>
            <a:xfrm>
              <a:off x="8644820" y="3894386"/>
              <a:ext cx="914400" cy="1371600"/>
              <a:chOff x="2514600" y="2514600"/>
              <a:chExt cx="914400" cy="1371600"/>
            </a:xfrm>
            <a:solidFill>
              <a:srgbClr val="00B050"/>
            </a:solidFill>
          </p:grpSpPr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id="{6CE429A7-27FA-B785-30B8-DF8C632C8D59}"/>
                  </a:ext>
                </a:extLst>
              </p:cNvPr>
              <p:cNvSpPr/>
              <p:nvPr/>
            </p:nvSpPr>
            <p:spPr>
              <a:xfrm>
                <a:off x="2514600" y="25146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0" y="1371600"/>
                    </a:moveTo>
                    <a:lnTo>
                      <a:pt x="0" y="0"/>
                    </a:lnTo>
                    <a:lnTo>
                      <a:pt x="914400" y="457200"/>
                    </a:lnTo>
                    <a:lnTo>
                      <a:pt x="914400" y="1371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5">
                <a:extLst>
                  <a:ext uri="{FF2B5EF4-FFF2-40B4-BE49-F238E27FC236}">
                    <a16:creationId xmlns:a16="http://schemas.microsoft.com/office/drawing/2014/main" id="{E15FC95F-AA98-5940-3A2D-C18552D9ABCD}"/>
                  </a:ext>
                </a:extLst>
              </p:cNvPr>
              <p:cNvSpPr/>
              <p:nvPr/>
            </p:nvSpPr>
            <p:spPr>
              <a:xfrm>
                <a:off x="2514600" y="2514600"/>
                <a:ext cx="9144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914400" h="1371600">
                    <a:moveTo>
                      <a:pt x="0" y="1371600"/>
                    </a:moveTo>
                    <a:lnTo>
                      <a:pt x="0" y="0"/>
                    </a:lnTo>
                    <a:lnTo>
                      <a:pt x="914400" y="457200"/>
                    </a:lnTo>
                    <a:lnTo>
                      <a:pt x="914400" y="1371600"/>
                    </a:lnTo>
                    <a:close/>
                  </a:path>
                </a:pathLst>
              </a:custGeom>
              <a:solidFill>
                <a:srgbClr val="08989C"/>
              </a:solidFill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237F8BF4-B843-E07E-6DFA-E32A4A4163CD}"/>
                </a:ext>
              </a:extLst>
            </p:cNvPr>
            <p:cNvSpPr txBox="1"/>
            <p:nvPr/>
          </p:nvSpPr>
          <p:spPr>
            <a:xfrm>
              <a:off x="9858572" y="2992054"/>
              <a:ext cx="60157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Líneas de Pobreza Extrema por Ingresos</a:t>
              </a:r>
              <a:endParaRPr kumimoji="0" sz="2000" b="1" i="0" u="none" strike="noStrike" kern="120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A613B193-4EE5-B434-80CD-6E6A84EF3C1E}"/>
                </a:ext>
              </a:extLst>
            </p:cNvPr>
            <p:cNvSpPr txBox="1"/>
            <p:nvPr/>
          </p:nvSpPr>
          <p:spPr>
            <a:xfrm>
              <a:off x="11829891" y="3393170"/>
              <a:ext cx="318476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Valor monetario de la canasta alimentaria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750452B1-A707-45A9-C5E9-C684A4EBCBBC}"/>
                </a:ext>
              </a:extLst>
            </p:cNvPr>
            <p:cNvSpPr txBox="1"/>
            <p:nvPr/>
          </p:nvSpPr>
          <p:spPr>
            <a:xfrm>
              <a:off x="3278452" y="2956612"/>
              <a:ext cx="47029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>
                  <a:ln>
                    <a:noFill/>
                  </a:ln>
                  <a:solidFill>
                    <a:srgbClr val="0898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Líneas de Pobreza por Ingresos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E179E952-F715-B7EE-3B12-3EA7E729D219}"/>
                </a:ext>
              </a:extLst>
            </p:cNvPr>
            <p:cNvSpPr txBox="1"/>
            <p:nvPr/>
          </p:nvSpPr>
          <p:spPr>
            <a:xfrm>
              <a:off x="3703175" y="3462962"/>
              <a:ext cx="41077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Valor monetario de la canasta alimentaria más la canasta no alimentaria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3F26071-A3EC-D1DC-FDE8-7FBC2161A769}"/>
              </a:ext>
            </a:extLst>
          </p:cNvPr>
          <p:cNvGrpSpPr/>
          <p:nvPr/>
        </p:nvGrpSpPr>
        <p:grpSpPr>
          <a:xfrm>
            <a:off x="2159480" y="4025133"/>
            <a:ext cx="3095054" cy="1815208"/>
            <a:chOff x="16525963" y="6486945"/>
            <a:chExt cx="4223950" cy="316003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29F876-93FC-95C6-81DE-4BE875819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5963" y="6856902"/>
              <a:ext cx="4223950" cy="2790075"/>
            </a:xfrm>
            <a:custGeom>
              <a:avLst/>
              <a:gdLst>
                <a:gd name="connsiteX0" fmla="*/ 2065175 w 2706849"/>
                <a:gd name="connsiteY0" fmla="*/ 2056537 h 2096189"/>
                <a:gd name="connsiteX1" fmla="*/ 2145161 w 2706849"/>
                <a:gd name="connsiteY1" fmla="*/ 2056537 h 2096189"/>
                <a:gd name="connsiteX2" fmla="*/ 2145161 w 2706849"/>
                <a:gd name="connsiteY2" fmla="*/ 2096189 h 2096189"/>
                <a:gd name="connsiteX3" fmla="*/ 2065175 w 2706849"/>
                <a:gd name="connsiteY3" fmla="*/ 2096189 h 2096189"/>
                <a:gd name="connsiteX4" fmla="*/ 1947085 w 2706849"/>
                <a:gd name="connsiteY4" fmla="*/ 2056537 h 2096189"/>
                <a:gd name="connsiteX5" fmla="*/ 2027077 w 2706849"/>
                <a:gd name="connsiteY5" fmla="*/ 2056537 h 2096189"/>
                <a:gd name="connsiteX6" fmla="*/ 2027077 w 2706849"/>
                <a:gd name="connsiteY6" fmla="*/ 2096189 h 2096189"/>
                <a:gd name="connsiteX7" fmla="*/ 1947085 w 2706849"/>
                <a:gd name="connsiteY7" fmla="*/ 2096189 h 2096189"/>
                <a:gd name="connsiteX8" fmla="*/ 1828991 w 2706849"/>
                <a:gd name="connsiteY8" fmla="*/ 2056537 h 2096189"/>
                <a:gd name="connsiteX9" fmla="*/ 1908983 w 2706849"/>
                <a:gd name="connsiteY9" fmla="*/ 2056537 h 2096189"/>
                <a:gd name="connsiteX10" fmla="*/ 1908983 w 2706849"/>
                <a:gd name="connsiteY10" fmla="*/ 2096189 h 2096189"/>
                <a:gd name="connsiteX11" fmla="*/ 1828991 w 2706849"/>
                <a:gd name="connsiteY11" fmla="*/ 2096189 h 2096189"/>
                <a:gd name="connsiteX12" fmla="*/ 1710899 w 2706849"/>
                <a:gd name="connsiteY12" fmla="*/ 2056537 h 2096189"/>
                <a:gd name="connsiteX13" fmla="*/ 1790891 w 2706849"/>
                <a:gd name="connsiteY13" fmla="*/ 2056537 h 2096189"/>
                <a:gd name="connsiteX14" fmla="*/ 1790891 w 2706849"/>
                <a:gd name="connsiteY14" fmla="*/ 2096189 h 2096189"/>
                <a:gd name="connsiteX15" fmla="*/ 1710899 w 2706849"/>
                <a:gd name="connsiteY15" fmla="*/ 2096189 h 2096189"/>
                <a:gd name="connsiteX16" fmla="*/ 1592805 w 2706849"/>
                <a:gd name="connsiteY16" fmla="*/ 2056537 h 2096189"/>
                <a:gd name="connsiteX17" fmla="*/ 1672799 w 2706849"/>
                <a:gd name="connsiteY17" fmla="*/ 2056537 h 2096189"/>
                <a:gd name="connsiteX18" fmla="*/ 1672799 w 2706849"/>
                <a:gd name="connsiteY18" fmla="*/ 2096189 h 2096189"/>
                <a:gd name="connsiteX19" fmla="*/ 1592805 w 2706849"/>
                <a:gd name="connsiteY19" fmla="*/ 2096189 h 2096189"/>
                <a:gd name="connsiteX20" fmla="*/ 1474713 w 2706849"/>
                <a:gd name="connsiteY20" fmla="*/ 2056537 h 2096189"/>
                <a:gd name="connsiteX21" fmla="*/ 1554707 w 2706849"/>
                <a:gd name="connsiteY21" fmla="*/ 2056537 h 2096189"/>
                <a:gd name="connsiteX22" fmla="*/ 1554707 w 2706849"/>
                <a:gd name="connsiteY22" fmla="*/ 2096189 h 2096189"/>
                <a:gd name="connsiteX23" fmla="*/ 1474713 w 2706849"/>
                <a:gd name="connsiteY23" fmla="*/ 2096189 h 2096189"/>
                <a:gd name="connsiteX24" fmla="*/ 1353741 w 2706849"/>
                <a:gd name="connsiteY24" fmla="*/ 2056537 h 2096189"/>
                <a:gd name="connsiteX25" fmla="*/ 1433735 w 2706849"/>
                <a:gd name="connsiteY25" fmla="*/ 2056537 h 2096189"/>
                <a:gd name="connsiteX26" fmla="*/ 1433735 w 2706849"/>
                <a:gd name="connsiteY26" fmla="*/ 2096189 h 2096189"/>
                <a:gd name="connsiteX27" fmla="*/ 1353741 w 2706849"/>
                <a:gd name="connsiteY27" fmla="*/ 2096189 h 2096189"/>
                <a:gd name="connsiteX28" fmla="*/ 1235649 w 2706849"/>
                <a:gd name="connsiteY28" fmla="*/ 2056537 h 2096189"/>
                <a:gd name="connsiteX29" fmla="*/ 1315645 w 2706849"/>
                <a:gd name="connsiteY29" fmla="*/ 2056537 h 2096189"/>
                <a:gd name="connsiteX30" fmla="*/ 1315645 w 2706849"/>
                <a:gd name="connsiteY30" fmla="*/ 2096189 h 2096189"/>
                <a:gd name="connsiteX31" fmla="*/ 1235649 w 2706849"/>
                <a:gd name="connsiteY31" fmla="*/ 2096189 h 2096189"/>
                <a:gd name="connsiteX32" fmla="*/ 1117557 w 2706849"/>
                <a:gd name="connsiteY32" fmla="*/ 2056537 h 2096189"/>
                <a:gd name="connsiteX33" fmla="*/ 1197549 w 2706849"/>
                <a:gd name="connsiteY33" fmla="*/ 2056537 h 2096189"/>
                <a:gd name="connsiteX34" fmla="*/ 1197549 w 2706849"/>
                <a:gd name="connsiteY34" fmla="*/ 2096189 h 2096189"/>
                <a:gd name="connsiteX35" fmla="*/ 1117557 w 2706849"/>
                <a:gd name="connsiteY35" fmla="*/ 2096189 h 2096189"/>
                <a:gd name="connsiteX36" fmla="*/ 999465 w 2706849"/>
                <a:gd name="connsiteY36" fmla="*/ 2056537 h 2096189"/>
                <a:gd name="connsiteX37" fmla="*/ 1079451 w 2706849"/>
                <a:gd name="connsiteY37" fmla="*/ 2056537 h 2096189"/>
                <a:gd name="connsiteX38" fmla="*/ 1079451 w 2706849"/>
                <a:gd name="connsiteY38" fmla="*/ 2096189 h 2096189"/>
                <a:gd name="connsiteX39" fmla="*/ 999465 w 2706849"/>
                <a:gd name="connsiteY39" fmla="*/ 2096189 h 2096189"/>
                <a:gd name="connsiteX40" fmla="*/ 881372 w 2706849"/>
                <a:gd name="connsiteY40" fmla="*/ 2056537 h 2096189"/>
                <a:gd name="connsiteX41" fmla="*/ 961365 w 2706849"/>
                <a:gd name="connsiteY41" fmla="*/ 2056537 h 2096189"/>
                <a:gd name="connsiteX42" fmla="*/ 961365 w 2706849"/>
                <a:gd name="connsiteY42" fmla="*/ 2096189 h 2096189"/>
                <a:gd name="connsiteX43" fmla="*/ 881372 w 2706849"/>
                <a:gd name="connsiteY43" fmla="*/ 2096189 h 2096189"/>
                <a:gd name="connsiteX44" fmla="*/ 760399 w 2706849"/>
                <a:gd name="connsiteY44" fmla="*/ 2056537 h 2096189"/>
                <a:gd name="connsiteX45" fmla="*/ 840391 w 2706849"/>
                <a:gd name="connsiteY45" fmla="*/ 2056537 h 2096189"/>
                <a:gd name="connsiteX46" fmla="*/ 840391 w 2706849"/>
                <a:gd name="connsiteY46" fmla="*/ 2096189 h 2096189"/>
                <a:gd name="connsiteX47" fmla="*/ 760399 w 2706849"/>
                <a:gd name="connsiteY47" fmla="*/ 2096189 h 2096189"/>
                <a:gd name="connsiteX48" fmla="*/ 642306 w 2706849"/>
                <a:gd name="connsiteY48" fmla="*/ 2056537 h 2096189"/>
                <a:gd name="connsiteX49" fmla="*/ 722298 w 2706849"/>
                <a:gd name="connsiteY49" fmla="*/ 2056537 h 2096189"/>
                <a:gd name="connsiteX50" fmla="*/ 722298 w 2706849"/>
                <a:gd name="connsiteY50" fmla="*/ 2096189 h 2096189"/>
                <a:gd name="connsiteX51" fmla="*/ 642306 w 2706849"/>
                <a:gd name="connsiteY51" fmla="*/ 2096189 h 2096189"/>
                <a:gd name="connsiteX52" fmla="*/ 524215 w 2706849"/>
                <a:gd name="connsiteY52" fmla="*/ 2056537 h 2096189"/>
                <a:gd name="connsiteX53" fmla="*/ 604207 w 2706849"/>
                <a:gd name="connsiteY53" fmla="*/ 2056537 h 2096189"/>
                <a:gd name="connsiteX54" fmla="*/ 604207 w 2706849"/>
                <a:gd name="connsiteY54" fmla="*/ 2096189 h 2096189"/>
                <a:gd name="connsiteX55" fmla="*/ 524215 w 2706849"/>
                <a:gd name="connsiteY55" fmla="*/ 2096189 h 2096189"/>
                <a:gd name="connsiteX56" fmla="*/ 2609553 w 2706849"/>
                <a:gd name="connsiteY56" fmla="*/ 2056536 h 2096189"/>
                <a:gd name="connsiteX57" fmla="*/ 2706823 w 2706849"/>
                <a:gd name="connsiteY57" fmla="*/ 2056536 h 2096189"/>
                <a:gd name="connsiteX58" fmla="*/ 2706823 w 2706849"/>
                <a:gd name="connsiteY58" fmla="*/ 2093347 h 2096189"/>
                <a:gd name="connsiteX59" fmla="*/ 2609553 w 2706849"/>
                <a:gd name="connsiteY59" fmla="*/ 2093347 h 2096189"/>
                <a:gd name="connsiteX60" fmla="*/ 2465539 w 2706849"/>
                <a:gd name="connsiteY60" fmla="*/ 2056536 h 2096189"/>
                <a:gd name="connsiteX61" fmla="*/ 2562807 w 2706849"/>
                <a:gd name="connsiteY61" fmla="*/ 2056536 h 2096189"/>
                <a:gd name="connsiteX62" fmla="*/ 2562807 w 2706849"/>
                <a:gd name="connsiteY62" fmla="*/ 2093347 h 2096189"/>
                <a:gd name="connsiteX63" fmla="*/ 2465539 w 2706849"/>
                <a:gd name="connsiteY63" fmla="*/ 2093347 h 2096189"/>
                <a:gd name="connsiteX64" fmla="*/ 2321525 w 2706849"/>
                <a:gd name="connsiteY64" fmla="*/ 2056536 h 2096189"/>
                <a:gd name="connsiteX65" fmla="*/ 2418797 w 2706849"/>
                <a:gd name="connsiteY65" fmla="*/ 2056536 h 2096189"/>
                <a:gd name="connsiteX66" fmla="*/ 2418797 w 2706849"/>
                <a:gd name="connsiteY66" fmla="*/ 2093347 h 2096189"/>
                <a:gd name="connsiteX67" fmla="*/ 2321525 w 2706849"/>
                <a:gd name="connsiteY67" fmla="*/ 2093347 h 2096189"/>
                <a:gd name="connsiteX68" fmla="*/ 2177509 w 2706849"/>
                <a:gd name="connsiteY68" fmla="*/ 2056536 h 2096189"/>
                <a:gd name="connsiteX69" fmla="*/ 2274787 w 2706849"/>
                <a:gd name="connsiteY69" fmla="*/ 2056536 h 2096189"/>
                <a:gd name="connsiteX70" fmla="*/ 2274787 w 2706849"/>
                <a:gd name="connsiteY70" fmla="*/ 2093347 h 2096189"/>
                <a:gd name="connsiteX71" fmla="*/ 2177509 w 2706849"/>
                <a:gd name="connsiteY71" fmla="*/ 2093347 h 2096189"/>
                <a:gd name="connsiteX72" fmla="*/ 380200 w 2706849"/>
                <a:gd name="connsiteY72" fmla="*/ 2056536 h 2096189"/>
                <a:gd name="connsiteX73" fmla="*/ 477473 w 2706849"/>
                <a:gd name="connsiteY73" fmla="*/ 2056536 h 2096189"/>
                <a:gd name="connsiteX74" fmla="*/ 477473 w 2706849"/>
                <a:gd name="connsiteY74" fmla="*/ 2093347 h 2096189"/>
                <a:gd name="connsiteX75" fmla="*/ 380200 w 2706849"/>
                <a:gd name="connsiteY75" fmla="*/ 2093347 h 2096189"/>
                <a:gd name="connsiteX76" fmla="*/ 236185 w 2706849"/>
                <a:gd name="connsiteY76" fmla="*/ 2056536 h 2096189"/>
                <a:gd name="connsiteX77" fmla="*/ 333458 w 2706849"/>
                <a:gd name="connsiteY77" fmla="*/ 2056536 h 2096189"/>
                <a:gd name="connsiteX78" fmla="*/ 333458 w 2706849"/>
                <a:gd name="connsiteY78" fmla="*/ 2093347 h 2096189"/>
                <a:gd name="connsiteX79" fmla="*/ 236185 w 2706849"/>
                <a:gd name="connsiteY79" fmla="*/ 2093347 h 2096189"/>
                <a:gd name="connsiteX80" fmla="*/ 92170 w 2706849"/>
                <a:gd name="connsiteY80" fmla="*/ 2056536 h 2096189"/>
                <a:gd name="connsiteX81" fmla="*/ 189443 w 2706849"/>
                <a:gd name="connsiteY81" fmla="*/ 2056536 h 2096189"/>
                <a:gd name="connsiteX82" fmla="*/ 189443 w 2706849"/>
                <a:gd name="connsiteY82" fmla="*/ 2093347 h 2096189"/>
                <a:gd name="connsiteX83" fmla="*/ 92170 w 2706849"/>
                <a:gd name="connsiteY83" fmla="*/ 2093347 h 2096189"/>
                <a:gd name="connsiteX84" fmla="*/ 2879 w 2706849"/>
                <a:gd name="connsiteY84" fmla="*/ 1996052 h 2096189"/>
                <a:gd name="connsiteX85" fmla="*/ 39678 w 2706849"/>
                <a:gd name="connsiteY85" fmla="*/ 1996052 h 2096189"/>
                <a:gd name="connsiteX86" fmla="*/ 39678 w 2706849"/>
                <a:gd name="connsiteY86" fmla="*/ 2093325 h 2096189"/>
                <a:gd name="connsiteX87" fmla="*/ 2879 w 2706849"/>
                <a:gd name="connsiteY87" fmla="*/ 2093325 h 2096189"/>
                <a:gd name="connsiteX88" fmla="*/ 2670039 w 2706849"/>
                <a:gd name="connsiteY88" fmla="*/ 1906762 h 2096189"/>
                <a:gd name="connsiteX89" fmla="*/ 2706849 w 2706849"/>
                <a:gd name="connsiteY89" fmla="*/ 1906762 h 2096189"/>
                <a:gd name="connsiteX90" fmla="*/ 2706849 w 2706849"/>
                <a:gd name="connsiteY90" fmla="*/ 2004035 h 2096189"/>
                <a:gd name="connsiteX91" fmla="*/ 2670039 w 2706849"/>
                <a:gd name="connsiteY91" fmla="*/ 2004035 h 2096189"/>
                <a:gd name="connsiteX92" fmla="*/ 2879 w 2706849"/>
                <a:gd name="connsiteY92" fmla="*/ 1852037 h 2096189"/>
                <a:gd name="connsiteX93" fmla="*/ 39678 w 2706849"/>
                <a:gd name="connsiteY93" fmla="*/ 1852037 h 2096189"/>
                <a:gd name="connsiteX94" fmla="*/ 39678 w 2706849"/>
                <a:gd name="connsiteY94" fmla="*/ 1949314 h 2096189"/>
                <a:gd name="connsiteX95" fmla="*/ 2879 w 2706849"/>
                <a:gd name="connsiteY95" fmla="*/ 1949314 h 2096189"/>
                <a:gd name="connsiteX96" fmla="*/ 2670039 w 2706849"/>
                <a:gd name="connsiteY96" fmla="*/ 1759867 h 2096189"/>
                <a:gd name="connsiteX97" fmla="*/ 2706849 w 2706849"/>
                <a:gd name="connsiteY97" fmla="*/ 1759867 h 2096189"/>
                <a:gd name="connsiteX98" fmla="*/ 2706849 w 2706849"/>
                <a:gd name="connsiteY98" fmla="*/ 1857140 h 2096189"/>
                <a:gd name="connsiteX99" fmla="*/ 2670039 w 2706849"/>
                <a:gd name="connsiteY99" fmla="*/ 1857140 h 2096189"/>
                <a:gd name="connsiteX100" fmla="*/ 2879 w 2706849"/>
                <a:gd name="connsiteY100" fmla="*/ 1708022 h 2096189"/>
                <a:gd name="connsiteX101" fmla="*/ 39678 w 2706849"/>
                <a:gd name="connsiteY101" fmla="*/ 1708022 h 2096189"/>
                <a:gd name="connsiteX102" fmla="*/ 39678 w 2706849"/>
                <a:gd name="connsiteY102" fmla="*/ 1805295 h 2096189"/>
                <a:gd name="connsiteX103" fmla="*/ 2879 w 2706849"/>
                <a:gd name="connsiteY103" fmla="*/ 1805295 h 2096189"/>
                <a:gd name="connsiteX104" fmla="*/ 2670039 w 2706849"/>
                <a:gd name="connsiteY104" fmla="*/ 1618732 h 2096189"/>
                <a:gd name="connsiteX105" fmla="*/ 2706849 w 2706849"/>
                <a:gd name="connsiteY105" fmla="*/ 1618732 h 2096189"/>
                <a:gd name="connsiteX106" fmla="*/ 2706849 w 2706849"/>
                <a:gd name="connsiteY106" fmla="*/ 1716005 h 2096189"/>
                <a:gd name="connsiteX107" fmla="*/ 2670039 w 2706849"/>
                <a:gd name="connsiteY107" fmla="*/ 1716005 h 2096189"/>
                <a:gd name="connsiteX108" fmla="*/ 2879 w 2706849"/>
                <a:gd name="connsiteY108" fmla="*/ 1566886 h 2096189"/>
                <a:gd name="connsiteX109" fmla="*/ 39678 w 2706849"/>
                <a:gd name="connsiteY109" fmla="*/ 1566886 h 2096189"/>
                <a:gd name="connsiteX110" fmla="*/ 39678 w 2706849"/>
                <a:gd name="connsiteY110" fmla="*/ 1664159 h 2096189"/>
                <a:gd name="connsiteX111" fmla="*/ 2879 w 2706849"/>
                <a:gd name="connsiteY111" fmla="*/ 1664159 h 2096189"/>
                <a:gd name="connsiteX112" fmla="*/ 2670039 w 2706849"/>
                <a:gd name="connsiteY112" fmla="*/ 1471836 h 2096189"/>
                <a:gd name="connsiteX113" fmla="*/ 2706849 w 2706849"/>
                <a:gd name="connsiteY113" fmla="*/ 1471836 h 2096189"/>
                <a:gd name="connsiteX114" fmla="*/ 2706849 w 2706849"/>
                <a:gd name="connsiteY114" fmla="*/ 1571995 h 2096189"/>
                <a:gd name="connsiteX115" fmla="*/ 2670039 w 2706849"/>
                <a:gd name="connsiteY115" fmla="*/ 1571995 h 2096189"/>
                <a:gd name="connsiteX116" fmla="*/ 0 w 2706849"/>
                <a:gd name="connsiteY116" fmla="*/ 1422871 h 2096189"/>
                <a:gd name="connsiteX117" fmla="*/ 36808 w 2706849"/>
                <a:gd name="connsiteY117" fmla="*/ 1422871 h 2096189"/>
                <a:gd name="connsiteX118" fmla="*/ 36808 w 2706849"/>
                <a:gd name="connsiteY118" fmla="*/ 1523031 h 2096189"/>
                <a:gd name="connsiteX119" fmla="*/ 0 w 2706849"/>
                <a:gd name="connsiteY119" fmla="*/ 1523031 h 2096189"/>
                <a:gd name="connsiteX120" fmla="*/ 2670039 w 2706849"/>
                <a:gd name="connsiteY120" fmla="*/ 1322060 h 2096189"/>
                <a:gd name="connsiteX121" fmla="*/ 2706849 w 2706849"/>
                <a:gd name="connsiteY121" fmla="*/ 1322060 h 2096189"/>
                <a:gd name="connsiteX122" fmla="*/ 2706849 w 2706849"/>
                <a:gd name="connsiteY122" fmla="*/ 1422224 h 2096189"/>
                <a:gd name="connsiteX123" fmla="*/ 2670039 w 2706849"/>
                <a:gd name="connsiteY123" fmla="*/ 1422224 h 2096189"/>
                <a:gd name="connsiteX124" fmla="*/ 0 w 2706849"/>
                <a:gd name="connsiteY124" fmla="*/ 1270215 h 2096189"/>
                <a:gd name="connsiteX125" fmla="*/ 36808 w 2706849"/>
                <a:gd name="connsiteY125" fmla="*/ 1270215 h 2096189"/>
                <a:gd name="connsiteX126" fmla="*/ 36808 w 2706849"/>
                <a:gd name="connsiteY126" fmla="*/ 1370379 h 2096189"/>
                <a:gd name="connsiteX127" fmla="*/ 0 w 2706849"/>
                <a:gd name="connsiteY127" fmla="*/ 1370379 h 2096189"/>
                <a:gd name="connsiteX128" fmla="*/ 2670039 w 2706849"/>
                <a:gd name="connsiteY128" fmla="*/ 1172284 h 2096189"/>
                <a:gd name="connsiteX129" fmla="*/ 2706849 w 2706849"/>
                <a:gd name="connsiteY129" fmla="*/ 1172284 h 2096189"/>
                <a:gd name="connsiteX130" fmla="*/ 2706849 w 2706849"/>
                <a:gd name="connsiteY130" fmla="*/ 1272439 h 2096189"/>
                <a:gd name="connsiteX131" fmla="*/ 2670039 w 2706849"/>
                <a:gd name="connsiteY131" fmla="*/ 1272439 h 2096189"/>
                <a:gd name="connsiteX132" fmla="*/ 0 w 2706849"/>
                <a:gd name="connsiteY132" fmla="*/ 1120439 h 2096189"/>
                <a:gd name="connsiteX133" fmla="*/ 36808 w 2706849"/>
                <a:gd name="connsiteY133" fmla="*/ 1120439 h 2096189"/>
                <a:gd name="connsiteX134" fmla="*/ 36808 w 2706849"/>
                <a:gd name="connsiteY134" fmla="*/ 1220598 h 2096189"/>
                <a:gd name="connsiteX135" fmla="*/ 0 w 2706849"/>
                <a:gd name="connsiteY135" fmla="*/ 1220598 h 2096189"/>
                <a:gd name="connsiteX136" fmla="*/ 2670039 w 2706849"/>
                <a:gd name="connsiteY136" fmla="*/ 1019629 h 2096189"/>
                <a:gd name="connsiteX137" fmla="*/ 2706849 w 2706849"/>
                <a:gd name="connsiteY137" fmla="*/ 1019629 h 2096189"/>
                <a:gd name="connsiteX138" fmla="*/ 2706849 w 2706849"/>
                <a:gd name="connsiteY138" fmla="*/ 1119789 h 2096189"/>
                <a:gd name="connsiteX139" fmla="*/ 2670039 w 2706849"/>
                <a:gd name="connsiteY139" fmla="*/ 1119789 h 2096189"/>
                <a:gd name="connsiteX140" fmla="*/ 0 w 2706849"/>
                <a:gd name="connsiteY140" fmla="*/ 970663 h 2096189"/>
                <a:gd name="connsiteX141" fmla="*/ 36808 w 2706849"/>
                <a:gd name="connsiteY141" fmla="*/ 970663 h 2096189"/>
                <a:gd name="connsiteX142" fmla="*/ 36808 w 2706849"/>
                <a:gd name="connsiteY142" fmla="*/ 1070822 h 2096189"/>
                <a:gd name="connsiteX143" fmla="*/ 0 w 2706849"/>
                <a:gd name="connsiteY143" fmla="*/ 1070822 h 2096189"/>
                <a:gd name="connsiteX144" fmla="*/ 2670039 w 2706849"/>
                <a:gd name="connsiteY144" fmla="*/ 869853 h 2096189"/>
                <a:gd name="connsiteX145" fmla="*/ 2706849 w 2706849"/>
                <a:gd name="connsiteY145" fmla="*/ 869853 h 2096189"/>
                <a:gd name="connsiteX146" fmla="*/ 2706849 w 2706849"/>
                <a:gd name="connsiteY146" fmla="*/ 970013 h 2096189"/>
                <a:gd name="connsiteX147" fmla="*/ 2670039 w 2706849"/>
                <a:gd name="connsiteY147" fmla="*/ 970013 h 2096189"/>
                <a:gd name="connsiteX148" fmla="*/ 0 w 2706849"/>
                <a:gd name="connsiteY148" fmla="*/ 820887 h 2096189"/>
                <a:gd name="connsiteX149" fmla="*/ 36808 w 2706849"/>
                <a:gd name="connsiteY149" fmla="*/ 820887 h 2096189"/>
                <a:gd name="connsiteX150" fmla="*/ 36808 w 2706849"/>
                <a:gd name="connsiteY150" fmla="*/ 921046 h 2096189"/>
                <a:gd name="connsiteX151" fmla="*/ 0 w 2706849"/>
                <a:gd name="connsiteY151" fmla="*/ 921046 h 2096189"/>
                <a:gd name="connsiteX152" fmla="*/ 2670039 w 2706849"/>
                <a:gd name="connsiteY152" fmla="*/ 720077 h 2096189"/>
                <a:gd name="connsiteX153" fmla="*/ 2706849 w 2706849"/>
                <a:gd name="connsiteY153" fmla="*/ 720077 h 2096189"/>
                <a:gd name="connsiteX154" fmla="*/ 2706849 w 2706849"/>
                <a:gd name="connsiteY154" fmla="*/ 820237 h 2096189"/>
                <a:gd name="connsiteX155" fmla="*/ 2670039 w 2706849"/>
                <a:gd name="connsiteY155" fmla="*/ 820237 h 2096189"/>
                <a:gd name="connsiteX156" fmla="*/ 0 w 2706849"/>
                <a:gd name="connsiteY156" fmla="*/ 671112 h 2096189"/>
                <a:gd name="connsiteX157" fmla="*/ 36808 w 2706849"/>
                <a:gd name="connsiteY157" fmla="*/ 671112 h 2096189"/>
                <a:gd name="connsiteX158" fmla="*/ 36808 w 2706849"/>
                <a:gd name="connsiteY158" fmla="*/ 771271 h 2096189"/>
                <a:gd name="connsiteX159" fmla="*/ 0 w 2706849"/>
                <a:gd name="connsiteY159" fmla="*/ 771271 h 2096189"/>
                <a:gd name="connsiteX160" fmla="*/ 2670039 w 2706849"/>
                <a:gd name="connsiteY160" fmla="*/ 570302 h 2096189"/>
                <a:gd name="connsiteX161" fmla="*/ 2706849 w 2706849"/>
                <a:gd name="connsiteY161" fmla="*/ 570302 h 2096189"/>
                <a:gd name="connsiteX162" fmla="*/ 2706849 w 2706849"/>
                <a:gd name="connsiteY162" fmla="*/ 670462 h 2096189"/>
                <a:gd name="connsiteX163" fmla="*/ 2670039 w 2706849"/>
                <a:gd name="connsiteY163" fmla="*/ 670462 h 2096189"/>
                <a:gd name="connsiteX164" fmla="*/ 0 w 2706849"/>
                <a:gd name="connsiteY164" fmla="*/ 521336 h 2096189"/>
                <a:gd name="connsiteX165" fmla="*/ 36808 w 2706849"/>
                <a:gd name="connsiteY165" fmla="*/ 521336 h 2096189"/>
                <a:gd name="connsiteX166" fmla="*/ 36808 w 2706849"/>
                <a:gd name="connsiteY166" fmla="*/ 621500 h 2096189"/>
                <a:gd name="connsiteX167" fmla="*/ 0 w 2706849"/>
                <a:gd name="connsiteY167" fmla="*/ 621500 h 2096189"/>
                <a:gd name="connsiteX168" fmla="*/ 2670039 w 2706849"/>
                <a:gd name="connsiteY168" fmla="*/ 432047 h 2096189"/>
                <a:gd name="connsiteX169" fmla="*/ 2706849 w 2706849"/>
                <a:gd name="connsiteY169" fmla="*/ 432047 h 2096189"/>
                <a:gd name="connsiteX170" fmla="*/ 2706849 w 2706849"/>
                <a:gd name="connsiteY170" fmla="*/ 529320 h 2096189"/>
                <a:gd name="connsiteX171" fmla="*/ 2670039 w 2706849"/>
                <a:gd name="connsiteY171" fmla="*/ 529320 h 2096189"/>
                <a:gd name="connsiteX172" fmla="*/ 2879 w 2706849"/>
                <a:gd name="connsiteY172" fmla="*/ 377322 h 2096189"/>
                <a:gd name="connsiteX173" fmla="*/ 39689 w 2706849"/>
                <a:gd name="connsiteY173" fmla="*/ 377322 h 2096189"/>
                <a:gd name="connsiteX174" fmla="*/ 39689 w 2706849"/>
                <a:gd name="connsiteY174" fmla="*/ 474595 h 2096189"/>
                <a:gd name="connsiteX175" fmla="*/ 2879 w 2706849"/>
                <a:gd name="connsiteY175" fmla="*/ 474595 h 2096189"/>
                <a:gd name="connsiteX176" fmla="*/ 2670039 w 2706849"/>
                <a:gd name="connsiteY176" fmla="*/ 288032 h 2096189"/>
                <a:gd name="connsiteX177" fmla="*/ 2706849 w 2706849"/>
                <a:gd name="connsiteY177" fmla="*/ 288032 h 2096189"/>
                <a:gd name="connsiteX178" fmla="*/ 2706849 w 2706849"/>
                <a:gd name="connsiteY178" fmla="*/ 385300 h 2096189"/>
                <a:gd name="connsiteX179" fmla="*/ 2670039 w 2706849"/>
                <a:gd name="connsiteY179" fmla="*/ 385300 h 2096189"/>
                <a:gd name="connsiteX180" fmla="*/ 2879 w 2706849"/>
                <a:gd name="connsiteY180" fmla="*/ 233307 h 2096189"/>
                <a:gd name="connsiteX181" fmla="*/ 39689 w 2706849"/>
                <a:gd name="connsiteY181" fmla="*/ 233307 h 2096189"/>
                <a:gd name="connsiteX182" fmla="*/ 39689 w 2706849"/>
                <a:gd name="connsiteY182" fmla="*/ 330580 h 2096189"/>
                <a:gd name="connsiteX183" fmla="*/ 2879 w 2706849"/>
                <a:gd name="connsiteY183" fmla="*/ 330580 h 2096189"/>
                <a:gd name="connsiteX184" fmla="*/ 2670039 w 2706849"/>
                <a:gd name="connsiteY184" fmla="*/ 144017 h 2096189"/>
                <a:gd name="connsiteX185" fmla="*/ 2706849 w 2706849"/>
                <a:gd name="connsiteY185" fmla="*/ 144017 h 2096189"/>
                <a:gd name="connsiteX186" fmla="*/ 2706849 w 2706849"/>
                <a:gd name="connsiteY186" fmla="*/ 241290 h 2096189"/>
                <a:gd name="connsiteX187" fmla="*/ 2670039 w 2706849"/>
                <a:gd name="connsiteY187" fmla="*/ 241290 h 2096189"/>
                <a:gd name="connsiteX188" fmla="*/ 2879 w 2706849"/>
                <a:gd name="connsiteY188" fmla="*/ 89292 h 2096189"/>
                <a:gd name="connsiteX189" fmla="*/ 39689 w 2706849"/>
                <a:gd name="connsiteY189" fmla="*/ 89292 h 2096189"/>
                <a:gd name="connsiteX190" fmla="*/ 39689 w 2706849"/>
                <a:gd name="connsiteY190" fmla="*/ 186565 h 2096189"/>
                <a:gd name="connsiteX191" fmla="*/ 2879 w 2706849"/>
                <a:gd name="connsiteY191" fmla="*/ 186565 h 2096189"/>
                <a:gd name="connsiteX192" fmla="*/ 2670039 w 2706849"/>
                <a:gd name="connsiteY192" fmla="*/ 2 h 2096189"/>
                <a:gd name="connsiteX193" fmla="*/ 2706849 w 2706849"/>
                <a:gd name="connsiteY193" fmla="*/ 2 h 2096189"/>
                <a:gd name="connsiteX194" fmla="*/ 2706849 w 2706849"/>
                <a:gd name="connsiteY194" fmla="*/ 97275 h 2096189"/>
                <a:gd name="connsiteX195" fmla="*/ 2670039 w 2706849"/>
                <a:gd name="connsiteY195" fmla="*/ 97275 h 2096189"/>
                <a:gd name="connsiteX196" fmla="*/ 2520265 w 2706849"/>
                <a:gd name="connsiteY196" fmla="*/ 0 h 2096189"/>
                <a:gd name="connsiteX197" fmla="*/ 2617537 w 2706849"/>
                <a:gd name="connsiteY197" fmla="*/ 0 h 2096189"/>
                <a:gd name="connsiteX198" fmla="*/ 2617537 w 2706849"/>
                <a:gd name="connsiteY198" fmla="*/ 36810 h 2096189"/>
                <a:gd name="connsiteX199" fmla="*/ 2520265 w 2706849"/>
                <a:gd name="connsiteY199" fmla="*/ 36810 h 2096189"/>
                <a:gd name="connsiteX200" fmla="*/ 2373369 w 2706849"/>
                <a:gd name="connsiteY200" fmla="*/ 0 h 2096189"/>
                <a:gd name="connsiteX201" fmla="*/ 2470641 w 2706849"/>
                <a:gd name="connsiteY201" fmla="*/ 0 h 2096189"/>
                <a:gd name="connsiteX202" fmla="*/ 2470641 w 2706849"/>
                <a:gd name="connsiteY202" fmla="*/ 36810 h 2096189"/>
                <a:gd name="connsiteX203" fmla="*/ 2373369 w 2706849"/>
                <a:gd name="connsiteY203" fmla="*/ 36810 h 2096189"/>
                <a:gd name="connsiteX204" fmla="*/ 2232233 w 2706849"/>
                <a:gd name="connsiteY204" fmla="*/ 0 h 2096189"/>
                <a:gd name="connsiteX205" fmla="*/ 2329507 w 2706849"/>
                <a:gd name="connsiteY205" fmla="*/ 0 h 2096189"/>
                <a:gd name="connsiteX206" fmla="*/ 2329507 w 2706849"/>
                <a:gd name="connsiteY206" fmla="*/ 36810 h 2096189"/>
                <a:gd name="connsiteX207" fmla="*/ 2232233 w 2706849"/>
                <a:gd name="connsiteY207" fmla="*/ 36810 h 2096189"/>
                <a:gd name="connsiteX208" fmla="*/ 2105501 w 2706849"/>
                <a:gd name="connsiteY208" fmla="*/ 0 h 2096189"/>
                <a:gd name="connsiteX209" fmla="*/ 2185493 w 2706849"/>
                <a:gd name="connsiteY209" fmla="*/ 0 h 2096189"/>
                <a:gd name="connsiteX210" fmla="*/ 2185493 w 2706849"/>
                <a:gd name="connsiteY210" fmla="*/ 36799 h 2096189"/>
                <a:gd name="connsiteX211" fmla="*/ 2105501 w 2706849"/>
                <a:gd name="connsiteY211" fmla="*/ 36799 h 2096189"/>
                <a:gd name="connsiteX212" fmla="*/ 1987409 w 2706849"/>
                <a:gd name="connsiteY212" fmla="*/ 0 h 2096189"/>
                <a:gd name="connsiteX213" fmla="*/ 2067401 w 2706849"/>
                <a:gd name="connsiteY213" fmla="*/ 0 h 2096189"/>
                <a:gd name="connsiteX214" fmla="*/ 2067401 w 2706849"/>
                <a:gd name="connsiteY214" fmla="*/ 36799 h 2096189"/>
                <a:gd name="connsiteX215" fmla="*/ 1987409 w 2706849"/>
                <a:gd name="connsiteY215" fmla="*/ 36799 h 2096189"/>
                <a:gd name="connsiteX216" fmla="*/ 1866435 w 2706849"/>
                <a:gd name="connsiteY216" fmla="*/ 0 h 2096189"/>
                <a:gd name="connsiteX217" fmla="*/ 1946427 w 2706849"/>
                <a:gd name="connsiteY217" fmla="*/ 0 h 2096189"/>
                <a:gd name="connsiteX218" fmla="*/ 1946427 w 2706849"/>
                <a:gd name="connsiteY218" fmla="*/ 36799 h 2096189"/>
                <a:gd name="connsiteX219" fmla="*/ 1866435 w 2706849"/>
                <a:gd name="connsiteY219" fmla="*/ 36799 h 2096189"/>
                <a:gd name="connsiteX220" fmla="*/ 1748341 w 2706849"/>
                <a:gd name="connsiteY220" fmla="*/ 0 h 2096189"/>
                <a:gd name="connsiteX221" fmla="*/ 1828329 w 2706849"/>
                <a:gd name="connsiteY221" fmla="*/ 0 h 2096189"/>
                <a:gd name="connsiteX222" fmla="*/ 1828329 w 2706849"/>
                <a:gd name="connsiteY222" fmla="*/ 36799 h 2096189"/>
                <a:gd name="connsiteX223" fmla="*/ 1748341 w 2706849"/>
                <a:gd name="connsiteY223" fmla="*/ 36799 h 2096189"/>
                <a:gd name="connsiteX224" fmla="*/ 1630251 w 2706849"/>
                <a:gd name="connsiteY224" fmla="*/ 0 h 2096189"/>
                <a:gd name="connsiteX225" fmla="*/ 1710243 w 2706849"/>
                <a:gd name="connsiteY225" fmla="*/ 0 h 2096189"/>
                <a:gd name="connsiteX226" fmla="*/ 1710243 w 2706849"/>
                <a:gd name="connsiteY226" fmla="*/ 36799 h 2096189"/>
                <a:gd name="connsiteX227" fmla="*/ 1630251 w 2706849"/>
                <a:gd name="connsiteY227" fmla="*/ 36799 h 2096189"/>
                <a:gd name="connsiteX228" fmla="*/ 1512157 w 2706849"/>
                <a:gd name="connsiteY228" fmla="*/ 0 h 2096189"/>
                <a:gd name="connsiteX229" fmla="*/ 1592149 w 2706849"/>
                <a:gd name="connsiteY229" fmla="*/ 0 h 2096189"/>
                <a:gd name="connsiteX230" fmla="*/ 1592149 w 2706849"/>
                <a:gd name="connsiteY230" fmla="*/ 36799 h 2096189"/>
                <a:gd name="connsiteX231" fmla="*/ 1512157 w 2706849"/>
                <a:gd name="connsiteY231" fmla="*/ 36799 h 2096189"/>
                <a:gd name="connsiteX232" fmla="*/ 1394065 w 2706849"/>
                <a:gd name="connsiteY232" fmla="*/ 0 h 2096189"/>
                <a:gd name="connsiteX233" fmla="*/ 1474059 w 2706849"/>
                <a:gd name="connsiteY233" fmla="*/ 0 h 2096189"/>
                <a:gd name="connsiteX234" fmla="*/ 1474059 w 2706849"/>
                <a:gd name="connsiteY234" fmla="*/ 36799 h 2096189"/>
                <a:gd name="connsiteX235" fmla="*/ 1394065 w 2706849"/>
                <a:gd name="connsiteY235" fmla="*/ 36799 h 2096189"/>
                <a:gd name="connsiteX236" fmla="*/ 1275973 w 2706849"/>
                <a:gd name="connsiteY236" fmla="*/ 0 h 2096189"/>
                <a:gd name="connsiteX237" fmla="*/ 1355965 w 2706849"/>
                <a:gd name="connsiteY237" fmla="*/ 0 h 2096189"/>
                <a:gd name="connsiteX238" fmla="*/ 1355965 w 2706849"/>
                <a:gd name="connsiteY238" fmla="*/ 36799 h 2096189"/>
                <a:gd name="connsiteX239" fmla="*/ 1275973 w 2706849"/>
                <a:gd name="connsiteY239" fmla="*/ 36799 h 2096189"/>
                <a:gd name="connsiteX240" fmla="*/ 1157881 w 2706849"/>
                <a:gd name="connsiteY240" fmla="*/ 0 h 2096189"/>
                <a:gd name="connsiteX241" fmla="*/ 1237867 w 2706849"/>
                <a:gd name="connsiteY241" fmla="*/ 0 h 2096189"/>
                <a:gd name="connsiteX242" fmla="*/ 1237867 w 2706849"/>
                <a:gd name="connsiteY242" fmla="*/ 36799 h 2096189"/>
                <a:gd name="connsiteX243" fmla="*/ 1157881 w 2706849"/>
                <a:gd name="connsiteY243" fmla="*/ 36799 h 2096189"/>
                <a:gd name="connsiteX244" fmla="*/ 1036909 w 2706849"/>
                <a:gd name="connsiteY244" fmla="*/ 0 h 2096189"/>
                <a:gd name="connsiteX245" fmla="*/ 1116901 w 2706849"/>
                <a:gd name="connsiteY245" fmla="*/ 0 h 2096189"/>
                <a:gd name="connsiteX246" fmla="*/ 1116901 w 2706849"/>
                <a:gd name="connsiteY246" fmla="*/ 36799 h 2096189"/>
                <a:gd name="connsiteX247" fmla="*/ 1036909 w 2706849"/>
                <a:gd name="connsiteY247" fmla="*/ 36799 h 2096189"/>
                <a:gd name="connsiteX248" fmla="*/ 918815 w 2706849"/>
                <a:gd name="connsiteY248" fmla="*/ 0 h 2096189"/>
                <a:gd name="connsiteX249" fmla="*/ 998813 w 2706849"/>
                <a:gd name="connsiteY249" fmla="*/ 0 h 2096189"/>
                <a:gd name="connsiteX250" fmla="*/ 998813 w 2706849"/>
                <a:gd name="connsiteY250" fmla="*/ 36799 h 2096189"/>
                <a:gd name="connsiteX251" fmla="*/ 918815 w 2706849"/>
                <a:gd name="connsiteY251" fmla="*/ 36799 h 2096189"/>
                <a:gd name="connsiteX252" fmla="*/ 800724 w 2706849"/>
                <a:gd name="connsiteY252" fmla="*/ 0 h 2096189"/>
                <a:gd name="connsiteX253" fmla="*/ 880716 w 2706849"/>
                <a:gd name="connsiteY253" fmla="*/ 0 h 2096189"/>
                <a:gd name="connsiteX254" fmla="*/ 880716 w 2706849"/>
                <a:gd name="connsiteY254" fmla="*/ 36799 h 2096189"/>
                <a:gd name="connsiteX255" fmla="*/ 800724 w 2706849"/>
                <a:gd name="connsiteY255" fmla="*/ 36799 h 2096189"/>
                <a:gd name="connsiteX256" fmla="*/ 682630 w 2706849"/>
                <a:gd name="connsiteY256" fmla="*/ 0 h 2096189"/>
                <a:gd name="connsiteX257" fmla="*/ 762622 w 2706849"/>
                <a:gd name="connsiteY257" fmla="*/ 0 h 2096189"/>
                <a:gd name="connsiteX258" fmla="*/ 762622 w 2706849"/>
                <a:gd name="connsiteY258" fmla="*/ 36799 h 2096189"/>
                <a:gd name="connsiteX259" fmla="*/ 682630 w 2706849"/>
                <a:gd name="connsiteY259" fmla="*/ 36799 h 2096189"/>
                <a:gd name="connsiteX260" fmla="*/ 561658 w 2706849"/>
                <a:gd name="connsiteY260" fmla="*/ 0 h 2096189"/>
                <a:gd name="connsiteX261" fmla="*/ 641656 w 2706849"/>
                <a:gd name="connsiteY261" fmla="*/ 0 h 2096189"/>
                <a:gd name="connsiteX262" fmla="*/ 641656 w 2706849"/>
                <a:gd name="connsiteY262" fmla="*/ 36799 h 2096189"/>
                <a:gd name="connsiteX263" fmla="*/ 561658 w 2706849"/>
                <a:gd name="connsiteY263" fmla="*/ 36799 h 2096189"/>
                <a:gd name="connsiteX264" fmla="*/ 434925 w 2706849"/>
                <a:gd name="connsiteY264" fmla="*/ 0 h 2096189"/>
                <a:gd name="connsiteX265" fmla="*/ 532193 w 2706849"/>
                <a:gd name="connsiteY265" fmla="*/ 0 h 2096189"/>
                <a:gd name="connsiteX266" fmla="*/ 532193 w 2706849"/>
                <a:gd name="connsiteY266" fmla="*/ 36799 h 2096189"/>
                <a:gd name="connsiteX267" fmla="*/ 434925 w 2706849"/>
                <a:gd name="connsiteY267" fmla="*/ 36799 h 2096189"/>
                <a:gd name="connsiteX268" fmla="*/ 290910 w 2706849"/>
                <a:gd name="connsiteY268" fmla="*/ 0 h 2096189"/>
                <a:gd name="connsiteX269" fmla="*/ 388183 w 2706849"/>
                <a:gd name="connsiteY269" fmla="*/ 0 h 2096189"/>
                <a:gd name="connsiteX270" fmla="*/ 388183 w 2706849"/>
                <a:gd name="connsiteY270" fmla="*/ 36799 h 2096189"/>
                <a:gd name="connsiteX271" fmla="*/ 290910 w 2706849"/>
                <a:gd name="connsiteY271" fmla="*/ 36799 h 2096189"/>
                <a:gd name="connsiteX272" fmla="*/ 146895 w 2706849"/>
                <a:gd name="connsiteY272" fmla="*/ 0 h 2096189"/>
                <a:gd name="connsiteX273" fmla="*/ 244168 w 2706849"/>
                <a:gd name="connsiteY273" fmla="*/ 0 h 2096189"/>
                <a:gd name="connsiteX274" fmla="*/ 244168 w 2706849"/>
                <a:gd name="connsiteY274" fmla="*/ 36799 h 2096189"/>
                <a:gd name="connsiteX275" fmla="*/ 146895 w 2706849"/>
                <a:gd name="connsiteY275" fmla="*/ 36799 h 2096189"/>
                <a:gd name="connsiteX276" fmla="*/ 2880 w 2706849"/>
                <a:gd name="connsiteY276" fmla="*/ 0 h 2096189"/>
                <a:gd name="connsiteX277" fmla="*/ 100153 w 2706849"/>
                <a:gd name="connsiteY277" fmla="*/ 0 h 2096189"/>
                <a:gd name="connsiteX278" fmla="*/ 100153 w 2706849"/>
                <a:gd name="connsiteY278" fmla="*/ 36799 h 2096189"/>
                <a:gd name="connsiteX279" fmla="*/ 2880 w 2706849"/>
                <a:gd name="connsiteY279" fmla="*/ 36799 h 209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706849" h="2096189">
                  <a:moveTo>
                    <a:pt x="2065175" y="2056537"/>
                  </a:moveTo>
                  <a:lnTo>
                    <a:pt x="2145161" y="2056537"/>
                  </a:lnTo>
                  <a:lnTo>
                    <a:pt x="2145161" y="2096189"/>
                  </a:lnTo>
                  <a:lnTo>
                    <a:pt x="2065175" y="2096189"/>
                  </a:lnTo>
                  <a:close/>
                  <a:moveTo>
                    <a:pt x="1947085" y="2056537"/>
                  </a:moveTo>
                  <a:lnTo>
                    <a:pt x="2027077" y="2056537"/>
                  </a:lnTo>
                  <a:lnTo>
                    <a:pt x="2027077" y="2096189"/>
                  </a:lnTo>
                  <a:lnTo>
                    <a:pt x="1947085" y="2096189"/>
                  </a:lnTo>
                  <a:close/>
                  <a:moveTo>
                    <a:pt x="1828991" y="2056537"/>
                  </a:moveTo>
                  <a:lnTo>
                    <a:pt x="1908983" y="2056537"/>
                  </a:lnTo>
                  <a:lnTo>
                    <a:pt x="1908983" y="2096189"/>
                  </a:lnTo>
                  <a:lnTo>
                    <a:pt x="1828991" y="2096189"/>
                  </a:lnTo>
                  <a:close/>
                  <a:moveTo>
                    <a:pt x="1710899" y="2056537"/>
                  </a:moveTo>
                  <a:lnTo>
                    <a:pt x="1790891" y="2056537"/>
                  </a:lnTo>
                  <a:lnTo>
                    <a:pt x="1790891" y="2096189"/>
                  </a:lnTo>
                  <a:lnTo>
                    <a:pt x="1710899" y="2096189"/>
                  </a:lnTo>
                  <a:close/>
                  <a:moveTo>
                    <a:pt x="1592805" y="2056537"/>
                  </a:moveTo>
                  <a:lnTo>
                    <a:pt x="1672799" y="2056537"/>
                  </a:lnTo>
                  <a:lnTo>
                    <a:pt x="1672799" y="2096189"/>
                  </a:lnTo>
                  <a:lnTo>
                    <a:pt x="1592805" y="2096189"/>
                  </a:lnTo>
                  <a:close/>
                  <a:moveTo>
                    <a:pt x="1474713" y="2056537"/>
                  </a:moveTo>
                  <a:lnTo>
                    <a:pt x="1554707" y="2056537"/>
                  </a:lnTo>
                  <a:lnTo>
                    <a:pt x="1554707" y="2096189"/>
                  </a:lnTo>
                  <a:lnTo>
                    <a:pt x="1474713" y="2096189"/>
                  </a:lnTo>
                  <a:close/>
                  <a:moveTo>
                    <a:pt x="1353741" y="2056537"/>
                  </a:moveTo>
                  <a:lnTo>
                    <a:pt x="1433735" y="2056537"/>
                  </a:lnTo>
                  <a:lnTo>
                    <a:pt x="1433735" y="2096189"/>
                  </a:lnTo>
                  <a:lnTo>
                    <a:pt x="1353741" y="2096189"/>
                  </a:lnTo>
                  <a:close/>
                  <a:moveTo>
                    <a:pt x="1235649" y="2056537"/>
                  </a:moveTo>
                  <a:lnTo>
                    <a:pt x="1315645" y="2056537"/>
                  </a:lnTo>
                  <a:lnTo>
                    <a:pt x="1315645" y="2096189"/>
                  </a:lnTo>
                  <a:lnTo>
                    <a:pt x="1235649" y="2096189"/>
                  </a:lnTo>
                  <a:close/>
                  <a:moveTo>
                    <a:pt x="1117557" y="2056537"/>
                  </a:moveTo>
                  <a:lnTo>
                    <a:pt x="1197549" y="2056537"/>
                  </a:lnTo>
                  <a:lnTo>
                    <a:pt x="1197549" y="2096189"/>
                  </a:lnTo>
                  <a:lnTo>
                    <a:pt x="1117557" y="2096189"/>
                  </a:lnTo>
                  <a:close/>
                  <a:moveTo>
                    <a:pt x="999465" y="2056537"/>
                  </a:moveTo>
                  <a:lnTo>
                    <a:pt x="1079451" y="2056537"/>
                  </a:lnTo>
                  <a:lnTo>
                    <a:pt x="1079451" y="2096189"/>
                  </a:lnTo>
                  <a:lnTo>
                    <a:pt x="999465" y="2096189"/>
                  </a:lnTo>
                  <a:close/>
                  <a:moveTo>
                    <a:pt x="881372" y="2056537"/>
                  </a:moveTo>
                  <a:lnTo>
                    <a:pt x="961365" y="2056537"/>
                  </a:lnTo>
                  <a:lnTo>
                    <a:pt x="961365" y="2096189"/>
                  </a:lnTo>
                  <a:lnTo>
                    <a:pt x="881372" y="2096189"/>
                  </a:lnTo>
                  <a:close/>
                  <a:moveTo>
                    <a:pt x="760399" y="2056537"/>
                  </a:moveTo>
                  <a:lnTo>
                    <a:pt x="840391" y="2056537"/>
                  </a:lnTo>
                  <a:lnTo>
                    <a:pt x="840391" y="2096189"/>
                  </a:lnTo>
                  <a:lnTo>
                    <a:pt x="760399" y="2096189"/>
                  </a:lnTo>
                  <a:close/>
                  <a:moveTo>
                    <a:pt x="642306" y="2056537"/>
                  </a:moveTo>
                  <a:lnTo>
                    <a:pt x="722298" y="2056537"/>
                  </a:lnTo>
                  <a:lnTo>
                    <a:pt x="722298" y="2096189"/>
                  </a:lnTo>
                  <a:lnTo>
                    <a:pt x="642306" y="2096189"/>
                  </a:lnTo>
                  <a:close/>
                  <a:moveTo>
                    <a:pt x="524215" y="2056537"/>
                  </a:moveTo>
                  <a:lnTo>
                    <a:pt x="604207" y="2056537"/>
                  </a:lnTo>
                  <a:lnTo>
                    <a:pt x="604207" y="2096189"/>
                  </a:lnTo>
                  <a:lnTo>
                    <a:pt x="524215" y="2096189"/>
                  </a:lnTo>
                  <a:close/>
                  <a:moveTo>
                    <a:pt x="2609553" y="2056536"/>
                  </a:moveTo>
                  <a:lnTo>
                    <a:pt x="2706823" y="2056536"/>
                  </a:lnTo>
                  <a:lnTo>
                    <a:pt x="2706823" y="2093347"/>
                  </a:lnTo>
                  <a:lnTo>
                    <a:pt x="2609553" y="2093347"/>
                  </a:lnTo>
                  <a:close/>
                  <a:moveTo>
                    <a:pt x="2465539" y="2056536"/>
                  </a:moveTo>
                  <a:lnTo>
                    <a:pt x="2562807" y="2056536"/>
                  </a:lnTo>
                  <a:lnTo>
                    <a:pt x="2562807" y="2093347"/>
                  </a:lnTo>
                  <a:lnTo>
                    <a:pt x="2465539" y="2093347"/>
                  </a:lnTo>
                  <a:close/>
                  <a:moveTo>
                    <a:pt x="2321525" y="2056536"/>
                  </a:moveTo>
                  <a:lnTo>
                    <a:pt x="2418797" y="2056536"/>
                  </a:lnTo>
                  <a:lnTo>
                    <a:pt x="2418797" y="2093347"/>
                  </a:lnTo>
                  <a:lnTo>
                    <a:pt x="2321525" y="2093347"/>
                  </a:lnTo>
                  <a:close/>
                  <a:moveTo>
                    <a:pt x="2177509" y="2056536"/>
                  </a:moveTo>
                  <a:lnTo>
                    <a:pt x="2274787" y="2056536"/>
                  </a:lnTo>
                  <a:lnTo>
                    <a:pt x="2274787" y="2093347"/>
                  </a:lnTo>
                  <a:lnTo>
                    <a:pt x="2177509" y="2093347"/>
                  </a:lnTo>
                  <a:close/>
                  <a:moveTo>
                    <a:pt x="380200" y="2056536"/>
                  </a:moveTo>
                  <a:lnTo>
                    <a:pt x="477473" y="2056536"/>
                  </a:lnTo>
                  <a:lnTo>
                    <a:pt x="477473" y="2093347"/>
                  </a:lnTo>
                  <a:lnTo>
                    <a:pt x="380200" y="2093347"/>
                  </a:lnTo>
                  <a:close/>
                  <a:moveTo>
                    <a:pt x="236185" y="2056536"/>
                  </a:moveTo>
                  <a:lnTo>
                    <a:pt x="333458" y="2056536"/>
                  </a:lnTo>
                  <a:lnTo>
                    <a:pt x="333458" y="2093347"/>
                  </a:lnTo>
                  <a:lnTo>
                    <a:pt x="236185" y="2093347"/>
                  </a:lnTo>
                  <a:close/>
                  <a:moveTo>
                    <a:pt x="92170" y="2056536"/>
                  </a:moveTo>
                  <a:lnTo>
                    <a:pt x="189443" y="2056536"/>
                  </a:lnTo>
                  <a:lnTo>
                    <a:pt x="189443" y="2093347"/>
                  </a:lnTo>
                  <a:lnTo>
                    <a:pt x="92170" y="2093347"/>
                  </a:lnTo>
                  <a:close/>
                  <a:moveTo>
                    <a:pt x="2879" y="1996052"/>
                  </a:moveTo>
                  <a:lnTo>
                    <a:pt x="39678" y="1996052"/>
                  </a:lnTo>
                  <a:lnTo>
                    <a:pt x="39678" y="2093325"/>
                  </a:lnTo>
                  <a:lnTo>
                    <a:pt x="2879" y="2093325"/>
                  </a:lnTo>
                  <a:close/>
                  <a:moveTo>
                    <a:pt x="2670039" y="1906762"/>
                  </a:moveTo>
                  <a:lnTo>
                    <a:pt x="2706849" y="1906762"/>
                  </a:lnTo>
                  <a:lnTo>
                    <a:pt x="2706849" y="2004035"/>
                  </a:lnTo>
                  <a:lnTo>
                    <a:pt x="2670039" y="2004035"/>
                  </a:lnTo>
                  <a:close/>
                  <a:moveTo>
                    <a:pt x="2879" y="1852037"/>
                  </a:moveTo>
                  <a:lnTo>
                    <a:pt x="39678" y="1852037"/>
                  </a:lnTo>
                  <a:lnTo>
                    <a:pt x="39678" y="1949314"/>
                  </a:lnTo>
                  <a:lnTo>
                    <a:pt x="2879" y="1949314"/>
                  </a:lnTo>
                  <a:close/>
                  <a:moveTo>
                    <a:pt x="2670039" y="1759867"/>
                  </a:moveTo>
                  <a:lnTo>
                    <a:pt x="2706849" y="1759867"/>
                  </a:lnTo>
                  <a:lnTo>
                    <a:pt x="2706849" y="1857140"/>
                  </a:lnTo>
                  <a:lnTo>
                    <a:pt x="2670039" y="1857140"/>
                  </a:lnTo>
                  <a:close/>
                  <a:moveTo>
                    <a:pt x="2879" y="1708022"/>
                  </a:moveTo>
                  <a:lnTo>
                    <a:pt x="39678" y="1708022"/>
                  </a:lnTo>
                  <a:lnTo>
                    <a:pt x="39678" y="1805295"/>
                  </a:lnTo>
                  <a:lnTo>
                    <a:pt x="2879" y="1805295"/>
                  </a:lnTo>
                  <a:close/>
                  <a:moveTo>
                    <a:pt x="2670039" y="1618732"/>
                  </a:moveTo>
                  <a:lnTo>
                    <a:pt x="2706849" y="1618732"/>
                  </a:lnTo>
                  <a:lnTo>
                    <a:pt x="2706849" y="1716005"/>
                  </a:lnTo>
                  <a:lnTo>
                    <a:pt x="2670039" y="1716005"/>
                  </a:lnTo>
                  <a:close/>
                  <a:moveTo>
                    <a:pt x="2879" y="1566886"/>
                  </a:moveTo>
                  <a:lnTo>
                    <a:pt x="39678" y="1566886"/>
                  </a:lnTo>
                  <a:lnTo>
                    <a:pt x="39678" y="1664159"/>
                  </a:lnTo>
                  <a:lnTo>
                    <a:pt x="2879" y="1664159"/>
                  </a:lnTo>
                  <a:close/>
                  <a:moveTo>
                    <a:pt x="2670039" y="1471836"/>
                  </a:moveTo>
                  <a:lnTo>
                    <a:pt x="2706849" y="1471836"/>
                  </a:lnTo>
                  <a:lnTo>
                    <a:pt x="2706849" y="1571995"/>
                  </a:lnTo>
                  <a:lnTo>
                    <a:pt x="2670039" y="1571995"/>
                  </a:lnTo>
                  <a:close/>
                  <a:moveTo>
                    <a:pt x="0" y="1422871"/>
                  </a:moveTo>
                  <a:lnTo>
                    <a:pt x="36808" y="1422871"/>
                  </a:lnTo>
                  <a:lnTo>
                    <a:pt x="36808" y="1523031"/>
                  </a:lnTo>
                  <a:lnTo>
                    <a:pt x="0" y="1523031"/>
                  </a:lnTo>
                  <a:close/>
                  <a:moveTo>
                    <a:pt x="2670039" y="1322060"/>
                  </a:moveTo>
                  <a:lnTo>
                    <a:pt x="2706849" y="1322060"/>
                  </a:lnTo>
                  <a:lnTo>
                    <a:pt x="2706849" y="1422224"/>
                  </a:lnTo>
                  <a:lnTo>
                    <a:pt x="2670039" y="1422224"/>
                  </a:lnTo>
                  <a:close/>
                  <a:moveTo>
                    <a:pt x="0" y="1270215"/>
                  </a:moveTo>
                  <a:lnTo>
                    <a:pt x="36808" y="1270215"/>
                  </a:lnTo>
                  <a:lnTo>
                    <a:pt x="36808" y="1370379"/>
                  </a:lnTo>
                  <a:lnTo>
                    <a:pt x="0" y="1370379"/>
                  </a:lnTo>
                  <a:close/>
                  <a:moveTo>
                    <a:pt x="2670039" y="1172284"/>
                  </a:moveTo>
                  <a:lnTo>
                    <a:pt x="2706849" y="1172284"/>
                  </a:lnTo>
                  <a:lnTo>
                    <a:pt x="2706849" y="1272439"/>
                  </a:lnTo>
                  <a:lnTo>
                    <a:pt x="2670039" y="1272439"/>
                  </a:lnTo>
                  <a:close/>
                  <a:moveTo>
                    <a:pt x="0" y="1120439"/>
                  </a:moveTo>
                  <a:lnTo>
                    <a:pt x="36808" y="1120439"/>
                  </a:lnTo>
                  <a:lnTo>
                    <a:pt x="36808" y="1220598"/>
                  </a:lnTo>
                  <a:lnTo>
                    <a:pt x="0" y="1220598"/>
                  </a:lnTo>
                  <a:close/>
                  <a:moveTo>
                    <a:pt x="2670039" y="1019629"/>
                  </a:moveTo>
                  <a:lnTo>
                    <a:pt x="2706849" y="1019629"/>
                  </a:lnTo>
                  <a:lnTo>
                    <a:pt x="2706849" y="1119789"/>
                  </a:lnTo>
                  <a:lnTo>
                    <a:pt x="2670039" y="1119789"/>
                  </a:lnTo>
                  <a:close/>
                  <a:moveTo>
                    <a:pt x="0" y="970663"/>
                  </a:moveTo>
                  <a:lnTo>
                    <a:pt x="36808" y="970663"/>
                  </a:lnTo>
                  <a:lnTo>
                    <a:pt x="36808" y="1070822"/>
                  </a:lnTo>
                  <a:lnTo>
                    <a:pt x="0" y="1070822"/>
                  </a:lnTo>
                  <a:close/>
                  <a:moveTo>
                    <a:pt x="2670039" y="869853"/>
                  </a:moveTo>
                  <a:lnTo>
                    <a:pt x="2706849" y="869853"/>
                  </a:lnTo>
                  <a:lnTo>
                    <a:pt x="2706849" y="970013"/>
                  </a:lnTo>
                  <a:lnTo>
                    <a:pt x="2670039" y="970013"/>
                  </a:lnTo>
                  <a:close/>
                  <a:moveTo>
                    <a:pt x="0" y="820887"/>
                  </a:moveTo>
                  <a:lnTo>
                    <a:pt x="36808" y="820887"/>
                  </a:lnTo>
                  <a:lnTo>
                    <a:pt x="36808" y="921046"/>
                  </a:lnTo>
                  <a:lnTo>
                    <a:pt x="0" y="921046"/>
                  </a:lnTo>
                  <a:close/>
                  <a:moveTo>
                    <a:pt x="2670039" y="720077"/>
                  </a:moveTo>
                  <a:lnTo>
                    <a:pt x="2706849" y="720077"/>
                  </a:lnTo>
                  <a:lnTo>
                    <a:pt x="2706849" y="820237"/>
                  </a:lnTo>
                  <a:lnTo>
                    <a:pt x="2670039" y="820237"/>
                  </a:lnTo>
                  <a:close/>
                  <a:moveTo>
                    <a:pt x="0" y="671112"/>
                  </a:moveTo>
                  <a:lnTo>
                    <a:pt x="36808" y="671112"/>
                  </a:lnTo>
                  <a:lnTo>
                    <a:pt x="36808" y="771271"/>
                  </a:lnTo>
                  <a:lnTo>
                    <a:pt x="0" y="771271"/>
                  </a:lnTo>
                  <a:close/>
                  <a:moveTo>
                    <a:pt x="2670039" y="570302"/>
                  </a:moveTo>
                  <a:lnTo>
                    <a:pt x="2706849" y="570302"/>
                  </a:lnTo>
                  <a:lnTo>
                    <a:pt x="2706849" y="670462"/>
                  </a:lnTo>
                  <a:lnTo>
                    <a:pt x="2670039" y="670462"/>
                  </a:lnTo>
                  <a:close/>
                  <a:moveTo>
                    <a:pt x="0" y="521336"/>
                  </a:moveTo>
                  <a:lnTo>
                    <a:pt x="36808" y="521336"/>
                  </a:lnTo>
                  <a:lnTo>
                    <a:pt x="36808" y="621500"/>
                  </a:lnTo>
                  <a:lnTo>
                    <a:pt x="0" y="621500"/>
                  </a:lnTo>
                  <a:close/>
                  <a:moveTo>
                    <a:pt x="2670039" y="432047"/>
                  </a:moveTo>
                  <a:lnTo>
                    <a:pt x="2706849" y="432047"/>
                  </a:lnTo>
                  <a:lnTo>
                    <a:pt x="2706849" y="529320"/>
                  </a:lnTo>
                  <a:lnTo>
                    <a:pt x="2670039" y="529320"/>
                  </a:lnTo>
                  <a:close/>
                  <a:moveTo>
                    <a:pt x="2879" y="377322"/>
                  </a:moveTo>
                  <a:lnTo>
                    <a:pt x="39689" y="377322"/>
                  </a:lnTo>
                  <a:lnTo>
                    <a:pt x="39689" y="474595"/>
                  </a:lnTo>
                  <a:lnTo>
                    <a:pt x="2879" y="474595"/>
                  </a:lnTo>
                  <a:close/>
                  <a:moveTo>
                    <a:pt x="2670039" y="288032"/>
                  </a:moveTo>
                  <a:lnTo>
                    <a:pt x="2706849" y="288032"/>
                  </a:lnTo>
                  <a:lnTo>
                    <a:pt x="2706849" y="385300"/>
                  </a:lnTo>
                  <a:lnTo>
                    <a:pt x="2670039" y="385300"/>
                  </a:lnTo>
                  <a:close/>
                  <a:moveTo>
                    <a:pt x="2879" y="233307"/>
                  </a:moveTo>
                  <a:lnTo>
                    <a:pt x="39689" y="233307"/>
                  </a:lnTo>
                  <a:lnTo>
                    <a:pt x="39689" y="330580"/>
                  </a:lnTo>
                  <a:lnTo>
                    <a:pt x="2879" y="330580"/>
                  </a:lnTo>
                  <a:close/>
                  <a:moveTo>
                    <a:pt x="2670039" y="144017"/>
                  </a:moveTo>
                  <a:lnTo>
                    <a:pt x="2706849" y="144017"/>
                  </a:lnTo>
                  <a:lnTo>
                    <a:pt x="2706849" y="241290"/>
                  </a:lnTo>
                  <a:lnTo>
                    <a:pt x="2670039" y="241290"/>
                  </a:lnTo>
                  <a:close/>
                  <a:moveTo>
                    <a:pt x="2879" y="89292"/>
                  </a:moveTo>
                  <a:lnTo>
                    <a:pt x="39689" y="89292"/>
                  </a:lnTo>
                  <a:lnTo>
                    <a:pt x="39689" y="186565"/>
                  </a:lnTo>
                  <a:lnTo>
                    <a:pt x="2879" y="186565"/>
                  </a:lnTo>
                  <a:close/>
                  <a:moveTo>
                    <a:pt x="2670039" y="2"/>
                  </a:moveTo>
                  <a:lnTo>
                    <a:pt x="2706849" y="2"/>
                  </a:lnTo>
                  <a:lnTo>
                    <a:pt x="2706849" y="97275"/>
                  </a:lnTo>
                  <a:lnTo>
                    <a:pt x="2670039" y="97275"/>
                  </a:lnTo>
                  <a:close/>
                  <a:moveTo>
                    <a:pt x="2520265" y="0"/>
                  </a:moveTo>
                  <a:lnTo>
                    <a:pt x="2617537" y="0"/>
                  </a:lnTo>
                  <a:lnTo>
                    <a:pt x="2617537" y="36810"/>
                  </a:lnTo>
                  <a:lnTo>
                    <a:pt x="2520265" y="36810"/>
                  </a:lnTo>
                  <a:close/>
                  <a:moveTo>
                    <a:pt x="2373369" y="0"/>
                  </a:moveTo>
                  <a:lnTo>
                    <a:pt x="2470641" y="0"/>
                  </a:lnTo>
                  <a:lnTo>
                    <a:pt x="2470641" y="36810"/>
                  </a:lnTo>
                  <a:lnTo>
                    <a:pt x="2373369" y="36810"/>
                  </a:lnTo>
                  <a:close/>
                  <a:moveTo>
                    <a:pt x="2232233" y="0"/>
                  </a:moveTo>
                  <a:lnTo>
                    <a:pt x="2329507" y="0"/>
                  </a:lnTo>
                  <a:lnTo>
                    <a:pt x="2329507" y="36810"/>
                  </a:lnTo>
                  <a:lnTo>
                    <a:pt x="2232233" y="36810"/>
                  </a:lnTo>
                  <a:close/>
                  <a:moveTo>
                    <a:pt x="2105501" y="0"/>
                  </a:moveTo>
                  <a:lnTo>
                    <a:pt x="2185493" y="0"/>
                  </a:lnTo>
                  <a:lnTo>
                    <a:pt x="2185493" y="36799"/>
                  </a:lnTo>
                  <a:lnTo>
                    <a:pt x="2105501" y="36799"/>
                  </a:lnTo>
                  <a:close/>
                  <a:moveTo>
                    <a:pt x="1987409" y="0"/>
                  </a:moveTo>
                  <a:lnTo>
                    <a:pt x="2067401" y="0"/>
                  </a:lnTo>
                  <a:lnTo>
                    <a:pt x="2067401" y="36799"/>
                  </a:lnTo>
                  <a:lnTo>
                    <a:pt x="1987409" y="36799"/>
                  </a:lnTo>
                  <a:close/>
                  <a:moveTo>
                    <a:pt x="1866435" y="0"/>
                  </a:moveTo>
                  <a:lnTo>
                    <a:pt x="1946427" y="0"/>
                  </a:lnTo>
                  <a:lnTo>
                    <a:pt x="1946427" y="36799"/>
                  </a:lnTo>
                  <a:lnTo>
                    <a:pt x="1866435" y="36799"/>
                  </a:lnTo>
                  <a:close/>
                  <a:moveTo>
                    <a:pt x="1748341" y="0"/>
                  </a:moveTo>
                  <a:lnTo>
                    <a:pt x="1828329" y="0"/>
                  </a:lnTo>
                  <a:lnTo>
                    <a:pt x="1828329" y="36799"/>
                  </a:lnTo>
                  <a:lnTo>
                    <a:pt x="1748341" y="36799"/>
                  </a:lnTo>
                  <a:close/>
                  <a:moveTo>
                    <a:pt x="1630251" y="0"/>
                  </a:moveTo>
                  <a:lnTo>
                    <a:pt x="1710243" y="0"/>
                  </a:lnTo>
                  <a:lnTo>
                    <a:pt x="1710243" y="36799"/>
                  </a:lnTo>
                  <a:lnTo>
                    <a:pt x="1630251" y="36799"/>
                  </a:lnTo>
                  <a:close/>
                  <a:moveTo>
                    <a:pt x="1512157" y="0"/>
                  </a:moveTo>
                  <a:lnTo>
                    <a:pt x="1592149" y="0"/>
                  </a:lnTo>
                  <a:lnTo>
                    <a:pt x="1592149" y="36799"/>
                  </a:lnTo>
                  <a:lnTo>
                    <a:pt x="1512157" y="36799"/>
                  </a:lnTo>
                  <a:close/>
                  <a:moveTo>
                    <a:pt x="1394065" y="0"/>
                  </a:moveTo>
                  <a:lnTo>
                    <a:pt x="1474059" y="0"/>
                  </a:lnTo>
                  <a:lnTo>
                    <a:pt x="1474059" y="36799"/>
                  </a:lnTo>
                  <a:lnTo>
                    <a:pt x="1394065" y="36799"/>
                  </a:lnTo>
                  <a:close/>
                  <a:moveTo>
                    <a:pt x="1275973" y="0"/>
                  </a:moveTo>
                  <a:lnTo>
                    <a:pt x="1355965" y="0"/>
                  </a:lnTo>
                  <a:lnTo>
                    <a:pt x="1355965" y="36799"/>
                  </a:lnTo>
                  <a:lnTo>
                    <a:pt x="1275973" y="36799"/>
                  </a:lnTo>
                  <a:close/>
                  <a:moveTo>
                    <a:pt x="1157881" y="0"/>
                  </a:moveTo>
                  <a:lnTo>
                    <a:pt x="1237867" y="0"/>
                  </a:lnTo>
                  <a:lnTo>
                    <a:pt x="1237867" y="36799"/>
                  </a:lnTo>
                  <a:lnTo>
                    <a:pt x="1157881" y="36799"/>
                  </a:lnTo>
                  <a:close/>
                  <a:moveTo>
                    <a:pt x="1036909" y="0"/>
                  </a:moveTo>
                  <a:lnTo>
                    <a:pt x="1116901" y="0"/>
                  </a:lnTo>
                  <a:lnTo>
                    <a:pt x="1116901" y="36799"/>
                  </a:lnTo>
                  <a:lnTo>
                    <a:pt x="1036909" y="36799"/>
                  </a:lnTo>
                  <a:close/>
                  <a:moveTo>
                    <a:pt x="918815" y="0"/>
                  </a:moveTo>
                  <a:lnTo>
                    <a:pt x="998813" y="0"/>
                  </a:lnTo>
                  <a:lnTo>
                    <a:pt x="998813" y="36799"/>
                  </a:lnTo>
                  <a:lnTo>
                    <a:pt x="918815" y="36799"/>
                  </a:lnTo>
                  <a:close/>
                  <a:moveTo>
                    <a:pt x="800724" y="0"/>
                  </a:moveTo>
                  <a:lnTo>
                    <a:pt x="880716" y="0"/>
                  </a:lnTo>
                  <a:lnTo>
                    <a:pt x="880716" y="36799"/>
                  </a:lnTo>
                  <a:lnTo>
                    <a:pt x="800724" y="36799"/>
                  </a:lnTo>
                  <a:close/>
                  <a:moveTo>
                    <a:pt x="682630" y="0"/>
                  </a:moveTo>
                  <a:lnTo>
                    <a:pt x="762622" y="0"/>
                  </a:lnTo>
                  <a:lnTo>
                    <a:pt x="762622" y="36799"/>
                  </a:lnTo>
                  <a:lnTo>
                    <a:pt x="682630" y="36799"/>
                  </a:lnTo>
                  <a:close/>
                  <a:moveTo>
                    <a:pt x="561658" y="0"/>
                  </a:moveTo>
                  <a:lnTo>
                    <a:pt x="641656" y="0"/>
                  </a:lnTo>
                  <a:lnTo>
                    <a:pt x="641656" y="36799"/>
                  </a:lnTo>
                  <a:lnTo>
                    <a:pt x="561658" y="36799"/>
                  </a:lnTo>
                  <a:close/>
                  <a:moveTo>
                    <a:pt x="434925" y="0"/>
                  </a:moveTo>
                  <a:lnTo>
                    <a:pt x="532193" y="0"/>
                  </a:lnTo>
                  <a:lnTo>
                    <a:pt x="532193" y="36799"/>
                  </a:lnTo>
                  <a:lnTo>
                    <a:pt x="434925" y="36799"/>
                  </a:lnTo>
                  <a:close/>
                  <a:moveTo>
                    <a:pt x="290910" y="0"/>
                  </a:moveTo>
                  <a:lnTo>
                    <a:pt x="388183" y="0"/>
                  </a:lnTo>
                  <a:lnTo>
                    <a:pt x="388183" y="36799"/>
                  </a:lnTo>
                  <a:lnTo>
                    <a:pt x="290910" y="36799"/>
                  </a:lnTo>
                  <a:close/>
                  <a:moveTo>
                    <a:pt x="146895" y="0"/>
                  </a:moveTo>
                  <a:lnTo>
                    <a:pt x="244168" y="0"/>
                  </a:lnTo>
                  <a:lnTo>
                    <a:pt x="244168" y="36799"/>
                  </a:lnTo>
                  <a:lnTo>
                    <a:pt x="146895" y="36799"/>
                  </a:lnTo>
                  <a:close/>
                  <a:moveTo>
                    <a:pt x="2880" y="0"/>
                  </a:moveTo>
                  <a:lnTo>
                    <a:pt x="100153" y="0"/>
                  </a:lnTo>
                  <a:lnTo>
                    <a:pt x="100153" y="36799"/>
                  </a:lnTo>
                  <a:lnTo>
                    <a:pt x="2880" y="367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E061EB47-8E41-F3C2-CCF7-A33E95C39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7319" y="6486945"/>
              <a:ext cx="739911" cy="739914"/>
            </a:xfrm>
            <a:custGeom>
              <a:avLst/>
              <a:gdLst>
                <a:gd name="T0" fmla="*/ 0 w 850"/>
                <a:gd name="T1" fmla="*/ 425 h 850"/>
                <a:gd name="T2" fmla="*/ 424 w 850"/>
                <a:gd name="T3" fmla="*/ 0 h 850"/>
                <a:gd name="T4" fmla="*/ 424 w 850"/>
                <a:gd name="T5" fmla="*/ 0 h 850"/>
                <a:gd name="T6" fmla="*/ 424 w 850"/>
                <a:gd name="T7" fmla="*/ 0 h 850"/>
                <a:gd name="T8" fmla="*/ 849 w 850"/>
                <a:gd name="T9" fmla="*/ 425 h 850"/>
                <a:gd name="T10" fmla="*/ 849 w 850"/>
                <a:gd name="T11" fmla="*/ 425 h 850"/>
                <a:gd name="T12" fmla="*/ 849 w 850"/>
                <a:gd name="T13" fmla="*/ 425 h 850"/>
                <a:gd name="T14" fmla="*/ 424 w 850"/>
                <a:gd name="T15" fmla="*/ 849 h 850"/>
                <a:gd name="T16" fmla="*/ 424 w 850"/>
                <a:gd name="T17" fmla="*/ 849 h 850"/>
                <a:gd name="T18" fmla="*/ 424 w 850"/>
                <a:gd name="T19" fmla="*/ 849 h 850"/>
                <a:gd name="T20" fmla="*/ 0 w 850"/>
                <a:gd name="T21" fmla="*/ 425 h 850"/>
                <a:gd name="T22" fmla="*/ 0 w 850"/>
                <a:gd name="T23" fmla="*/ 42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0" h="850">
                  <a:moveTo>
                    <a:pt x="0" y="425"/>
                  </a:moveTo>
                  <a:cubicBezTo>
                    <a:pt x="0" y="190"/>
                    <a:pt x="189" y="0"/>
                    <a:pt x="424" y="0"/>
                  </a:cubicBezTo>
                  <a:lnTo>
                    <a:pt x="424" y="0"/>
                  </a:lnTo>
                  <a:lnTo>
                    <a:pt x="424" y="0"/>
                  </a:lnTo>
                  <a:cubicBezTo>
                    <a:pt x="658" y="0"/>
                    <a:pt x="849" y="190"/>
                    <a:pt x="849" y="425"/>
                  </a:cubicBezTo>
                  <a:lnTo>
                    <a:pt x="849" y="425"/>
                  </a:lnTo>
                  <a:lnTo>
                    <a:pt x="849" y="425"/>
                  </a:lnTo>
                  <a:cubicBezTo>
                    <a:pt x="849" y="659"/>
                    <a:pt x="658" y="849"/>
                    <a:pt x="424" y="849"/>
                  </a:cubicBezTo>
                  <a:lnTo>
                    <a:pt x="424" y="849"/>
                  </a:lnTo>
                  <a:lnTo>
                    <a:pt x="424" y="849"/>
                  </a:lnTo>
                  <a:cubicBezTo>
                    <a:pt x="189" y="849"/>
                    <a:pt x="0" y="659"/>
                    <a:pt x="0" y="425"/>
                  </a:cubicBezTo>
                  <a:lnTo>
                    <a:pt x="0" y="42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33" name="Freeform 83">
              <a:extLst>
                <a:ext uri="{FF2B5EF4-FFF2-40B4-BE49-F238E27FC236}">
                  <a16:creationId xmlns:a16="http://schemas.microsoft.com/office/drawing/2014/main" id="{A495A997-5B1D-59CD-AD94-72C5DA56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6995" y="6586622"/>
              <a:ext cx="540558" cy="540560"/>
            </a:xfrm>
            <a:custGeom>
              <a:avLst/>
              <a:gdLst>
                <a:gd name="T0" fmla="*/ 0 w 623"/>
                <a:gd name="T1" fmla="*/ 311 h 622"/>
                <a:gd name="T2" fmla="*/ 311 w 623"/>
                <a:gd name="T3" fmla="*/ 0 h 622"/>
                <a:gd name="T4" fmla="*/ 311 w 623"/>
                <a:gd name="T5" fmla="*/ 0 h 622"/>
                <a:gd name="T6" fmla="*/ 622 w 623"/>
                <a:gd name="T7" fmla="*/ 311 h 622"/>
                <a:gd name="T8" fmla="*/ 622 w 623"/>
                <a:gd name="T9" fmla="*/ 311 h 622"/>
                <a:gd name="T10" fmla="*/ 311 w 623"/>
                <a:gd name="T11" fmla="*/ 621 h 622"/>
                <a:gd name="T12" fmla="*/ 311 w 623"/>
                <a:gd name="T13" fmla="*/ 621 h 622"/>
                <a:gd name="T14" fmla="*/ 0 w 623"/>
                <a:gd name="T15" fmla="*/ 311 h 622"/>
                <a:gd name="T16" fmla="*/ 0 w 623"/>
                <a:gd name="T17" fmla="*/ 31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2">
                  <a:moveTo>
                    <a:pt x="0" y="311"/>
                  </a:moveTo>
                  <a:cubicBezTo>
                    <a:pt x="0" y="139"/>
                    <a:pt x="140" y="0"/>
                    <a:pt x="311" y="0"/>
                  </a:cubicBezTo>
                  <a:lnTo>
                    <a:pt x="311" y="0"/>
                  </a:lnTo>
                  <a:cubicBezTo>
                    <a:pt x="483" y="0"/>
                    <a:pt x="622" y="139"/>
                    <a:pt x="622" y="311"/>
                  </a:cubicBezTo>
                  <a:lnTo>
                    <a:pt x="622" y="311"/>
                  </a:lnTo>
                  <a:cubicBezTo>
                    <a:pt x="622" y="482"/>
                    <a:pt x="483" y="621"/>
                    <a:pt x="311" y="621"/>
                  </a:cubicBezTo>
                  <a:lnTo>
                    <a:pt x="311" y="621"/>
                  </a:lnTo>
                  <a:cubicBezTo>
                    <a:pt x="140" y="621"/>
                    <a:pt x="0" y="482"/>
                    <a:pt x="0" y="311"/>
                  </a:cubicBezTo>
                  <a:lnTo>
                    <a:pt x="0" y="311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57">
              <a:extLst>
                <a:ext uri="{FF2B5EF4-FFF2-40B4-BE49-F238E27FC236}">
                  <a16:creationId xmlns:a16="http://schemas.microsoft.com/office/drawing/2014/main" id="{8603EB0D-5E2A-3AC0-C0E7-B90228F2C395}"/>
                </a:ext>
              </a:extLst>
            </p:cNvPr>
            <p:cNvSpPr txBox="1"/>
            <p:nvPr/>
          </p:nvSpPr>
          <p:spPr>
            <a:xfrm>
              <a:off x="16965560" y="7559669"/>
              <a:ext cx="3303427" cy="123233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Urbana = 4 564.97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Rural      = 3 296.92</a:t>
              </a:r>
            </a:p>
          </p:txBody>
        </p:sp>
        <p:sp>
          <p:nvSpPr>
            <p:cNvPr id="36" name="TextBox 69">
              <a:extLst>
                <a:ext uri="{FF2B5EF4-FFF2-40B4-BE49-F238E27FC236}">
                  <a16:creationId xmlns:a16="http://schemas.microsoft.com/office/drawing/2014/main" id="{150FDDFF-0AAF-7864-A6E4-A3FD3A74C9ED}"/>
                </a:ext>
              </a:extLst>
            </p:cNvPr>
            <p:cNvSpPr txBox="1"/>
            <p:nvPr/>
          </p:nvSpPr>
          <p:spPr>
            <a:xfrm>
              <a:off x="18524909" y="6641459"/>
              <a:ext cx="184730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56E1E4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36A508A-08CB-E693-3196-F9E8BD886760}"/>
              </a:ext>
            </a:extLst>
          </p:cNvPr>
          <p:cNvGrpSpPr/>
          <p:nvPr/>
        </p:nvGrpSpPr>
        <p:grpSpPr>
          <a:xfrm>
            <a:off x="7888796" y="4082390"/>
            <a:ext cx="3095054" cy="1815208"/>
            <a:chOff x="16525963" y="6486945"/>
            <a:chExt cx="4223950" cy="3160032"/>
          </a:xfrm>
          <a:solidFill>
            <a:srgbClr val="003057"/>
          </a:solidFill>
        </p:grpSpPr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BA8BC71E-FABC-0C20-60D1-2C1B2708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5963" y="6856902"/>
              <a:ext cx="4223950" cy="2790075"/>
            </a:xfrm>
            <a:custGeom>
              <a:avLst/>
              <a:gdLst>
                <a:gd name="connsiteX0" fmla="*/ 2065175 w 2706849"/>
                <a:gd name="connsiteY0" fmla="*/ 2056537 h 2096189"/>
                <a:gd name="connsiteX1" fmla="*/ 2145161 w 2706849"/>
                <a:gd name="connsiteY1" fmla="*/ 2056537 h 2096189"/>
                <a:gd name="connsiteX2" fmla="*/ 2145161 w 2706849"/>
                <a:gd name="connsiteY2" fmla="*/ 2096189 h 2096189"/>
                <a:gd name="connsiteX3" fmla="*/ 2065175 w 2706849"/>
                <a:gd name="connsiteY3" fmla="*/ 2096189 h 2096189"/>
                <a:gd name="connsiteX4" fmla="*/ 1947085 w 2706849"/>
                <a:gd name="connsiteY4" fmla="*/ 2056537 h 2096189"/>
                <a:gd name="connsiteX5" fmla="*/ 2027077 w 2706849"/>
                <a:gd name="connsiteY5" fmla="*/ 2056537 h 2096189"/>
                <a:gd name="connsiteX6" fmla="*/ 2027077 w 2706849"/>
                <a:gd name="connsiteY6" fmla="*/ 2096189 h 2096189"/>
                <a:gd name="connsiteX7" fmla="*/ 1947085 w 2706849"/>
                <a:gd name="connsiteY7" fmla="*/ 2096189 h 2096189"/>
                <a:gd name="connsiteX8" fmla="*/ 1828991 w 2706849"/>
                <a:gd name="connsiteY8" fmla="*/ 2056537 h 2096189"/>
                <a:gd name="connsiteX9" fmla="*/ 1908983 w 2706849"/>
                <a:gd name="connsiteY9" fmla="*/ 2056537 h 2096189"/>
                <a:gd name="connsiteX10" fmla="*/ 1908983 w 2706849"/>
                <a:gd name="connsiteY10" fmla="*/ 2096189 h 2096189"/>
                <a:gd name="connsiteX11" fmla="*/ 1828991 w 2706849"/>
                <a:gd name="connsiteY11" fmla="*/ 2096189 h 2096189"/>
                <a:gd name="connsiteX12" fmla="*/ 1710899 w 2706849"/>
                <a:gd name="connsiteY12" fmla="*/ 2056537 h 2096189"/>
                <a:gd name="connsiteX13" fmla="*/ 1790891 w 2706849"/>
                <a:gd name="connsiteY13" fmla="*/ 2056537 h 2096189"/>
                <a:gd name="connsiteX14" fmla="*/ 1790891 w 2706849"/>
                <a:gd name="connsiteY14" fmla="*/ 2096189 h 2096189"/>
                <a:gd name="connsiteX15" fmla="*/ 1710899 w 2706849"/>
                <a:gd name="connsiteY15" fmla="*/ 2096189 h 2096189"/>
                <a:gd name="connsiteX16" fmla="*/ 1592805 w 2706849"/>
                <a:gd name="connsiteY16" fmla="*/ 2056537 h 2096189"/>
                <a:gd name="connsiteX17" fmla="*/ 1672799 w 2706849"/>
                <a:gd name="connsiteY17" fmla="*/ 2056537 h 2096189"/>
                <a:gd name="connsiteX18" fmla="*/ 1672799 w 2706849"/>
                <a:gd name="connsiteY18" fmla="*/ 2096189 h 2096189"/>
                <a:gd name="connsiteX19" fmla="*/ 1592805 w 2706849"/>
                <a:gd name="connsiteY19" fmla="*/ 2096189 h 2096189"/>
                <a:gd name="connsiteX20" fmla="*/ 1474713 w 2706849"/>
                <a:gd name="connsiteY20" fmla="*/ 2056537 h 2096189"/>
                <a:gd name="connsiteX21" fmla="*/ 1554707 w 2706849"/>
                <a:gd name="connsiteY21" fmla="*/ 2056537 h 2096189"/>
                <a:gd name="connsiteX22" fmla="*/ 1554707 w 2706849"/>
                <a:gd name="connsiteY22" fmla="*/ 2096189 h 2096189"/>
                <a:gd name="connsiteX23" fmla="*/ 1474713 w 2706849"/>
                <a:gd name="connsiteY23" fmla="*/ 2096189 h 2096189"/>
                <a:gd name="connsiteX24" fmla="*/ 1353741 w 2706849"/>
                <a:gd name="connsiteY24" fmla="*/ 2056537 h 2096189"/>
                <a:gd name="connsiteX25" fmla="*/ 1433735 w 2706849"/>
                <a:gd name="connsiteY25" fmla="*/ 2056537 h 2096189"/>
                <a:gd name="connsiteX26" fmla="*/ 1433735 w 2706849"/>
                <a:gd name="connsiteY26" fmla="*/ 2096189 h 2096189"/>
                <a:gd name="connsiteX27" fmla="*/ 1353741 w 2706849"/>
                <a:gd name="connsiteY27" fmla="*/ 2096189 h 2096189"/>
                <a:gd name="connsiteX28" fmla="*/ 1235649 w 2706849"/>
                <a:gd name="connsiteY28" fmla="*/ 2056537 h 2096189"/>
                <a:gd name="connsiteX29" fmla="*/ 1315645 w 2706849"/>
                <a:gd name="connsiteY29" fmla="*/ 2056537 h 2096189"/>
                <a:gd name="connsiteX30" fmla="*/ 1315645 w 2706849"/>
                <a:gd name="connsiteY30" fmla="*/ 2096189 h 2096189"/>
                <a:gd name="connsiteX31" fmla="*/ 1235649 w 2706849"/>
                <a:gd name="connsiteY31" fmla="*/ 2096189 h 2096189"/>
                <a:gd name="connsiteX32" fmla="*/ 1117557 w 2706849"/>
                <a:gd name="connsiteY32" fmla="*/ 2056537 h 2096189"/>
                <a:gd name="connsiteX33" fmla="*/ 1197549 w 2706849"/>
                <a:gd name="connsiteY33" fmla="*/ 2056537 h 2096189"/>
                <a:gd name="connsiteX34" fmla="*/ 1197549 w 2706849"/>
                <a:gd name="connsiteY34" fmla="*/ 2096189 h 2096189"/>
                <a:gd name="connsiteX35" fmla="*/ 1117557 w 2706849"/>
                <a:gd name="connsiteY35" fmla="*/ 2096189 h 2096189"/>
                <a:gd name="connsiteX36" fmla="*/ 999465 w 2706849"/>
                <a:gd name="connsiteY36" fmla="*/ 2056537 h 2096189"/>
                <a:gd name="connsiteX37" fmla="*/ 1079451 w 2706849"/>
                <a:gd name="connsiteY37" fmla="*/ 2056537 h 2096189"/>
                <a:gd name="connsiteX38" fmla="*/ 1079451 w 2706849"/>
                <a:gd name="connsiteY38" fmla="*/ 2096189 h 2096189"/>
                <a:gd name="connsiteX39" fmla="*/ 999465 w 2706849"/>
                <a:gd name="connsiteY39" fmla="*/ 2096189 h 2096189"/>
                <a:gd name="connsiteX40" fmla="*/ 881372 w 2706849"/>
                <a:gd name="connsiteY40" fmla="*/ 2056537 h 2096189"/>
                <a:gd name="connsiteX41" fmla="*/ 961365 w 2706849"/>
                <a:gd name="connsiteY41" fmla="*/ 2056537 h 2096189"/>
                <a:gd name="connsiteX42" fmla="*/ 961365 w 2706849"/>
                <a:gd name="connsiteY42" fmla="*/ 2096189 h 2096189"/>
                <a:gd name="connsiteX43" fmla="*/ 881372 w 2706849"/>
                <a:gd name="connsiteY43" fmla="*/ 2096189 h 2096189"/>
                <a:gd name="connsiteX44" fmla="*/ 760399 w 2706849"/>
                <a:gd name="connsiteY44" fmla="*/ 2056537 h 2096189"/>
                <a:gd name="connsiteX45" fmla="*/ 840391 w 2706849"/>
                <a:gd name="connsiteY45" fmla="*/ 2056537 h 2096189"/>
                <a:gd name="connsiteX46" fmla="*/ 840391 w 2706849"/>
                <a:gd name="connsiteY46" fmla="*/ 2096189 h 2096189"/>
                <a:gd name="connsiteX47" fmla="*/ 760399 w 2706849"/>
                <a:gd name="connsiteY47" fmla="*/ 2096189 h 2096189"/>
                <a:gd name="connsiteX48" fmla="*/ 642306 w 2706849"/>
                <a:gd name="connsiteY48" fmla="*/ 2056537 h 2096189"/>
                <a:gd name="connsiteX49" fmla="*/ 722298 w 2706849"/>
                <a:gd name="connsiteY49" fmla="*/ 2056537 h 2096189"/>
                <a:gd name="connsiteX50" fmla="*/ 722298 w 2706849"/>
                <a:gd name="connsiteY50" fmla="*/ 2096189 h 2096189"/>
                <a:gd name="connsiteX51" fmla="*/ 642306 w 2706849"/>
                <a:gd name="connsiteY51" fmla="*/ 2096189 h 2096189"/>
                <a:gd name="connsiteX52" fmla="*/ 524215 w 2706849"/>
                <a:gd name="connsiteY52" fmla="*/ 2056537 h 2096189"/>
                <a:gd name="connsiteX53" fmla="*/ 604207 w 2706849"/>
                <a:gd name="connsiteY53" fmla="*/ 2056537 h 2096189"/>
                <a:gd name="connsiteX54" fmla="*/ 604207 w 2706849"/>
                <a:gd name="connsiteY54" fmla="*/ 2096189 h 2096189"/>
                <a:gd name="connsiteX55" fmla="*/ 524215 w 2706849"/>
                <a:gd name="connsiteY55" fmla="*/ 2096189 h 2096189"/>
                <a:gd name="connsiteX56" fmla="*/ 2609553 w 2706849"/>
                <a:gd name="connsiteY56" fmla="*/ 2056536 h 2096189"/>
                <a:gd name="connsiteX57" fmla="*/ 2706823 w 2706849"/>
                <a:gd name="connsiteY57" fmla="*/ 2056536 h 2096189"/>
                <a:gd name="connsiteX58" fmla="*/ 2706823 w 2706849"/>
                <a:gd name="connsiteY58" fmla="*/ 2093347 h 2096189"/>
                <a:gd name="connsiteX59" fmla="*/ 2609553 w 2706849"/>
                <a:gd name="connsiteY59" fmla="*/ 2093347 h 2096189"/>
                <a:gd name="connsiteX60" fmla="*/ 2465539 w 2706849"/>
                <a:gd name="connsiteY60" fmla="*/ 2056536 h 2096189"/>
                <a:gd name="connsiteX61" fmla="*/ 2562807 w 2706849"/>
                <a:gd name="connsiteY61" fmla="*/ 2056536 h 2096189"/>
                <a:gd name="connsiteX62" fmla="*/ 2562807 w 2706849"/>
                <a:gd name="connsiteY62" fmla="*/ 2093347 h 2096189"/>
                <a:gd name="connsiteX63" fmla="*/ 2465539 w 2706849"/>
                <a:gd name="connsiteY63" fmla="*/ 2093347 h 2096189"/>
                <a:gd name="connsiteX64" fmla="*/ 2321525 w 2706849"/>
                <a:gd name="connsiteY64" fmla="*/ 2056536 h 2096189"/>
                <a:gd name="connsiteX65" fmla="*/ 2418797 w 2706849"/>
                <a:gd name="connsiteY65" fmla="*/ 2056536 h 2096189"/>
                <a:gd name="connsiteX66" fmla="*/ 2418797 w 2706849"/>
                <a:gd name="connsiteY66" fmla="*/ 2093347 h 2096189"/>
                <a:gd name="connsiteX67" fmla="*/ 2321525 w 2706849"/>
                <a:gd name="connsiteY67" fmla="*/ 2093347 h 2096189"/>
                <a:gd name="connsiteX68" fmla="*/ 2177509 w 2706849"/>
                <a:gd name="connsiteY68" fmla="*/ 2056536 h 2096189"/>
                <a:gd name="connsiteX69" fmla="*/ 2274787 w 2706849"/>
                <a:gd name="connsiteY69" fmla="*/ 2056536 h 2096189"/>
                <a:gd name="connsiteX70" fmla="*/ 2274787 w 2706849"/>
                <a:gd name="connsiteY70" fmla="*/ 2093347 h 2096189"/>
                <a:gd name="connsiteX71" fmla="*/ 2177509 w 2706849"/>
                <a:gd name="connsiteY71" fmla="*/ 2093347 h 2096189"/>
                <a:gd name="connsiteX72" fmla="*/ 380200 w 2706849"/>
                <a:gd name="connsiteY72" fmla="*/ 2056536 h 2096189"/>
                <a:gd name="connsiteX73" fmla="*/ 477473 w 2706849"/>
                <a:gd name="connsiteY73" fmla="*/ 2056536 h 2096189"/>
                <a:gd name="connsiteX74" fmla="*/ 477473 w 2706849"/>
                <a:gd name="connsiteY74" fmla="*/ 2093347 h 2096189"/>
                <a:gd name="connsiteX75" fmla="*/ 380200 w 2706849"/>
                <a:gd name="connsiteY75" fmla="*/ 2093347 h 2096189"/>
                <a:gd name="connsiteX76" fmla="*/ 236185 w 2706849"/>
                <a:gd name="connsiteY76" fmla="*/ 2056536 h 2096189"/>
                <a:gd name="connsiteX77" fmla="*/ 333458 w 2706849"/>
                <a:gd name="connsiteY77" fmla="*/ 2056536 h 2096189"/>
                <a:gd name="connsiteX78" fmla="*/ 333458 w 2706849"/>
                <a:gd name="connsiteY78" fmla="*/ 2093347 h 2096189"/>
                <a:gd name="connsiteX79" fmla="*/ 236185 w 2706849"/>
                <a:gd name="connsiteY79" fmla="*/ 2093347 h 2096189"/>
                <a:gd name="connsiteX80" fmla="*/ 92170 w 2706849"/>
                <a:gd name="connsiteY80" fmla="*/ 2056536 h 2096189"/>
                <a:gd name="connsiteX81" fmla="*/ 189443 w 2706849"/>
                <a:gd name="connsiteY81" fmla="*/ 2056536 h 2096189"/>
                <a:gd name="connsiteX82" fmla="*/ 189443 w 2706849"/>
                <a:gd name="connsiteY82" fmla="*/ 2093347 h 2096189"/>
                <a:gd name="connsiteX83" fmla="*/ 92170 w 2706849"/>
                <a:gd name="connsiteY83" fmla="*/ 2093347 h 2096189"/>
                <a:gd name="connsiteX84" fmla="*/ 2879 w 2706849"/>
                <a:gd name="connsiteY84" fmla="*/ 1996052 h 2096189"/>
                <a:gd name="connsiteX85" fmla="*/ 39678 w 2706849"/>
                <a:gd name="connsiteY85" fmla="*/ 1996052 h 2096189"/>
                <a:gd name="connsiteX86" fmla="*/ 39678 w 2706849"/>
                <a:gd name="connsiteY86" fmla="*/ 2093325 h 2096189"/>
                <a:gd name="connsiteX87" fmla="*/ 2879 w 2706849"/>
                <a:gd name="connsiteY87" fmla="*/ 2093325 h 2096189"/>
                <a:gd name="connsiteX88" fmla="*/ 2670039 w 2706849"/>
                <a:gd name="connsiteY88" fmla="*/ 1906762 h 2096189"/>
                <a:gd name="connsiteX89" fmla="*/ 2706849 w 2706849"/>
                <a:gd name="connsiteY89" fmla="*/ 1906762 h 2096189"/>
                <a:gd name="connsiteX90" fmla="*/ 2706849 w 2706849"/>
                <a:gd name="connsiteY90" fmla="*/ 2004035 h 2096189"/>
                <a:gd name="connsiteX91" fmla="*/ 2670039 w 2706849"/>
                <a:gd name="connsiteY91" fmla="*/ 2004035 h 2096189"/>
                <a:gd name="connsiteX92" fmla="*/ 2879 w 2706849"/>
                <a:gd name="connsiteY92" fmla="*/ 1852037 h 2096189"/>
                <a:gd name="connsiteX93" fmla="*/ 39678 w 2706849"/>
                <a:gd name="connsiteY93" fmla="*/ 1852037 h 2096189"/>
                <a:gd name="connsiteX94" fmla="*/ 39678 w 2706849"/>
                <a:gd name="connsiteY94" fmla="*/ 1949314 h 2096189"/>
                <a:gd name="connsiteX95" fmla="*/ 2879 w 2706849"/>
                <a:gd name="connsiteY95" fmla="*/ 1949314 h 2096189"/>
                <a:gd name="connsiteX96" fmla="*/ 2670039 w 2706849"/>
                <a:gd name="connsiteY96" fmla="*/ 1759867 h 2096189"/>
                <a:gd name="connsiteX97" fmla="*/ 2706849 w 2706849"/>
                <a:gd name="connsiteY97" fmla="*/ 1759867 h 2096189"/>
                <a:gd name="connsiteX98" fmla="*/ 2706849 w 2706849"/>
                <a:gd name="connsiteY98" fmla="*/ 1857140 h 2096189"/>
                <a:gd name="connsiteX99" fmla="*/ 2670039 w 2706849"/>
                <a:gd name="connsiteY99" fmla="*/ 1857140 h 2096189"/>
                <a:gd name="connsiteX100" fmla="*/ 2879 w 2706849"/>
                <a:gd name="connsiteY100" fmla="*/ 1708022 h 2096189"/>
                <a:gd name="connsiteX101" fmla="*/ 39678 w 2706849"/>
                <a:gd name="connsiteY101" fmla="*/ 1708022 h 2096189"/>
                <a:gd name="connsiteX102" fmla="*/ 39678 w 2706849"/>
                <a:gd name="connsiteY102" fmla="*/ 1805295 h 2096189"/>
                <a:gd name="connsiteX103" fmla="*/ 2879 w 2706849"/>
                <a:gd name="connsiteY103" fmla="*/ 1805295 h 2096189"/>
                <a:gd name="connsiteX104" fmla="*/ 2670039 w 2706849"/>
                <a:gd name="connsiteY104" fmla="*/ 1618732 h 2096189"/>
                <a:gd name="connsiteX105" fmla="*/ 2706849 w 2706849"/>
                <a:gd name="connsiteY105" fmla="*/ 1618732 h 2096189"/>
                <a:gd name="connsiteX106" fmla="*/ 2706849 w 2706849"/>
                <a:gd name="connsiteY106" fmla="*/ 1716005 h 2096189"/>
                <a:gd name="connsiteX107" fmla="*/ 2670039 w 2706849"/>
                <a:gd name="connsiteY107" fmla="*/ 1716005 h 2096189"/>
                <a:gd name="connsiteX108" fmla="*/ 2879 w 2706849"/>
                <a:gd name="connsiteY108" fmla="*/ 1566886 h 2096189"/>
                <a:gd name="connsiteX109" fmla="*/ 39678 w 2706849"/>
                <a:gd name="connsiteY109" fmla="*/ 1566886 h 2096189"/>
                <a:gd name="connsiteX110" fmla="*/ 39678 w 2706849"/>
                <a:gd name="connsiteY110" fmla="*/ 1664159 h 2096189"/>
                <a:gd name="connsiteX111" fmla="*/ 2879 w 2706849"/>
                <a:gd name="connsiteY111" fmla="*/ 1664159 h 2096189"/>
                <a:gd name="connsiteX112" fmla="*/ 2670039 w 2706849"/>
                <a:gd name="connsiteY112" fmla="*/ 1471836 h 2096189"/>
                <a:gd name="connsiteX113" fmla="*/ 2706849 w 2706849"/>
                <a:gd name="connsiteY113" fmla="*/ 1471836 h 2096189"/>
                <a:gd name="connsiteX114" fmla="*/ 2706849 w 2706849"/>
                <a:gd name="connsiteY114" fmla="*/ 1571995 h 2096189"/>
                <a:gd name="connsiteX115" fmla="*/ 2670039 w 2706849"/>
                <a:gd name="connsiteY115" fmla="*/ 1571995 h 2096189"/>
                <a:gd name="connsiteX116" fmla="*/ 0 w 2706849"/>
                <a:gd name="connsiteY116" fmla="*/ 1422871 h 2096189"/>
                <a:gd name="connsiteX117" fmla="*/ 36808 w 2706849"/>
                <a:gd name="connsiteY117" fmla="*/ 1422871 h 2096189"/>
                <a:gd name="connsiteX118" fmla="*/ 36808 w 2706849"/>
                <a:gd name="connsiteY118" fmla="*/ 1523031 h 2096189"/>
                <a:gd name="connsiteX119" fmla="*/ 0 w 2706849"/>
                <a:gd name="connsiteY119" fmla="*/ 1523031 h 2096189"/>
                <a:gd name="connsiteX120" fmla="*/ 2670039 w 2706849"/>
                <a:gd name="connsiteY120" fmla="*/ 1322060 h 2096189"/>
                <a:gd name="connsiteX121" fmla="*/ 2706849 w 2706849"/>
                <a:gd name="connsiteY121" fmla="*/ 1322060 h 2096189"/>
                <a:gd name="connsiteX122" fmla="*/ 2706849 w 2706849"/>
                <a:gd name="connsiteY122" fmla="*/ 1422224 h 2096189"/>
                <a:gd name="connsiteX123" fmla="*/ 2670039 w 2706849"/>
                <a:gd name="connsiteY123" fmla="*/ 1422224 h 2096189"/>
                <a:gd name="connsiteX124" fmla="*/ 0 w 2706849"/>
                <a:gd name="connsiteY124" fmla="*/ 1270215 h 2096189"/>
                <a:gd name="connsiteX125" fmla="*/ 36808 w 2706849"/>
                <a:gd name="connsiteY125" fmla="*/ 1270215 h 2096189"/>
                <a:gd name="connsiteX126" fmla="*/ 36808 w 2706849"/>
                <a:gd name="connsiteY126" fmla="*/ 1370379 h 2096189"/>
                <a:gd name="connsiteX127" fmla="*/ 0 w 2706849"/>
                <a:gd name="connsiteY127" fmla="*/ 1370379 h 2096189"/>
                <a:gd name="connsiteX128" fmla="*/ 2670039 w 2706849"/>
                <a:gd name="connsiteY128" fmla="*/ 1172284 h 2096189"/>
                <a:gd name="connsiteX129" fmla="*/ 2706849 w 2706849"/>
                <a:gd name="connsiteY129" fmla="*/ 1172284 h 2096189"/>
                <a:gd name="connsiteX130" fmla="*/ 2706849 w 2706849"/>
                <a:gd name="connsiteY130" fmla="*/ 1272439 h 2096189"/>
                <a:gd name="connsiteX131" fmla="*/ 2670039 w 2706849"/>
                <a:gd name="connsiteY131" fmla="*/ 1272439 h 2096189"/>
                <a:gd name="connsiteX132" fmla="*/ 0 w 2706849"/>
                <a:gd name="connsiteY132" fmla="*/ 1120439 h 2096189"/>
                <a:gd name="connsiteX133" fmla="*/ 36808 w 2706849"/>
                <a:gd name="connsiteY133" fmla="*/ 1120439 h 2096189"/>
                <a:gd name="connsiteX134" fmla="*/ 36808 w 2706849"/>
                <a:gd name="connsiteY134" fmla="*/ 1220598 h 2096189"/>
                <a:gd name="connsiteX135" fmla="*/ 0 w 2706849"/>
                <a:gd name="connsiteY135" fmla="*/ 1220598 h 2096189"/>
                <a:gd name="connsiteX136" fmla="*/ 2670039 w 2706849"/>
                <a:gd name="connsiteY136" fmla="*/ 1019629 h 2096189"/>
                <a:gd name="connsiteX137" fmla="*/ 2706849 w 2706849"/>
                <a:gd name="connsiteY137" fmla="*/ 1019629 h 2096189"/>
                <a:gd name="connsiteX138" fmla="*/ 2706849 w 2706849"/>
                <a:gd name="connsiteY138" fmla="*/ 1119789 h 2096189"/>
                <a:gd name="connsiteX139" fmla="*/ 2670039 w 2706849"/>
                <a:gd name="connsiteY139" fmla="*/ 1119789 h 2096189"/>
                <a:gd name="connsiteX140" fmla="*/ 0 w 2706849"/>
                <a:gd name="connsiteY140" fmla="*/ 970663 h 2096189"/>
                <a:gd name="connsiteX141" fmla="*/ 36808 w 2706849"/>
                <a:gd name="connsiteY141" fmla="*/ 970663 h 2096189"/>
                <a:gd name="connsiteX142" fmla="*/ 36808 w 2706849"/>
                <a:gd name="connsiteY142" fmla="*/ 1070822 h 2096189"/>
                <a:gd name="connsiteX143" fmla="*/ 0 w 2706849"/>
                <a:gd name="connsiteY143" fmla="*/ 1070822 h 2096189"/>
                <a:gd name="connsiteX144" fmla="*/ 2670039 w 2706849"/>
                <a:gd name="connsiteY144" fmla="*/ 869853 h 2096189"/>
                <a:gd name="connsiteX145" fmla="*/ 2706849 w 2706849"/>
                <a:gd name="connsiteY145" fmla="*/ 869853 h 2096189"/>
                <a:gd name="connsiteX146" fmla="*/ 2706849 w 2706849"/>
                <a:gd name="connsiteY146" fmla="*/ 970013 h 2096189"/>
                <a:gd name="connsiteX147" fmla="*/ 2670039 w 2706849"/>
                <a:gd name="connsiteY147" fmla="*/ 970013 h 2096189"/>
                <a:gd name="connsiteX148" fmla="*/ 0 w 2706849"/>
                <a:gd name="connsiteY148" fmla="*/ 820887 h 2096189"/>
                <a:gd name="connsiteX149" fmla="*/ 36808 w 2706849"/>
                <a:gd name="connsiteY149" fmla="*/ 820887 h 2096189"/>
                <a:gd name="connsiteX150" fmla="*/ 36808 w 2706849"/>
                <a:gd name="connsiteY150" fmla="*/ 921046 h 2096189"/>
                <a:gd name="connsiteX151" fmla="*/ 0 w 2706849"/>
                <a:gd name="connsiteY151" fmla="*/ 921046 h 2096189"/>
                <a:gd name="connsiteX152" fmla="*/ 2670039 w 2706849"/>
                <a:gd name="connsiteY152" fmla="*/ 720077 h 2096189"/>
                <a:gd name="connsiteX153" fmla="*/ 2706849 w 2706849"/>
                <a:gd name="connsiteY153" fmla="*/ 720077 h 2096189"/>
                <a:gd name="connsiteX154" fmla="*/ 2706849 w 2706849"/>
                <a:gd name="connsiteY154" fmla="*/ 820237 h 2096189"/>
                <a:gd name="connsiteX155" fmla="*/ 2670039 w 2706849"/>
                <a:gd name="connsiteY155" fmla="*/ 820237 h 2096189"/>
                <a:gd name="connsiteX156" fmla="*/ 0 w 2706849"/>
                <a:gd name="connsiteY156" fmla="*/ 671112 h 2096189"/>
                <a:gd name="connsiteX157" fmla="*/ 36808 w 2706849"/>
                <a:gd name="connsiteY157" fmla="*/ 671112 h 2096189"/>
                <a:gd name="connsiteX158" fmla="*/ 36808 w 2706849"/>
                <a:gd name="connsiteY158" fmla="*/ 771271 h 2096189"/>
                <a:gd name="connsiteX159" fmla="*/ 0 w 2706849"/>
                <a:gd name="connsiteY159" fmla="*/ 771271 h 2096189"/>
                <a:gd name="connsiteX160" fmla="*/ 2670039 w 2706849"/>
                <a:gd name="connsiteY160" fmla="*/ 570302 h 2096189"/>
                <a:gd name="connsiteX161" fmla="*/ 2706849 w 2706849"/>
                <a:gd name="connsiteY161" fmla="*/ 570302 h 2096189"/>
                <a:gd name="connsiteX162" fmla="*/ 2706849 w 2706849"/>
                <a:gd name="connsiteY162" fmla="*/ 670462 h 2096189"/>
                <a:gd name="connsiteX163" fmla="*/ 2670039 w 2706849"/>
                <a:gd name="connsiteY163" fmla="*/ 670462 h 2096189"/>
                <a:gd name="connsiteX164" fmla="*/ 0 w 2706849"/>
                <a:gd name="connsiteY164" fmla="*/ 521336 h 2096189"/>
                <a:gd name="connsiteX165" fmla="*/ 36808 w 2706849"/>
                <a:gd name="connsiteY165" fmla="*/ 521336 h 2096189"/>
                <a:gd name="connsiteX166" fmla="*/ 36808 w 2706849"/>
                <a:gd name="connsiteY166" fmla="*/ 621500 h 2096189"/>
                <a:gd name="connsiteX167" fmla="*/ 0 w 2706849"/>
                <a:gd name="connsiteY167" fmla="*/ 621500 h 2096189"/>
                <a:gd name="connsiteX168" fmla="*/ 2670039 w 2706849"/>
                <a:gd name="connsiteY168" fmla="*/ 432047 h 2096189"/>
                <a:gd name="connsiteX169" fmla="*/ 2706849 w 2706849"/>
                <a:gd name="connsiteY169" fmla="*/ 432047 h 2096189"/>
                <a:gd name="connsiteX170" fmla="*/ 2706849 w 2706849"/>
                <a:gd name="connsiteY170" fmla="*/ 529320 h 2096189"/>
                <a:gd name="connsiteX171" fmla="*/ 2670039 w 2706849"/>
                <a:gd name="connsiteY171" fmla="*/ 529320 h 2096189"/>
                <a:gd name="connsiteX172" fmla="*/ 2879 w 2706849"/>
                <a:gd name="connsiteY172" fmla="*/ 377322 h 2096189"/>
                <a:gd name="connsiteX173" fmla="*/ 39689 w 2706849"/>
                <a:gd name="connsiteY173" fmla="*/ 377322 h 2096189"/>
                <a:gd name="connsiteX174" fmla="*/ 39689 w 2706849"/>
                <a:gd name="connsiteY174" fmla="*/ 474595 h 2096189"/>
                <a:gd name="connsiteX175" fmla="*/ 2879 w 2706849"/>
                <a:gd name="connsiteY175" fmla="*/ 474595 h 2096189"/>
                <a:gd name="connsiteX176" fmla="*/ 2670039 w 2706849"/>
                <a:gd name="connsiteY176" fmla="*/ 288032 h 2096189"/>
                <a:gd name="connsiteX177" fmla="*/ 2706849 w 2706849"/>
                <a:gd name="connsiteY177" fmla="*/ 288032 h 2096189"/>
                <a:gd name="connsiteX178" fmla="*/ 2706849 w 2706849"/>
                <a:gd name="connsiteY178" fmla="*/ 385300 h 2096189"/>
                <a:gd name="connsiteX179" fmla="*/ 2670039 w 2706849"/>
                <a:gd name="connsiteY179" fmla="*/ 385300 h 2096189"/>
                <a:gd name="connsiteX180" fmla="*/ 2879 w 2706849"/>
                <a:gd name="connsiteY180" fmla="*/ 233307 h 2096189"/>
                <a:gd name="connsiteX181" fmla="*/ 39689 w 2706849"/>
                <a:gd name="connsiteY181" fmla="*/ 233307 h 2096189"/>
                <a:gd name="connsiteX182" fmla="*/ 39689 w 2706849"/>
                <a:gd name="connsiteY182" fmla="*/ 330580 h 2096189"/>
                <a:gd name="connsiteX183" fmla="*/ 2879 w 2706849"/>
                <a:gd name="connsiteY183" fmla="*/ 330580 h 2096189"/>
                <a:gd name="connsiteX184" fmla="*/ 2670039 w 2706849"/>
                <a:gd name="connsiteY184" fmla="*/ 144017 h 2096189"/>
                <a:gd name="connsiteX185" fmla="*/ 2706849 w 2706849"/>
                <a:gd name="connsiteY185" fmla="*/ 144017 h 2096189"/>
                <a:gd name="connsiteX186" fmla="*/ 2706849 w 2706849"/>
                <a:gd name="connsiteY186" fmla="*/ 241290 h 2096189"/>
                <a:gd name="connsiteX187" fmla="*/ 2670039 w 2706849"/>
                <a:gd name="connsiteY187" fmla="*/ 241290 h 2096189"/>
                <a:gd name="connsiteX188" fmla="*/ 2879 w 2706849"/>
                <a:gd name="connsiteY188" fmla="*/ 89292 h 2096189"/>
                <a:gd name="connsiteX189" fmla="*/ 39689 w 2706849"/>
                <a:gd name="connsiteY189" fmla="*/ 89292 h 2096189"/>
                <a:gd name="connsiteX190" fmla="*/ 39689 w 2706849"/>
                <a:gd name="connsiteY190" fmla="*/ 186565 h 2096189"/>
                <a:gd name="connsiteX191" fmla="*/ 2879 w 2706849"/>
                <a:gd name="connsiteY191" fmla="*/ 186565 h 2096189"/>
                <a:gd name="connsiteX192" fmla="*/ 2670039 w 2706849"/>
                <a:gd name="connsiteY192" fmla="*/ 2 h 2096189"/>
                <a:gd name="connsiteX193" fmla="*/ 2706849 w 2706849"/>
                <a:gd name="connsiteY193" fmla="*/ 2 h 2096189"/>
                <a:gd name="connsiteX194" fmla="*/ 2706849 w 2706849"/>
                <a:gd name="connsiteY194" fmla="*/ 97275 h 2096189"/>
                <a:gd name="connsiteX195" fmla="*/ 2670039 w 2706849"/>
                <a:gd name="connsiteY195" fmla="*/ 97275 h 2096189"/>
                <a:gd name="connsiteX196" fmla="*/ 2520265 w 2706849"/>
                <a:gd name="connsiteY196" fmla="*/ 0 h 2096189"/>
                <a:gd name="connsiteX197" fmla="*/ 2617537 w 2706849"/>
                <a:gd name="connsiteY197" fmla="*/ 0 h 2096189"/>
                <a:gd name="connsiteX198" fmla="*/ 2617537 w 2706849"/>
                <a:gd name="connsiteY198" fmla="*/ 36810 h 2096189"/>
                <a:gd name="connsiteX199" fmla="*/ 2520265 w 2706849"/>
                <a:gd name="connsiteY199" fmla="*/ 36810 h 2096189"/>
                <a:gd name="connsiteX200" fmla="*/ 2373369 w 2706849"/>
                <a:gd name="connsiteY200" fmla="*/ 0 h 2096189"/>
                <a:gd name="connsiteX201" fmla="*/ 2470641 w 2706849"/>
                <a:gd name="connsiteY201" fmla="*/ 0 h 2096189"/>
                <a:gd name="connsiteX202" fmla="*/ 2470641 w 2706849"/>
                <a:gd name="connsiteY202" fmla="*/ 36810 h 2096189"/>
                <a:gd name="connsiteX203" fmla="*/ 2373369 w 2706849"/>
                <a:gd name="connsiteY203" fmla="*/ 36810 h 2096189"/>
                <a:gd name="connsiteX204" fmla="*/ 2232233 w 2706849"/>
                <a:gd name="connsiteY204" fmla="*/ 0 h 2096189"/>
                <a:gd name="connsiteX205" fmla="*/ 2329507 w 2706849"/>
                <a:gd name="connsiteY205" fmla="*/ 0 h 2096189"/>
                <a:gd name="connsiteX206" fmla="*/ 2329507 w 2706849"/>
                <a:gd name="connsiteY206" fmla="*/ 36810 h 2096189"/>
                <a:gd name="connsiteX207" fmla="*/ 2232233 w 2706849"/>
                <a:gd name="connsiteY207" fmla="*/ 36810 h 2096189"/>
                <a:gd name="connsiteX208" fmla="*/ 2105501 w 2706849"/>
                <a:gd name="connsiteY208" fmla="*/ 0 h 2096189"/>
                <a:gd name="connsiteX209" fmla="*/ 2185493 w 2706849"/>
                <a:gd name="connsiteY209" fmla="*/ 0 h 2096189"/>
                <a:gd name="connsiteX210" fmla="*/ 2185493 w 2706849"/>
                <a:gd name="connsiteY210" fmla="*/ 36799 h 2096189"/>
                <a:gd name="connsiteX211" fmla="*/ 2105501 w 2706849"/>
                <a:gd name="connsiteY211" fmla="*/ 36799 h 2096189"/>
                <a:gd name="connsiteX212" fmla="*/ 1987409 w 2706849"/>
                <a:gd name="connsiteY212" fmla="*/ 0 h 2096189"/>
                <a:gd name="connsiteX213" fmla="*/ 2067401 w 2706849"/>
                <a:gd name="connsiteY213" fmla="*/ 0 h 2096189"/>
                <a:gd name="connsiteX214" fmla="*/ 2067401 w 2706849"/>
                <a:gd name="connsiteY214" fmla="*/ 36799 h 2096189"/>
                <a:gd name="connsiteX215" fmla="*/ 1987409 w 2706849"/>
                <a:gd name="connsiteY215" fmla="*/ 36799 h 2096189"/>
                <a:gd name="connsiteX216" fmla="*/ 1866435 w 2706849"/>
                <a:gd name="connsiteY216" fmla="*/ 0 h 2096189"/>
                <a:gd name="connsiteX217" fmla="*/ 1946427 w 2706849"/>
                <a:gd name="connsiteY217" fmla="*/ 0 h 2096189"/>
                <a:gd name="connsiteX218" fmla="*/ 1946427 w 2706849"/>
                <a:gd name="connsiteY218" fmla="*/ 36799 h 2096189"/>
                <a:gd name="connsiteX219" fmla="*/ 1866435 w 2706849"/>
                <a:gd name="connsiteY219" fmla="*/ 36799 h 2096189"/>
                <a:gd name="connsiteX220" fmla="*/ 1748341 w 2706849"/>
                <a:gd name="connsiteY220" fmla="*/ 0 h 2096189"/>
                <a:gd name="connsiteX221" fmla="*/ 1828329 w 2706849"/>
                <a:gd name="connsiteY221" fmla="*/ 0 h 2096189"/>
                <a:gd name="connsiteX222" fmla="*/ 1828329 w 2706849"/>
                <a:gd name="connsiteY222" fmla="*/ 36799 h 2096189"/>
                <a:gd name="connsiteX223" fmla="*/ 1748341 w 2706849"/>
                <a:gd name="connsiteY223" fmla="*/ 36799 h 2096189"/>
                <a:gd name="connsiteX224" fmla="*/ 1630251 w 2706849"/>
                <a:gd name="connsiteY224" fmla="*/ 0 h 2096189"/>
                <a:gd name="connsiteX225" fmla="*/ 1710243 w 2706849"/>
                <a:gd name="connsiteY225" fmla="*/ 0 h 2096189"/>
                <a:gd name="connsiteX226" fmla="*/ 1710243 w 2706849"/>
                <a:gd name="connsiteY226" fmla="*/ 36799 h 2096189"/>
                <a:gd name="connsiteX227" fmla="*/ 1630251 w 2706849"/>
                <a:gd name="connsiteY227" fmla="*/ 36799 h 2096189"/>
                <a:gd name="connsiteX228" fmla="*/ 1512157 w 2706849"/>
                <a:gd name="connsiteY228" fmla="*/ 0 h 2096189"/>
                <a:gd name="connsiteX229" fmla="*/ 1592149 w 2706849"/>
                <a:gd name="connsiteY229" fmla="*/ 0 h 2096189"/>
                <a:gd name="connsiteX230" fmla="*/ 1592149 w 2706849"/>
                <a:gd name="connsiteY230" fmla="*/ 36799 h 2096189"/>
                <a:gd name="connsiteX231" fmla="*/ 1512157 w 2706849"/>
                <a:gd name="connsiteY231" fmla="*/ 36799 h 2096189"/>
                <a:gd name="connsiteX232" fmla="*/ 1394065 w 2706849"/>
                <a:gd name="connsiteY232" fmla="*/ 0 h 2096189"/>
                <a:gd name="connsiteX233" fmla="*/ 1474059 w 2706849"/>
                <a:gd name="connsiteY233" fmla="*/ 0 h 2096189"/>
                <a:gd name="connsiteX234" fmla="*/ 1474059 w 2706849"/>
                <a:gd name="connsiteY234" fmla="*/ 36799 h 2096189"/>
                <a:gd name="connsiteX235" fmla="*/ 1394065 w 2706849"/>
                <a:gd name="connsiteY235" fmla="*/ 36799 h 2096189"/>
                <a:gd name="connsiteX236" fmla="*/ 1275973 w 2706849"/>
                <a:gd name="connsiteY236" fmla="*/ 0 h 2096189"/>
                <a:gd name="connsiteX237" fmla="*/ 1355965 w 2706849"/>
                <a:gd name="connsiteY237" fmla="*/ 0 h 2096189"/>
                <a:gd name="connsiteX238" fmla="*/ 1355965 w 2706849"/>
                <a:gd name="connsiteY238" fmla="*/ 36799 h 2096189"/>
                <a:gd name="connsiteX239" fmla="*/ 1275973 w 2706849"/>
                <a:gd name="connsiteY239" fmla="*/ 36799 h 2096189"/>
                <a:gd name="connsiteX240" fmla="*/ 1157881 w 2706849"/>
                <a:gd name="connsiteY240" fmla="*/ 0 h 2096189"/>
                <a:gd name="connsiteX241" fmla="*/ 1237867 w 2706849"/>
                <a:gd name="connsiteY241" fmla="*/ 0 h 2096189"/>
                <a:gd name="connsiteX242" fmla="*/ 1237867 w 2706849"/>
                <a:gd name="connsiteY242" fmla="*/ 36799 h 2096189"/>
                <a:gd name="connsiteX243" fmla="*/ 1157881 w 2706849"/>
                <a:gd name="connsiteY243" fmla="*/ 36799 h 2096189"/>
                <a:gd name="connsiteX244" fmla="*/ 1036909 w 2706849"/>
                <a:gd name="connsiteY244" fmla="*/ 0 h 2096189"/>
                <a:gd name="connsiteX245" fmla="*/ 1116901 w 2706849"/>
                <a:gd name="connsiteY245" fmla="*/ 0 h 2096189"/>
                <a:gd name="connsiteX246" fmla="*/ 1116901 w 2706849"/>
                <a:gd name="connsiteY246" fmla="*/ 36799 h 2096189"/>
                <a:gd name="connsiteX247" fmla="*/ 1036909 w 2706849"/>
                <a:gd name="connsiteY247" fmla="*/ 36799 h 2096189"/>
                <a:gd name="connsiteX248" fmla="*/ 918815 w 2706849"/>
                <a:gd name="connsiteY248" fmla="*/ 0 h 2096189"/>
                <a:gd name="connsiteX249" fmla="*/ 998813 w 2706849"/>
                <a:gd name="connsiteY249" fmla="*/ 0 h 2096189"/>
                <a:gd name="connsiteX250" fmla="*/ 998813 w 2706849"/>
                <a:gd name="connsiteY250" fmla="*/ 36799 h 2096189"/>
                <a:gd name="connsiteX251" fmla="*/ 918815 w 2706849"/>
                <a:gd name="connsiteY251" fmla="*/ 36799 h 2096189"/>
                <a:gd name="connsiteX252" fmla="*/ 800724 w 2706849"/>
                <a:gd name="connsiteY252" fmla="*/ 0 h 2096189"/>
                <a:gd name="connsiteX253" fmla="*/ 880716 w 2706849"/>
                <a:gd name="connsiteY253" fmla="*/ 0 h 2096189"/>
                <a:gd name="connsiteX254" fmla="*/ 880716 w 2706849"/>
                <a:gd name="connsiteY254" fmla="*/ 36799 h 2096189"/>
                <a:gd name="connsiteX255" fmla="*/ 800724 w 2706849"/>
                <a:gd name="connsiteY255" fmla="*/ 36799 h 2096189"/>
                <a:gd name="connsiteX256" fmla="*/ 682630 w 2706849"/>
                <a:gd name="connsiteY256" fmla="*/ 0 h 2096189"/>
                <a:gd name="connsiteX257" fmla="*/ 762622 w 2706849"/>
                <a:gd name="connsiteY257" fmla="*/ 0 h 2096189"/>
                <a:gd name="connsiteX258" fmla="*/ 762622 w 2706849"/>
                <a:gd name="connsiteY258" fmla="*/ 36799 h 2096189"/>
                <a:gd name="connsiteX259" fmla="*/ 682630 w 2706849"/>
                <a:gd name="connsiteY259" fmla="*/ 36799 h 2096189"/>
                <a:gd name="connsiteX260" fmla="*/ 561658 w 2706849"/>
                <a:gd name="connsiteY260" fmla="*/ 0 h 2096189"/>
                <a:gd name="connsiteX261" fmla="*/ 641656 w 2706849"/>
                <a:gd name="connsiteY261" fmla="*/ 0 h 2096189"/>
                <a:gd name="connsiteX262" fmla="*/ 641656 w 2706849"/>
                <a:gd name="connsiteY262" fmla="*/ 36799 h 2096189"/>
                <a:gd name="connsiteX263" fmla="*/ 561658 w 2706849"/>
                <a:gd name="connsiteY263" fmla="*/ 36799 h 2096189"/>
                <a:gd name="connsiteX264" fmla="*/ 434925 w 2706849"/>
                <a:gd name="connsiteY264" fmla="*/ 0 h 2096189"/>
                <a:gd name="connsiteX265" fmla="*/ 532193 w 2706849"/>
                <a:gd name="connsiteY265" fmla="*/ 0 h 2096189"/>
                <a:gd name="connsiteX266" fmla="*/ 532193 w 2706849"/>
                <a:gd name="connsiteY266" fmla="*/ 36799 h 2096189"/>
                <a:gd name="connsiteX267" fmla="*/ 434925 w 2706849"/>
                <a:gd name="connsiteY267" fmla="*/ 36799 h 2096189"/>
                <a:gd name="connsiteX268" fmla="*/ 290910 w 2706849"/>
                <a:gd name="connsiteY268" fmla="*/ 0 h 2096189"/>
                <a:gd name="connsiteX269" fmla="*/ 388183 w 2706849"/>
                <a:gd name="connsiteY269" fmla="*/ 0 h 2096189"/>
                <a:gd name="connsiteX270" fmla="*/ 388183 w 2706849"/>
                <a:gd name="connsiteY270" fmla="*/ 36799 h 2096189"/>
                <a:gd name="connsiteX271" fmla="*/ 290910 w 2706849"/>
                <a:gd name="connsiteY271" fmla="*/ 36799 h 2096189"/>
                <a:gd name="connsiteX272" fmla="*/ 146895 w 2706849"/>
                <a:gd name="connsiteY272" fmla="*/ 0 h 2096189"/>
                <a:gd name="connsiteX273" fmla="*/ 244168 w 2706849"/>
                <a:gd name="connsiteY273" fmla="*/ 0 h 2096189"/>
                <a:gd name="connsiteX274" fmla="*/ 244168 w 2706849"/>
                <a:gd name="connsiteY274" fmla="*/ 36799 h 2096189"/>
                <a:gd name="connsiteX275" fmla="*/ 146895 w 2706849"/>
                <a:gd name="connsiteY275" fmla="*/ 36799 h 2096189"/>
                <a:gd name="connsiteX276" fmla="*/ 2880 w 2706849"/>
                <a:gd name="connsiteY276" fmla="*/ 0 h 2096189"/>
                <a:gd name="connsiteX277" fmla="*/ 100153 w 2706849"/>
                <a:gd name="connsiteY277" fmla="*/ 0 h 2096189"/>
                <a:gd name="connsiteX278" fmla="*/ 100153 w 2706849"/>
                <a:gd name="connsiteY278" fmla="*/ 36799 h 2096189"/>
                <a:gd name="connsiteX279" fmla="*/ 2880 w 2706849"/>
                <a:gd name="connsiteY279" fmla="*/ 36799 h 209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706849" h="2096189">
                  <a:moveTo>
                    <a:pt x="2065175" y="2056537"/>
                  </a:moveTo>
                  <a:lnTo>
                    <a:pt x="2145161" y="2056537"/>
                  </a:lnTo>
                  <a:lnTo>
                    <a:pt x="2145161" y="2096189"/>
                  </a:lnTo>
                  <a:lnTo>
                    <a:pt x="2065175" y="2096189"/>
                  </a:lnTo>
                  <a:close/>
                  <a:moveTo>
                    <a:pt x="1947085" y="2056537"/>
                  </a:moveTo>
                  <a:lnTo>
                    <a:pt x="2027077" y="2056537"/>
                  </a:lnTo>
                  <a:lnTo>
                    <a:pt x="2027077" y="2096189"/>
                  </a:lnTo>
                  <a:lnTo>
                    <a:pt x="1947085" y="2096189"/>
                  </a:lnTo>
                  <a:close/>
                  <a:moveTo>
                    <a:pt x="1828991" y="2056537"/>
                  </a:moveTo>
                  <a:lnTo>
                    <a:pt x="1908983" y="2056537"/>
                  </a:lnTo>
                  <a:lnTo>
                    <a:pt x="1908983" y="2096189"/>
                  </a:lnTo>
                  <a:lnTo>
                    <a:pt x="1828991" y="2096189"/>
                  </a:lnTo>
                  <a:close/>
                  <a:moveTo>
                    <a:pt x="1710899" y="2056537"/>
                  </a:moveTo>
                  <a:lnTo>
                    <a:pt x="1790891" y="2056537"/>
                  </a:lnTo>
                  <a:lnTo>
                    <a:pt x="1790891" y="2096189"/>
                  </a:lnTo>
                  <a:lnTo>
                    <a:pt x="1710899" y="2096189"/>
                  </a:lnTo>
                  <a:close/>
                  <a:moveTo>
                    <a:pt x="1592805" y="2056537"/>
                  </a:moveTo>
                  <a:lnTo>
                    <a:pt x="1672799" y="2056537"/>
                  </a:lnTo>
                  <a:lnTo>
                    <a:pt x="1672799" y="2096189"/>
                  </a:lnTo>
                  <a:lnTo>
                    <a:pt x="1592805" y="2096189"/>
                  </a:lnTo>
                  <a:close/>
                  <a:moveTo>
                    <a:pt x="1474713" y="2056537"/>
                  </a:moveTo>
                  <a:lnTo>
                    <a:pt x="1554707" y="2056537"/>
                  </a:lnTo>
                  <a:lnTo>
                    <a:pt x="1554707" y="2096189"/>
                  </a:lnTo>
                  <a:lnTo>
                    <a:pt x="1474713" y="2096189"/>
                  </a:lnTo>
                  <a:close/>
                  <a:moveTo>
                    <a:pt x="1353741" y="2056537"/>
                  </a:moveTo>
                  <a:lnTo>
                    <a:pt x="1433735" y="2056537"/>
                  </a:lnTo>
                  <a:lnTo>
                    <a:pt x="1433735" y="2096189"/>
                  </a:lnTo>
                  <a:lnTo>
                    <a:pt x="1353741" y="2096189"/>
                  </a:lnTo>
                  <a:close/>
                  <a:moveTo>
                    <a:pt x="1235649" y="2056537"/>
                  </a:moveTo>
                  <a:lnTo>
                    <a:pt x="1315645" y="2056537"/>
                  </a:lnTo>
                  <a:lnTo>
                    <a:pt x="1315645" y="2096189"/>
                  </a:lnTo>
                  <a:lnTo>
                    <a:pt x="1235649" y="2096189"/>
                  </a:lnTo>
                  <a:close/>
                  <a:moveTo>
                    <a:pt x="1117557" y="2056537"/>
                  </a:moveTo>
                  <a:lnTo>
                    <a:pt x="1197549" y="2056537"/>
                  </a:lnTo>
                  <a:lnTo>
                    <a:pt x="1197549" y="2096189"/>
                  </a:lnTo>
                  <a:lnTo>
                    <a:pt x="1117557" y="2096189"/>
                  </a:lnTo>
                  <a:close/>
                  <a:moveTo>
                    <a:pt x="999465" y="2056537"/>
                  </a:moveTo>
                  <a:lnTo>
                    <a:pt x="1079451" y="2056537"/>
                  </a:lnTo>
                  <a:lnTo>
                    <a:pt x="1079451" y="2096189"/>
                  </a:lnTo>
                  <a:lnTo>
                    <a:pt x="999465" y="2096189"/>
                  </a:lnTo>
                  <a:close/>
                  <a:moveTo>
                    <a:pt x="881372" y="2056537"/>
                  </a:moveTo>
                  <a:lnTo>
                    <a:pt x="961365" y="2056537"/>
                  </a:lnTo>
                  <a:lnTo>
                    <a:pt x="961365" y="2096189"/>
                  </a:lnTo>
                  <a:lnTo>
                    <a:pt x="881372" y="2096189"/>
                  </a:lnTo>
                  <a:close/>
                  <a:moveTo>
                    <a:pt x="760399" y="2056537"/>
                  </a:moveTo>
                  <a:lnTo>
                    <a:pt x="840391" y="2056537"/>
                  </a:lnTo>
                  <a:lnTo>
                    <a:pt x="840391" y="2096189"/>
                  </a:lnTo>
                  <a:lnTo>
                    <a:pt x="760399" y="2096189"/>
                  </a:lnTo>
                  <a:close/>
                  <a:moveTo>
                    <a:pt x="642306" y="2056537"/>
                  </a:moveTo>
                  <a:lnTo>
                    <a:pt x="722298" y="2056537"/>
                  </a:lnTo>
                  <a:lnTo>
                    <a:pt x="722298" y="2096189"/>
                  </a:lnTo>
                  <a:lnTo>
                    <a:pt x="642306" y="2096189"/>
                  </a:lnTo>
                  <a:close/>
                  <a:moveTo>
                    <a:pt x="524215" y="2056537"/>
                  </a:moveTo>
                  <a:lnTo>
                    <a:pt x="604207" y="2056537"/>
                  </a:lnTo>
                  <a:lnTo>
                    <a:pt x="604207" y="2096189"/>
                  </a:lnTo>
                  <a:lnTo>
                    <a:pt x="524215" y="2096189"/>
                  </a:lnTo>
                  <a:close/>
                  <a:moveTo>
                    <a:pt x="2609553" y="2056536"/>
                  </a:moveTo>
                  <a:lnTo>
                    <a:pt x="2706823" y="2056536"/>
                  </a:lnTo>
                  <a:lnTo>
                    <a:pt x="2706823" y="2093347"/>
                  </a:lnTo>
                  <a:lnTo>
                    <a:pt x="2609553" y="2093347"/>
                  </a:lnTo>
                  <a:close/>
                  <a:moveTo>
                    <a:pt x="2465539" y="2056536"/>
                  </a:moveTo>
                  <a:lnTo>
                    <a:pt x="2562807" y="2056536"/>
                  </a:lnTo>
                  <a:lnTo>
                    <a:pt x="2562807" y="2093347"/>
                  </a:lnTo>
                  <a:lnTo>
                    <a:pt x="2465539" y="2093347"/>
                  </a:lnTo>
                  <a:close/>
                  <a:moveTo>
                    <a:pt x="2321525" y="2056536"/>
                  </a:moveTo>
                  <a:lnTo>
                    <a:pt x="2418797" y="2056536"/>
                  </a:lnTo>
                  <a:lnTo>
                    <a:pt x="2418797" y="2093347"/>
                  </a:lnTo>
                  <a:lnTo>
                    <a:pt x="2321525" y="2093347"/>
                  </a:lnTo>
                  <a:close/>
                  <a:moveTo>
                    <a:pt x="2177509" y="2056536"/>
                  </a:moveTo>
                  <a:lnTo>
                    <a:pt x="2274787" y="2056536"/>
                  </a:lnTo>
                  <a:lnTo>
                    <a:pt x="2274787" y="2093347"/>
                  </a:lnTo>
                  <a:lnTo>
                    <a:pt x="2177509" y="2093347"/>
                  </a:lnTo>
                  <a:close/>
                  <a:moveTo>
                    <a:pt x="380200" y="2056536"/>
                  </a:moveTo>
                  <a:lnTo>
                    <a:pt x="477473" y="2056536"/>
                  </a:lnTo>
                  <a:lnTo>
                    <a:pt x="477473" y="2093347"/>
                  </a:lnTo>
                  <a:lnTo>
                    <a:pt x="380200" y="2093347"/>
                  </a:lnTo>
                  <a:close/>
                  <a:moveTo>
                    <a:pt x="236185" y="2056536"/>
                  </a:moveTo>
                  <a:lnTo>
                    <a:pt x="333458" y="2056536"/>
                  </a:lnTo>
                  <a:lnTo>
                    <a:pt x="333458" y="2093347"/>
                  </a:lnTo>
                  <a:lnTo>
                    <a:pt x="236185" y="2093347"/>
                  </a:lnTo>
                  <a:close/>
                  <a:moveTo>
                    <a:pt x="92170" y="2056536"/>
                  </a:moveTo>
                  <a:lnTo>
                    <a:pt x="189443" y="2056536"/>
                  </a:lnTo>
                  <a:lnTo>
                    <a:pt x="189443" y="2093347"/>
                  </a:lnTo>
                  <a:lnTo>
                    <a:pt x="92170" y="2093347"/>
                  </a:lnTo>
                  <a:close/>
                  <a:moveTo>
                    <a:pt x="2879" y="1996052"/>
                  </a:moveTo>
                  <a:lnTo>
                    <a:pt x="39678" y="1996052"/>
                  </a:lnTo>
                  <a:lnTo>
                    <a:pt x="39678" y="2093325"/>
                  </a:lnTo>
                  <a:lnTo>
                    <a:pt x="2879" y="2093325"/>
                  </a:lnTo>
                  <a:close/>
                  <a:moveTo>
                    <a:pt x="2670039" y="1906762"/>
                  </a:moveTo>
                  <a:lnTo>
                    <a:pt x="2706849" y="1906762"/>
                  </a:lnTo>
                  <a:lnTo>
                    <a:pt x="2706849" y="2004035"/>
                  </a:lnTo>
                  <a:lnTo>
                    <a:pt x="2670039" y="2004035"/>
                  </a:lnTo>
                  <a:close/>
                  <a:moveTo>
                    <a:pt x="2879" y="1852037"/>
                  </a:moveTo>
                  <a:lnTo>
                    <a:pt x="39678" y="1852037"/>
                  </a:lnTo>
                  <a:lnTo>
                    <a:pt x="39678" y="1949314"/>
                  </a:lnTo>
                  <a:lnTo>
                    <a:pt x="2879" y="1949314"/>
                  </a:lnTo>
                  <a:close/>
                  <a:moveTo>
                    <a:pt x="2670039" y="1759867"/>
                  </a:moveTo>
                  <a:lnTo>
                    <a:pt x="2706849" y="1759867"/>
                  </a:lnTo>
                  <a:lnTo>
                    <a:pt x="2706849" y="1857140"/>
                  </a:lnTo>
                  <a:lnTo>
                    <a:pt x="2670039" y="1857140"/>
                  </a:lnTo>
                  <a:close/>
                  <a:moveTo>
                    <a:pt x="2879" y="1708022"/>
                  </a:moveTo>
                  <a:lnTo>
                    <a:pt x="39678" y="1708022"/>
                  </a:lnTo>
                  <a:lnTo>
                    <a:pt x="39678" y="1805295"/>
                  </a:lnTo>
                  <a:lnTo>
                    <a:pt x="2879" y="1805295"/>
                  </a:lnTo>
                  <a:close/>
                  <a:moveTo>
                    <a:pt x="2670039" y="1618732"/>
                  </a:moveTo>
                  <a:lnTo>
                    <a:pt x="2706849" y="1618732"/>
                  </a:lnTo>
                  <a:lnTo>
                    <a:pt x="2706849" y="1716005"/>
                  </a:lnTo>
                  <a:lnTo>
                    <a:pt x="2670039" y="1716005"/>
                  </a:lnTo>
                  <a:close/>
                  <a:moveTo>
                    <a:pt x="2879" y="1566886"/>
                  </a:moveTo>
                  <a:lnTo>
                    <a:pt x="39678" y="1566886"/>
                  </a:lnTo>
                  <a:lnTo>
                    <a:pt x="39678" y="1664159"/>
                  </a:lnTo>
                  <a:lnTo>
                    <a:pt x="2879" y="1664159"/>
                  </a:lnTo>
                  <a:close/>
                  <a:moveTo>
                    <a:pt x="2670039" y="1471836"/>
                  </a:moveTo>
                  <a:lnTo>
                    <a:pt x="2706849" y="1471836"/>
                  </a:lnTo>
                  <a:lnTo>
                    <a:pt x="2706849" y="1571995"/>
                  </a:lnTo>
                  <a:lnTo>
                    <a:pt x="2670039" y="1571995"/>
                  </a:lnTo>
                  <a:close/>
                  <a:moveTo>
                    <a:pt x="0" y="1422871"/>
                  </a:moveTo>
                  <a:lnTo>
                    <a:pt x="36808" y="1422871"/>
                  </a:lnTo>
                  <a:lnTo>
                    <a:pt x="36808" y="1523031"/>
                  </a:lnTo>
                  <a:lnTo>
                    <a:pt x="0" y="1523031"/>
                  </a:lnTo>
                  <a:close/>
                  <a:moveTo>
                    <a:pt x="2670039" y="1322060"/>
                  </a:moveTo>
                  <a:lnTo>
                    <a:pt x="2706849" y="1322060"/>
                  </a:lnTo>
                  <a:lnTo>
                    <a:pt x="2706849" y="1422224"/>
                  </a:lnTo>
                  <a:lnTo>
                    <a:pt x="2670039" y="1422224"/>
                  </a:lnTo>
                  <a:close/>
                  <a:moveTo>
                    <a:pt x="0" y="1270215"/>
                  </a:moveTo>
                  <a:lnTo>
                    <a:pt x="36808" y="1270215"/>
                  </a:lnTo>
                  <a:lnTo>
                    <a:pt x="36808" y="1370379"/>
                  </a:lnTo>
                  <a:lnTo>
                    <a:pt x="0" y="1370379"/>
                  </a:lnTo>
                  <a:close/>
                  <a:moveTo>
                    <a:pt x="2670039" y="1172284"/>
                  </a:moveTo>
                  <a:lnTo>
                    <a:pt x="2706849" y="1172284"/>
                  </a:lnTo>
                  <a:lnTo>
                    <a:pt x="2706849" y="1272439"/>
                  </a:lnTo>
                  <a:lnTo>
                    <a:pt x="2670039" y="1272439"/>
                  </a:lnTo>
                  <a:close/>
                  <a:moveTo>
                    <a:pt x="0" y="1120439"/>
                  </a:moveTo>
                  <a:lnTo>
                    <a:pt x="36808" y="1120439"/>
                  </a:lnTo>
                  <a:lnTo>
                    <a:pt x="36808" y="1220598"/>
                  </a:lnTo>
                  <a:lnTo>
                    <a:pt x="0" y="1220598"/>
                  </a:lnTo>
                  <a:close/>
                  <a:moveTo>
                    <a:pt x="2670039" y="1019629"/>
                  </a:moveTo>
                  <a:lnTo>
                    <a:pt x="2706849" y="1019629"/>
                  </a:lnTo>
                  <a:lnTo>
                    <a:pt x="2706849" y="1119789"/>
                  </a:lnTo>
                  <a:lnTo>
                    <a:pt x="2670039" y="1119789"/>
                  </a:lnTo>
                  <a:close/>
                  <a:moveTo>
                    <a:pt x="0" y="970663"/>
                  </a:moveTo>
                  <a:lnTo>
                    <a:pt x="36808" y="970663"/>
                  </a:lnTo>
                  <a:lnTo>
                    <a:pt x="36808" y="1070822"/>
                  </a:lnTo>
                  <a:lnTo>
                    <a:pt x="0" y="1070822"/>
                  </a:lnTo>
                  <a:close/>
                  <a:moveTo>
                    <a:pt x="2670039" y="869853"/>
                  </a:moveTo>
                  <a:lnTo>
                    <a:pt x="2706849" y="869853"/>
                  </a:lnTo>
                  <a:lnTo>
                    <a:pt x="2706849" y="970013"/>
                  </a:lnTo>
                  <a:lnTo>
                    <a:pt x="2670039" y="970013"/>
                  </a:lnTo>
                  <a:close/>
                  <a:moveTo>
                    <a:pt x="0" y="820887"/>
                  </a:moveTo>
                  <a:lnTo>
                    <a:pt x="36808" y="820887"/>
                  </a:lnTo>
                  <a:lnTo>
                    <a:pt x="36808" y="921046"/>
                  </a:lnTo>
                  <a:lnTo>
                    <a:pt x="0" y="921046"/>
                  </a:lnTo>
                  <a:close/>
                  <a:moveTo>
                    <a:pt x="2670039" y="720077"/>
                  </a:moveTo>
                  <a:lnTo>
                    <a:pt x="2706849" y="720077"/>
                  </a:lnTo>
                  <a:lnTo>
                    <a:pt x="2706849" y="820237"/>
                  </a:lnTo>
                  <a:lnTo>
                    <a:pt x="2670039" y="820237"/>
                  </a:lnTo>
                  <a:close/>
                  <a:moveTo>
                    <a:pt x="0" y="671112"/>
                  </a:moveTo>
                  <a:lnTo>
                    <a:pt x="36808" y="671112"/>
                  </a:lnTo>
                  <a:lnTo>
                    <a:pt x="36808" y="771271"/>
                  </a:lnTo>
                  <a:lnTo>
                    <a:pt x="0" y="771271"/>
                  </a:lnTo>
                  <a:close/>
                  <a:moveTo>
                    <a:pt x="2670039" y="570302"/>
                  </a:moveTo>
                  <a:lnTo>
                    <a:pt x="2706849" y="570302"/>
                  </a:lnTo>
                  <a:lnTo>
                    <a:pt x="2706849" y="670462"/>
                  </a:lnTo>
                  <a:lnTo>
                    <a:pt x="2670039" y="670462"/>
                  </a:lnTo>
                  <a:close/>
                  <a:moveTo>
                    <a:pt x="0" y="521336"/>
                  </a:moveTo>
                  <a:lnTo>
                    <a:pt x="36808" y="521336"/>
                  </a:lnTo>
                  <a:lnTo>
                    <a:pt x="36808" y="621500"/>
                  </a:lnTo>
                  <a:lnTo>
                    <a:pt x="0" y="621500"/>
                  </a:lnTo>
                  <a:close/>
                  <a:moveTo>
                    <a:pt x="2670039" y="432047"/>
                  </a:moveTo>
                  <a:lnTo>
                    <a:pt x="2706849" y="432047"/>
                  </a:lnTo>
                  <a:lnTo>
                    <a:pt x="2706849" y="529320"/>
                  </a:lnTo>
                  <a:lnTo>
                    <a:pt x="2670039" y="529320"/>
                  </a:lnTo>
                  <a:close/>
                  <a:moveTo>
                    <a:pt x="2879" y="377322"/>
                  </a:moveTo>
                  <a:lnTo>
                    <a:pt x="39689" y="377322"/>
                  </a:lnTo>
                  <a:lnTo>
                    <a:pt x="39689" y="474595"/>
                  </a:lnTo>
                  <a:lnTo>
                    <a:pt x="2879" y="474595"/>
                  </a:lnTo>
                  <a:close/>
                  <a:moveTo>
                    <a:pt x="2670039" y="288032"/>
                  </a:moveTo>
                  <a:lnTo>
                    <a:pt x="2706849" y="288032"/>
                  </a:lnTo>
                  <a:lnTo>
                    <a:pt x="2706849" y="385300"/>
                  </a:lnTo>
                  <a:lnTo>
                    <a:pt x="2670039" y="385300"/>
                  </a:lnTo>
                  <a:close/>
                  <a:moveTo>
                    <a:pt x="2879" y="233307"/>
                  </a:moveTo>
                  <a:lnTo>
                    <a:pt x="39689" y="233307"/>
                  </a:lnTo>
                  <a:lnTo>
                    <a:pt x="39689" y="330580"/>
                  </a:lnTo>
                  <a:lnTo>
                    <a:pt x="2879" y="330580"/>
                  </a:lnTo>
                  <a:close/>
                  <a:moveTo>
                    <a:pt x="2670039" y="144017"/>
                  </a:moveTo>
                  <a:lnTo>
                    <a:pt x="2706849" y="144017"/>
                  </a:lnTo>
                  <a:lnTo>
                    <a:pt x="2706849" y="241290"/>
                  </a:lnTo>
                  <a:lnTo>
                    <a:pt x="2670039" y="241290"/>
                  </a:lnTo>
                  <a:close/>
                  <a:moveTo>
                    <a:pt x="2879" y="89292"/>
                  </a:moveTo>
                  <a:lnTo>
                    <a:pt x="39689" y="89292"/>
                  </a:lnTo>
                  <a:lnTo>
                    <a:pt x="39689" y="186565"/>
                  </a:lnTo>
                  <a:lnTo>
                    <a:pt x="2879" y="186565"/>
                  </a:lnTo>
                  <a:close/>
                  <a:moveTo>
                    <a:pt x="2670039" y="2"/>
                  </a:moveTo>
                  <a:lnTo>
                    <a:pt x="2706849" y="2"/>
                  </a:lnTo>
                  <a:lnTo>
                    <a:pt x="2706849" y="97275"/>
                  </a:lnTo>
                  <a:lnTo>
                    <a:pt x="2670039" y="97275"/>
                  </a:lnTo>
                  <a:close/>
                  <a:moveTo>
                    <a:pt x="2520265" y="0"/>
                  </a:moveTo>
                  <a:lnTo>
                    <a:pt x="2617537" y="0"/>
                  </a:lnTo>
                  <a:lnTo>
                    <a:pt x="2617537" y="36810"/>
                  </a:lnTo>
                  <a:lnTo>
                    <a:pt x="2520265" y="36810"/>
                  </a:lnTo>
                  <a:close/>
                  <a:moveTo>
                    <a:pt x="2373369" y="0"/>
                  </a:moveTo>
                  <a:lnTo>
                    <a:pt x="2470641" y="0"/>
                  </a:lnTo>
                  <a:lnTo>
                    <a:pt x="2470641" y="36810"/>
                  </a:lnTo>
                  <a:lnTo>
                    <a:pt x="2373369" y="36810"/>
                  </a:lnTo>
                  <a:close/>
                  <a:moveTo>
                    <a:pt x="2232233" y="0"/>
                  </a:moveTo>
                  <a:lnTo>
                    <a:pt x="2329507" y="0"/>
                  </a:lnTo>
                  <a:lnTo>
                    <a:pt x="2329507" y="36810"/>
                  </a:lnTo>
                  <a:lnTo>
                    <a:pt x="2232233" y="36810"/>
                  </a:lnTo>
                  <a:close/>
                  <a:moveTo>
                    <a:pt x="2105501" y="0"/>
                  </a:moveTo>
                  <a:lnTo>
                    <a:pt x="2185493" y="0"/>
                  </a:lnTo>
                  <a:lnTo>
                    <a:pt x="2185493" y="36799"/>
                  </a:lnTo>
                  <a:lnTo>
                    <a:pt x="2105501" y="36799"/>
                  </a:lnTo>
                  <a:close/>
                  <a:moveTo>
                    <a:pt x="1987409" y="0"/>
                  </a:moveTo>
                  <a:lnTo>
                    <a:pt x="2067401" y="0"/>
                  </a:lnTo>
                  <a:lnTo>
                    <a:pt x="2067401" y="36799"/>
                  </a:lnTo>
                  <a:lnTo>
                    <a:pt x="1987409" y="36799"/>
                  </a:lnTo>
                  <a:close/>
                  <a:moveTo>
                    <a:pt x="1866435" y="0"/>
                  </a:moveTo>
                  <a:lnTo>
                    <a:pt x="1946427" y="0"/>
                  </a:lnTo>
                  <a:lnTo>
                    <a:pt x="1946427" y="36799"/>
                  </a:lnTo>
                  <a:lnTo>
                    <a:pt x="1866435" y="36799"/>
                  </a:lnTo>
                  <a:close/>
                  <a:moveTo>
                    <a:pt x="1748341" y="0"/>
                  </a:moveTo>
                  <a:lnTo>
                    <a:pt x="1828329" y="0"/>
                  </a:lnTo>
                  <a:lnTo>
                    <a:pt x="1828329" y="36799"/>
                  </a:lnTo>
                  <a:lnTo>
                    <a:pt x="1748341" y="36799"/>
                  </a:lnTo>
                  <a:close/>
                  <a:moveTo>
                    <a:pt x="1630251" y="0"/>
                  </a:moveTo>
                  <a:lnTo>
                    <a:pt x="1710243" y="0"/>
                  </a:lnTo>
                  <a:lnTo>
                    <a:pt x="1710243" y="36799"/>
                  </a:lnTo>
                  <a:lnTo>
                    <a:pt x="1630251" y="36799"/>
                  </a:lnTo>
                  <a:close/>
                  <a:moveTo>
                    <a:pt x="1512157" y="0"/>
                  </a:moveTo>
                  <a:lnTo>
                    <a:pt x="1592149" y="0"/>
                  </a:lnTo>
                  <a:lnTo>
                    <a:pt x="1592149" y="36799"/>
                  </a:lnTo>
                  <a:lnTo>
                    <a:pt x="1512157" y="36799"/>
                  </a:lnTo>
                  <a:close/>
                  <a:moveTo>
                    <a:pt x="1394065" y="0"/>
                  </a:moveTo>
                  <a:lnTo>
                    <a:pt x="1474059" y="0"/>
                  </a:lnTo>
                  <a:lnTo>
                    <a:pt x="1474059" y="36799"/>
                  </a:lnTo>
                  <a:lnTo>
                    <a:pt x="1394065" y="36799"/>
                  </a:lnTo>
                  <a:close/>
                  <a:moveTo>
                    <a:pt x="1275973" y="0"/>
                  </a:moveTo>
                  <a:lnTo>
                    <a:pt x="1355965" y="0"/>
                  </a:lnTo>
                  <a:lnTo>
                    <a:pt x="1355965" y="36799"/>
                  </a:lnTo>
                  <a:lnTo>
                    <a:pt x="1275973" y="36799"/>
                  </a:lnTo>
                  <a:close/>
                  <a:moveTo>
                    <a:pt x="1157881" y="0"/>
                  </a:moveTo>
                  <a:lnTo>
                    <a:pt x="1237867" y="0"/>
                  </a:lnTo>
                  <a:lnTo>
                    <a:pt x="1237867" y="36799"/>
                  </a:lnTo>
                  <a:lnTo>
                    <a:pt x="1157881" y="36799"/>
                  </a:lnTo>
                  <a:close/>
                  <a:moveTo>
                    <a:pt x="1036909" y="0"/>
                  </a:moveTo>
                  <a:lnTo>
                    <a:pt x="1116901" y="0"/>
                  </a:lnTo>
                  <a:lnTo>
                    <a:pt x="1116901" y="36799"/>
                  </a:lnTo>
                  <a:lnTo>
                    <a:pt x="1036909" y="36799"/>
                  </a:lnTo>
                  <a:close/>
                  <a:moveTo>
                    <a:pt x="918815" y="0"/>
                  </a:moveTo>
                  <a:lnTo>
                    <a:pt x="998813" y="0"/>
                  </a:lnTo>
                  <a:lnTo>
                    <a:pt x="998813" y="36799"/>
                  </a:lnTo>
                  <a:lnTo>
                    <a:pt x="918815" y="36799"/>
                  </a:lnTo>
                  <a:close/>
                  <a:moveTo>
                    <a:pt x="800724" y="0"/>
                  </a:moveTo>
                  <a:lnTo>
                    <a:pt x="880716" y="0"/>
                  </a:lnTo>
                  <a:lnTo>
                    <a:pt x="880716" y="36799"/>
                  </a:lnTo>
                  <a:lnTo>
                    <a:pt x="800724" y="36799"/>
                  </a:lnTo>
                  <a:close/>
                  <a:moveTo>
                    <a:pt x="682630" y="0"/>
                  </a:moveTo>
                  <a:lnTo>
                    <a:pt x="762622" y="0"/>
                  </a:lnTo>
                  <a:lnTo>
                    <a:pt x="762622" y="36799"/>
                  </a:lnTo>
                  <a:lnTo>
                    <a:pt x="682630" y="36799"/>
                  </a:lnTo>
                  <a:close/>
                  <a:moveTo>
                    <a:pt x="561658" y="0"/>
                  </a:moveTo>
                  <a:lnTo>
                    <a:pt x="641656" y="0"/>
                  </a:lnTo>
                  <a:lnTo>
                    <a:pt x="641656" y="36799"/>
                  </a:lnTo>
                  <a:lnTo>
                    <a:pt x="561658" y="36799"/>
                  </a:lnTo>
                  <a:close/>
                  <a:moveTo>
                    <a:pt x="434925" y="0"/>
                  </a:moveTo>
                  <a:lnTo>
                    <a:pt x="532193" y="0"/>
                  </a:lnTo>
                  <a:lnTo>
                    <a:pt x="532193" y="36799"/>
                  </a:lnTo>
                  <a:lnTo>
                    <a:pt x="434925" y="36799"/>
                  </a:lnTo>
                  <a:close/>
                  <a:moveTo>
                    <a:pt x="290910" y="0"/>
                  </a:moveTo>
                  <a:lnTo>
                    <a:pt x="388183" y="0"/>
                  </a:lnTo>
                  <a:lnTo>
                    <a:pt x="388183" y="36799"/>
                  </a:lnTo>
                  <a:lnTo>
                    <a:pt x="290910" y="36799"/>
                  </a:lnTo>
                  <a:close/>
                  <a:moveTo>
                    <a:pt x="146895" y="0"/>
                  </a:moveTo>
                  <a:lnTo>
                    <a:pt x="244168" y="0"/>
                  </a:lnTo>
                  <a:lnTo>
                    <a:pt x="244168" y="36799"/>
                  </a:lnTo>
                  <a:lnTo>
                    <a:pt x="146895" y="36799"/>
                  </a:lnTo>
                  <a:close/>
                  <a:moveTo>
                    <a:pt x="2880" y="0"/>
                  </a:moveTo>
                  <a:lnTo>
                    <a:pt x="100153" y="0"/>
                  </a:lnTo>
                  <a:lnTo>
                    <a:pt x="100153" y="36799"/>
                  </a:lnTo>
                  <a:lnTo>
                    <a:pt x="2880" y="36799"/>
                  </a:lnTo>
                  <a:close/>
                </a:path>
              </a:pathLst>
            </a:custGeom>
            <a:grpFill/>
            <a:ln>
              <a:solidFill>
                <a:srgbClr val="003057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87E5C232-1461-2B12-4966-1E1E2BC01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7319" y="6486945"/>
              <a:ext cx="739911" cy="739914"/>
            </a:xfrm>
            <a:custGeom>
              <a:avLst/>
              <a:gdLst>
                <a:gd name="T0" fmla="*/ 0 w 850"/>
                <a:gd name="T1" fmla="*/ 425 h 850"/>
                <a:gd name="T2" fmla="*/ 424 w 850"/>
                <a:gd name="T3" fmla="*/ 0 h 850"/>
                <a:gd name="T4" fmla="*/ 424 w 850"/>
                <a:gd name="T5" fmla="*/ 0 h 850"/>
                <a:gd name="T6" fmla="*/ 424 w 850"/>
                <a:gd name="T7" fmla="*/ 0 h 850"/>
                <a:gd name="T8" fmla="*/ 849 w 850"/>
                <a:gd name="T9" fmla="*/ 425 h 850"/>
                <a:gd name="T10" fmla="*/ 849 w 850"/>
                <a:gd name="T11" fmla="*/ 425 h 850"/>
                <a:gd name="T12" fmla="*/ 849 w 850"/>
                <a:gd name="T13" fmla="*/ 425 h 850"/>
                <a:gd name="T14" fmla="*/ 424 w 850"/>
                <a:gd name="T15" fmla="*/ 849 h 850"/>
                <a:gd name="T16" fmla="*/ 424 w 850"/>
                <a:gd name="T17" fmla="*/ 849 h 850"/>
                <a:gd name="T18" fmla="*/ 424 w 850"/>
                <a:gd name="T19" fmla="*/ 849 h 850"/>
                <a:gd name="T20" fmla="*/ 0 w 850"/>
                <a:gd name="T21" fmla="*/ 425 h 850"/>
                <a:gd name="T22" fmla="*/ 0 w 850"/>
                <a:gd name="T23" fmla="*/ 42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0" h="850">
                  <a:moveTo>
                    <a:pt x="0" y="425"/>
                  </a:moveTo>
                  <a:cubicBezTo>
                    <a:pt x="0" y="190"/>
                    <a:pt x="189" y="0"/>
                    <a:pt x="424" y="0"/>
                  </a:cubicBezTo>
                  <a:lnTo>
                    <a:pt x="424" y="0"/>
                  </a:lnTo>
                  <a:lnTo>
                    <a:pt x="424" y="0"/>
                  </a:lnTo>
                  <a:cubicBezTo>
                    <a:pt x="658" y="0"/>
                    <a:pt x="849" y="190"/>
                    <a:pt x="849" y="425"/>
                  </a:cubicBezTo>
                  <a:lnTo>
                    <a:pt x="849" y="425"/>
                  </a:lnTo>
                  <a:lnTo>
                    <a:pt x="849" y="425"/>
                  </a:lnTo>
                  <a:cubicBezTo>
                    <a:pt x="849" y="659"/>
                    <a:pt x="658" y="849"/>
                    <a:pt x="424" y="849"/>
                  </a:cubicBezTo>
                  <a:lnTo>
                    <a:pt x="424" y="849"/>
                  </a:lnTo>
                  <a:lnTo>
                    <a:pt x="424" y="849"/>
                  </a:lnTo>
                  <a:cubicBezTo>
                    <a:pt x="189" y="849"/>
                    <a:pt x="0" y="659"/>
                    <a:pt x="0" y="425"/>
                  </a:cubicBezTo>
                  <a:lnTo>
                    <a:pt x="0" y="425"/>
                  </a:lnTo>
                </a:path>
              </a:pathLst>
            </a:custGeom>
            <a:solidFill>
              <a:srgbClr val="003057"/>
            </a:solidFill>
            <a:ln>
              <a:solidFill>
                <a:srgbClr val="003057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6761C9A7-4639-EC75-8F45-367082E0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6995" y="6586622"/>
              <a:ext cx="540558" cy="540560"/>
            </a:xfrm>
            <a:custGeom>
              <a:avLst/>
              <a:gdLst>
                <a:gd name="T0" fmla="*/ 0 w 623"/>
                <a:gd name="T1" fmla="*/ 311 h 622"/>
                <a:gd name="T2" fmla="*/ 311 w 623"/>
                <a:gd name="T3" fmla="*/ 0 h 622"/>
                <a:gd name="T4" fmla="*/ 311 w 623"/>
                <a:gd name="T5" fmla="*/ 0 h 622"/>
                <a:gd name="T6" fmla="*/ 622 w 623"/>
                <a:gd name="T7" fmla="*/ 311 h 622"/>
                <a:gd name="T8" fmla="*/ 622 w 623"/>
                <a:gd name="T9" fmla="*/ 311 h 622"/>
                <a:gd name="T10" fmla="*/ 311 w 623"/>
                <a:gd name="T11" fmla="*/ 621 h 622"/>
                <a:gd name="T12" fmla="*/ 311 w 623"/>
                <a:gd name="T13" fmla="*/ 621 h 622"/>
                <a:gd name="T14" fmla="*/ 0 w 623"/>
                <a:gd name="T15" fmla="*/ 311 h 622"/>
                <a:gd name="T16" fmla="*/ 0 w 623"/>
                <a:gd name="T17" fmla="*/ 31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2">
                  <a:moveTo>
                    <a:pt x="0" y="311"/>
                  </a:moveTo>
                  <a:cubicBezTo>
                    <a:pt x="0" y="139"/>
                    <a:pt x="140" y="0"/>
                    <a:pt x="311" y="0"/>
                  </a:cubicBezTo>
                  <a:lnTo>
                    <a:pt x="311" y="0"/>
                  </a:lnTo>
                  <a:cubicBezTo>
                    <a:pt x="483" y="0"/>
                    <a:pt x="622" y="139"/>
                    <a:pt x="622" y="311"/>
                  </a:cubicBezTo>
                  <a:lnTo>
                    <a:pt x="622" y="311"/>
                  </a:lnTo>
                  <a:cubicBezTo>
                    <a:pt x="622" y="482"/>
                    <a:pt x="483" y="621"/>
                    <a:pt x="311" y="621"/>
                  </a:cubicBezTo>
                  <a:lnTo>
                    <a:pt x="311" y="621"/>
                  </a:lnTo>
                  <a:cubicBezTo>
                    <a:pt x="140" y="621"/>
                    <a:pt x="0" y="482"/>
                    <a:pt x="0" y="311"/>
                  </a:cubicBezTo>
                  <a:lnTo>
                    <a:pt x="0" y="311"/>
                  </a:lnTo>
                </a:path>
              </a:pathLst>
            </a:custGeom>
            <a:solidFill>
              <a:schemeClr val="bg1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xtBox 57">
              <a:extLst>
                <a:ext uri="{FF2B5EF4-FFF2-40B4-BE49-F238E27FC236}">
                  <a16:creationId xmlns:a16="http://schemas.microsoft.com/office/drawing/2014/main" id="{CA4AB86C-7A3E-9A56-77FA-3EC47F8B15E8}"/>
                </a:ext>
              </a:extLst>
            </p:cNvPr>
            <p:cNvSpPr txBox="1"/>
            <p:nvPr/>
          </p:nvSpPr>
          <p:spPr>
            <a:xfrm>
              <a:off x="16965560" y="7559669"/>
              <a:ext cx="3472294" cy="12323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Urbana = 2 354.65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Rural      = 1 800.55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21B715CE-5BD2-1129-C056-E9744871FD42}"/>
              </a:ext>
            </a:extLst>
          </p:cNvPr>
          <p:cNvGrpSpPr/>
          <p:nvPr/>
        </p:nvGrpSpPr>
        <p:grpSpPr>
          <a:xfrm>
            <a:off x="819206" y="340860"/>
            <a:ext cx="661760" cy="863170"/>
            <a:chOff x="1469237" y="3702246"/>
            <a:chExt cx="661760" cy="863170"/>
          </a:xfrm>
        </p:grpSpPr>
        <p:sp>
          <p:nvSpPr>
            <p:cNvPr id="5" name="object 49">
              <a:extLst>
                <a:ext uri="{FF2B5EF4-FFF2-40B4-BE49-F238E27FC236}">
                  <a16:creationId xmlns:a16="http://schemas.microsoft.com/office/drawing/2014/main" id="{E524AD29-20F6-478E-A566-256679B67089}"/>
                </a:ext>
              </a:extLst>
            </p:cNvPr>
            <p:cNvSpPr/>
            <p:nvPr/>
          </p:nvSpPr>
          <p:spPr>
            <a:xfrm>
              <a:off x="1469237" y="3702246"/>
              <a:ext cx="661760" cy="863170"/>
            </a:xfrm>
            <a:custGeom>
              <a:avLst/>
              <a:gdLst/>
              <a:ahLst/>
              <a:cxnLst/>
              <a:rect l="l" t="t" r="r" b="b"/>
              <a:pathLst>
                <a:path w="821690" h="1035050">
                  <a:moveTo>
                    <a:pt x="821093" y="750919"/>
                  </a:moveTo>
                  <a:lnTo>
                    <a:pt x="821093" y="283305"/>
                  </a:lnTo>
                  <a:lnTo>
                    <a:pt x="819528" y="270402"/>
                  </a:lnTo>
                  <a:lnTo>
                    <a:pt x="433146" y="6572"/>
                  </a:lnTo>
                  <a:lnTo>
                    <a:pt x="410718" y="0"/>
                  </a:lnTo>
                  <a:lnTo>
                    <a:pt x="399181" y="1643"/>
                  </a:lnTo>
                  <a:lnTo>
                    <a:pt x="2242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28" y="794099"/>
                  </a:lnTo>
                  <a:lnTo>
                    <a:pt x="388289" y="1027652"/>
                  </a:lnTo>
                  <a:lnTo>
                    <a:pt x="410718" y="1034510"/>
                  </a:lnTo>
                  <a:lnTo>
                    <a:pt x="422254" y="1032795"/>
                  </a:lnTo>
                  <a:lnTo>
                    <a:pt x="798652" y="794099"/>
                  </a:lnTo>
                  <a:lnTo>
                    <a:pt x="821093" y="750919"/>
                  </a:lnTo>
                </a:path>
              </a:pathLst>
            </a:custGeom>
            <a:ln w="571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" name="object 50">
              <a:extLst>
                <a:ext uri="{FF2B5EF4-FFF2-40B4-BE49-F238E27FC236}">
                  <a16:creationId xmlns:a16="http://schemas.microsoft.com/office/drawing/2014/main" id="{FEF4F350-1C25-39AD-670B-524F538442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334" y="3850388"/>
              <a:ext cx="506906" cy="52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71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10F8BE7-5EF1-867F-E85C-F27FBBCBC584}"/>
              </a:ext>
            </a:extLst>
          </p:cNvPr>
          <p:cNvSpPr txBox="1">
            <a:spLocks/>
          </p:cNvSpPr>
          <p:nvPr/>
        </p:nvSpPr>
        <p:spPr>
          <a:xfrm>
            <a:off x="1053687" y="3677733"/>
            <a:ext cx="1814560" cy="608317"/>
          </a:xfrm>
          <a:prstGeom prst="rect">
            <a:avLst/>
          </a:prstGeom>
        </p:spPr>
        <p:txBody>
          <a:bodyPr vert="horz" wrap="square" lIns="64294" tIns="32147" rIns="64294" bIns="6429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Ingreso Corriente Total</a:t>
            </a: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AA4E9DF-9C5F-17DC-23B5-1F4E05955FE5}"/>
              </a:ext>
            </a:extLst>
          </p:cNvPr>
          <p:cNvGrpSpPr/>
          <p:nvPr/>
        </p:nvGrpSpPr>
        <p:grpSpPr>
          <a:xfrm>
            <a:off x="5178122" y="4547409"/>
            <a:ext cx="6048530" cy="1583517"/>
            <a:chOff x="5178122" y="4518381"/>
            <a:chExt cx="6048530" cy="158351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ED9C6C9-642A-3E1C-FF55-DF65BBD423C3}"/>
                </a:ext>
              </a:extLst>
            </p:cNvPr>
            <p:cNvGrpSpPr/>
            <p:nvPr/>
          </p:nvGrpSpPr>
          <p:grpSpPr>
            <a:xfrm>
              <a:off x="5205666" y="4543706"/>
              <a:ext cx="386874" cy="419340"/>
              <a:chOff x="95097" y="0"/>
              <a:chExt cx="352425" cy="406400"/>
            </a:xfrm>
          </p:grpSpPr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BF83EC66-6209-DF0E-7CB8-E9CFFEBCE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5097" y="0"/>
                <a:ext cx="352425" cy="40640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Shape 2810">
                <a:extLst>
                  <a:ext uri="{FF2B5EF4-FFF2-40B4-BE49-F238E27FC236}">
                    <a16:creationId xmlns:a16="http://schemas.microsoft.com/office/drawing/2014/main" id="{00F3A34A-CEB8-7F85-7C8C-9424E90FB9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673" y="65837"/>
                <a:ext cx="255905" cy="267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76" y="14040"/>
                    </a:moveTo>
                    <a:lnTo>
                      <a:pt x="17294" y="11880"/>
                    </a:lnTo>
                    <a:lnTo>
                      <a:pt x="19843" y="11880"/>
                    </a:lnTo>
                    <a:lnTo>
                      <a:pt x="19407" y="14040"/>
                    </a:lnTo>
                    <a:cubicBezTo>
                      <a:pt x="19407" y="14040"/>
                      <a:pt x="17076" y="14040"/>
                      <a:pt x="17076" y="14040"/>
                    </a:cubicBezTo>
                    <a:close/>
                    <a:moveTo>
                      <a:pt x="18752" y="17280"/>
                    </a:moveTo>
                    <a:lnTo>
                      <a:pt x="16748" y="17280"/>
                    </a:lnTo>
                    <a:lnTo>
                      <a:pt x="16967" y="15120"/>
                    </a:lnTo>
                    <a:lnTo>
                      <a:pt x="19188" y="15120"/>
                    </a:lnTo>
                    <a:cubicBezTo>
                      <a:pt x="19188" y="15120"/>
                      <a:pt x="18752" y="17280"/>
                      <a:pt x="18752" y="17280"/>
                    </a:cubicBezTo>
                    <a:close/>
                    <a:moveTo>
                      <a:pt x="17673" y="20520"/>
                    </a:moveTo>
                    <a:cubicBezTo>
                      <a:pt x="17131" y="20520"/>
                      <a:pt x="16691" y="20036"/>
                      <a:pt x="16691" y="19440"/>
                    </a:cubicBezTo>
                    <a:cubicBezTo>
                      <a:pt x="16691" y="18844"/>
                      <a:pt x="17131" y="18360"/>
                      <a:pt x="17673" y="18360"/>
                    </a:cubicBezTo>
                    <a:cubicBezTo>
                      <a:pt x="18215" y="18360"/>
                      <a:pt x="18655" y="18844"/>
                      <a:pt x="18655" y="19440"/>
                    </a:cubicBezTo>
                    <a:cubicBezTo>
                      <a:pt x="18655" y="20036"/>
                      <a:pt x="18215" y="20520"/>
                      <a:pt x="17673" y="20520"/>
                    </a:cubicBezTo>
                    <a:moveTo>
                      <a:pt x="16415" y="10800"/>
                    </a:moveTo>
                    <a:lnTo>
                      <a:pt x="13745" y="10800"/>
                    </a:lnTo>
                    <a:lnTo>
                      <a:pt x="13745" y="8640"/>
                    </a:lnTo>
                    <a:lnTo>
                      <a:pt x="16634" y="8640"/>
                    </a:lnTo>
                    <a:cubicBezTo>
                      <a:pt x="16634" y="8640"/>
                      <a:pt x="16415" y="10800"/>
                      <a:pt x="16415" y="10800"/>
                    </a:cubicBezTo>
                    <a:close/>
                    <a:moveTo>
                      <a:pt x="16088" y="14040"/>
                    </a:moveTo>
                    <a:lnTo>
                      <a:pt x="13745" y="14040"/>
                    </a:lnTo>
                    <a:lnTo>
                      <a:pt x="13745" y="11880"/>
                    </a:lnTo>
                    <a:lnTo>
                      <a:pt x="16307" y="11880"/>
                    </a:lnTo>
                    <a:cubicBezTo>
                      <a:pt x="16307" y="11880"/>
                      <a:pt x="16088" y="14040"/>
                      <a:pt x="16088" y="14040"/>
                    </a:cubicBezTo>
                    <a:close/>
                    <a:moveTo>
                      <a:pt x="15761" y="17280"/>
                    </a:moveTo>
                    <a:lnTo>
                      <a:pt x="13745" y="17280"/>
                    </a:lnTo>
                    <a:lnTo>
                      <a:pt x="13745" y="15120"/>
                    </a:lnTo>
                    <a:lnTo>
                      <a:pt x="15979" y="15120"/>
                    </a:lnTo>
                    <a:cubicBezTo>
                      <a:pt x="15979" y="15120"/>
                      <a:pt x="15761" y="17280"/>
                      <a:pt x="15761" y="17280"/>
                    </a:cubicBezTo>
                    <a:close/>
                    <a:moveTo>
                      <a:pt x="12764" y="10800"/>
                    </a:moveTo>
                    <a:lnTo>
                      <a:pt x="10094" y="10800"/>
                    </a:lnTo>
                    <a:lnTo>
                      <a:pt x="9876" y="8640"/>
                    </a:lnTo>
                    <a:lnTo>
                      <a:pt x="12764" y="8640"/>
                    </a:lnTo>
                    <a:cubicBezTo>
                      <a:pt x="12764" y="8640"/>
                      <a:pt x="12764" y="10800"/>
                      <a:pt x="12764" y="10800"/>
                    </a:cubicBezTo>
                    <a:close/>
                    <a:moveTo>
                      <a:pt x="12764" y="14040"/>
                    </a:moveTo>
                    <a:lnTo>
                      <a:pt x="10422" y="14040"/>
                    </a:lnTo>
                    <a:lnTo>
                      <a:pt x="10203" y="11880"/>
                    </a:lnTo>
                    <a:lnTo>
                      <a:pt x="12764" y="11880"/>
                    </a:lnTo>
                    <a:cubicBezTo>
                      <a:pt x="12764" y="11880"/>
                      <a:pt x="12764" y="14040"/>
                      <a:pt x="12764" y="14040"/>
                    </a:cubicBezTo>
                    <a:close/>
                    <a:moveTo>
                      <a:pt x="12764" y="17280"/>
                    </a:moveTo>
                    <a:lnTo>
                      <a:pt x="10748" y="17280"/>
                    </a:lnTo>
                    <a:lnTo>
                      <a:pt x="10531" y="15120"/>
                    </a:lnTo>
                    <a:lnTo>
                      <a:pt x="12764" y="15120"/>
                    </a:lnTo>
                    <a:cubicBezTo>
                      <a:pt x="12764" y="15120"/>
                      <a:pt x="12764" y="17280"/>
                      <a:pt x="12764" y="17280"/>
                    </a:cubicBezTo>
                    <a:close/>
                    <a:moveTo>
                      <a:pt x="8836" y="20520"/>
                    </a:moveTo>
                    <a:cubicBezTo>
                      <a:pt x="8294" y="20520"/>
                      <a:pt x="7855" y="20036"/>
                      <a:pt x="7855" y="19440"/>
                    </a:cubicBezTo>
                    <a:cubicBezTo>
                      <a:pt x="7855" y="18844"/>
                      <a:pt x="8294" y="18360"/>
                      <a:pt x="8836" y="18360"/>
                    </a:cubicBezTo>
                    <a:cubicBezTo>
                      <a:pt x="9379" y="18360"/>
                      <a:pt x="9818" y="18844"/>
                      <a:pt x="9818" y="19440"/>
                    </a:cubicBezTo>
                    <a:cubicBezTo>
                      <a:pt x="9818" y="20036"/>
                      <a:pt x="9379" y="20520"/>
                      <a:pt x="8836" y="20520"/>
                    </a:cubicBezTo>
                    <a:moveTo>
                      <a:pt x="7214" y="15120"/>
                    </a:moveTo>
                    <a:lnTo>
                      <a:pt x="9543" y="15120"/>
                    </a:lnTo>
                    <a:lnTo>
                      <a:pt x="9761" y="17280"/>
                    </a:lnTo>
                    <a:lnTo>
                      <a:pt x="7740" y="17280"/>
                    </a:lnTo>
                    <a:cubicBezTo>
                      <a:pt x="7740" y="17280"/>
                      <a:pt x="7214" y="15120"/>
                      <a:pt x="7214" y="15120"/>
                    </a:cubicBezTo>
                    <a:close/>
                    <a:moveTo>
                      <a:pt x="6950" y="14040"/>
                    </a:moveTo>
                    <a:lnTo>
                      <a:pt x="6424" y="11880"/>
                    </a:lnTo>
                    <a:lnTo>
                      <a:pt x="9215" y="11880"/>
                    </a:lnTo>
                    <a:lnTo>
                      <a:pt x="9434" y="14040"/>
                    </a:lnTo>
                    <a:cubicBezTo>
                      <a:pt x="9434" y="14040"/>
                      <a:pt x="6950" y="14040"/>
                      <a:pt x="6950" y="14040"/>
                    </a:cubicBezTo>
                    <a:close/>
                    <a:moveTo>
                      <a:pt x="5633" y="8640"/>
                    </a:moveTo>
                    <a:lnTo>
                      <a:pt x="8888" y="8640"/>
                    </a:lnTo>
                    <a:lnTo>
                      <a:pt x="9107" y="10800"/>
                    </a:lnTo>
                    <a:lnTo>
                      <a:pt x="6160" y="10800"/>
                    </a:lnTo>
                    <a:cubicBezTo>
                      <a:pt x="6160" y="10800"/>
                      <a:pt x="5633" y="8640"/>
                      <a:pt x="5633" y="8640"/>
                    </a:cubicBezTo>
                    <a:close/>
                    <a:moveTo>
                      <a:pt x="17621" y="8640"/>
                    </a:moveTo>
                    <a:lnTo>
                      <a:pt x="20498" y="8640"/>
                    </a:lnTo>
                    <a:lnTo>
                      <a:pt x="20061" y="10800"/>
                    </a:lnTo>
                    <a:lnTo>
                      <a:pt x="17403" y="10800"/>
                    </a:lnTo>
                    <a:cubicBezTo>
                      <a:pt x="17403" y="10800"/>
                      <a:pt x="17621" y="8640"/>
                      <a:pt x="17621" y="8640"/>
                    </a:cubicBezTo>
                    <a:close/>
                    <a:moveTo>
                      <a:pt x="19619" y="17950"/>
                    </a:moveTo>
                    <a:lnTo>
                      <a:pt x="19622" y="17951"/>
                    </a:lnTo>
                    <a:lnTo>
                      <a:pt x="21586" y="8231"/>
                    </a:lnTo>
                    <a:lnTo>
                      <a:pt x="21577" y="8229"/>
                    </a:lnTo>
                    <a:cubicBezTo>
                      <a:pt x="21586" y="8186"/>
                      <a:pt x="21600" y="8145"/>
                      <a:pt x="21600" y="8100"/>
                    </a:cubicBezTo>
                    <a:cubicBezTo>
                      <a:pt x="21600" y="7802"/>
                      <a:pt x="21380" y="7560"/>
                      <a:pt x="21109" y="7560"/>
                    </a:cubicBezTo>
                    <a:lnTo>
                      <a:pt x="5370" y="7560"/>
                    </a:lnTo>
                    <a:lnTo>
                      <a:pt x="4674" y="4705"/>
                    </a:lnTo>
                    <a:lnTo>
                      <a:pt x="4667" y="4707"/>
                    </a:lnTo>
                    <a:cubicBezTo>
                      <a:pt x="4606" y="4485"/>
                      <a:pt x="4426" y="4320"/>
                      <a:pt x="4204" y="4320"/>
                    </a:cubicBezTo>
                    <a:lnTo>
                      <a:pt x="491" y="4320"/>
                    </a:lnTo>
                    <a:cubicBezTo>
                      <a:pt x="220" y="4320"/>
                      <a:pt x="0" y="4562"/>
                      <a:pt x="0" y="4860"/>
                    </a:cubicBezTo>
                    <a:cubicBezTo>
                      <a:pt x="0" y="5159"/>
                      <a:pt x="220" y="5400"/>
                      <a:pt x="491" y="5400"/>
                    </a:cubicBezTo>
                    <a:lnTo>
                      <a:pt x="3827" y="5400"/>
                    </a:lnTo>
                    <a:lnTo>
                      <a:pt x="6893" y="17975"/>
                    </a:lnTo>
                    <a:lnTo>
                      <a:pt x="6895" y="17975"/>
                    </a:lnTo>
                    <a:cubicBezTo>
                      <a:pt x="6936" y="18127"/>
                      <a:pt x="7037" y="18251"/>
                      <a:pt x="7168" y="18314"/>
                    </a:cubicBezTo>
                    <a:cubicBezTo>
                      <a:pt x="6984" y="18643"/>
                      <a:pt x="6873" y="19026"/>
                      <a:pt x="6873" y="19440"/>
                    </a:cubicBezTo>
                    <a:cubicBezTo>
                      <a:pt x="6873" y="20633"/>
                      <a:pt x="7752" y="21600"/>
                      <a:pt x="8836" y="21600"/>
                    </a:cubicBezTo>
                    <a:cubicBezTo>
                      <a:pt x="9921" y="21600"/>
                      <a:pt x="10800" y="20633"/>
                      <a:pt x="10800" y="19440"/>
                    </a:cubicBezTo>
                    <a:cubicBezTo>
                      <a:pt x="10800" y="19045"/>
                      <a:pt x="10696" y="18679"/>
                      <a:pt x="10528" y="18360"/>
                    </a:cubicBezTo>
                    <a:lnTo>
                      <a:pt x="15982" y="18360"/>
                    </a:lnTo>
                    <a:cubicBezTo>
                      <a:pt x="15813" y="18679"/>
                      <a:pt x="15709" y="19045"/>
                      <a:pt x="15709" y="19440"/>
                    </a:cubicBezTo>
                    <a:cubicBezTo>
                      <a:pt x="15709" y="20633"/>
                      <a:pt x="16588" y="21600"/>
                      <a:pt x="17673" y="21600"/>
                    </a:cubicBezTo>
                    <a:cubicBezTo>
                      <a:pt x="18757" y="21600"/>
                      <a:pt x="19636" y="20633"/>
                      <a:pt x="19636" y="19440"/>
                    </a:cubicBezTo>
                    <a:cubicBezTo>
                      <a:pt x="19636" y="19026"/>
                      <a:pt x="19526" y="18643"/>
                      <a:pt x="19342" y="18314"/>
                    </a:cubicBezTo>
                    <a:cubicBezTo>
                      <a:pt x="19479" y="18248"/>
                      <a:pt x="19581" y="18113"/>
                      <a:pt x="19619" y="17950"/>
                    </a:cubicBezTo>
                    <a:moveTo>
                      <a:pt x="9327" y="3240"/>
                    </a:moveTo>
                    <a:lnTo>
                      <a:pt x="15015" y="3240"/>
                    </a:lnTo>
                    <a:lnTo>
                      <a:pt x="13889" y="4478"/>
                    </a:lnTo>
                    <a:cubicBezTo>
                      <a:pt x="13801" y="4577"/>
                      <a:pt x="13745" y="4711"/>
                      <a:pt x="13745" y="4860"/>
                    </a:cubicBezTo>
                    <a:cubicBezTo>
                      <a:pt x="13745" y="5159"/>
                      <a:pt x="13966" y="5400"/>
                      <a:pt x="14236" y="5400"/>
                    </a:cubicBezTo>
                    <a:cubicBezTo>
                      <a:pt x="14373" y="5400"/>
                      <a:pt x="14495" y="5340"/>
                      <a:pt x="14583" y="5242"/>
                    </a:cubicBezTo>
                    <a:lnTo>
                      <a:pt x="16547" y="3082"/>
                    </a:lnTo>
                    <a:cubicBezTo>
                      <a:pt x="16636" y="2984"/>
                      <a:pt x="16691" y="2849"/>
                      <a:pt x="16691" y="2700"/>
                    </a:cubicBezTo>
                    <a:cubicBezTo>
                      <a:pt x="16691" y="2552"/>
                      <a:pt x="16636" y="2417"/>
                      <a:pt x="16547" y="2318"/>
                    </a:cubicBezTo>
                    <a:lnTo>
                      <a:pt x="14583" y="158"/>
                    </a:lnTo>
                    <a:cubicBezTo>
                      <a:pt x="14495" y="61"/>
                      <a:pt x="14373" y="0"/>
                      <a:pt x="14236" y="0"/>
                    </a:cubicBezTo>
                    <a:cubicBezTo>
                      <a:pt x="13966" y="0"/>
                      <a:pt x="13745" y="242"/>
                      <a:pt x="13745" y="540"/>
                    </a:cubicBezTo>
                    <a:cubicBezTo>
                      <a:pt x="13745" y="689"/>
                      <a:pt x="13801" y="824"/>
                      <a:pt x="13889" y="922"/>
                    </a:cubicBezTo>
                    <a:lnTo>
                      <a:pt x="15015" y="2160"/>
                    </a:lnTo>
                    <a:lnTo>
                      <a:pt x="9327" y="2160"/>
                    </a:lnTo>
                    <a:cubicBezTo>
                      <a:pt x="9056" y="2160"/>
                      <a:pt x="8836" y="2402"/>
                      <a:pt x="8836" y="2700"/>
                    </a:cubicBezTo>
                    <a:cubicBezTo>
                      <a:pt x="8836" y="2999"/>
                      <a:pt x="9056" y="3240"/>
                      <a:pt x="9327" y="3240"/>
                    </a:cubicBezTo>
                  </a:path>
                </a:pathLst>
              </a:custGeom>
              <a:solidFill>
                <a:srgbClr val="363B3C"/>
              </a:solidFill>
              <a:ln w="12700">
                <a:miter lim="400000"/>
              </a:ln>
            </p:spPr>
            <p:txBody>
              <a:bodyPr lIns="26782" tIns="26782" rIns="26782" bIns="26782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F99455E0-211B-2044-5F27-E28E3B2D12EF}"/>
                </a:ext>
              </a:extLst>
            </p:cNvPr>
            <p:cNvGrpSpPr/>
            <p:nvPr/>
          </p:nvGrpSpPr>
          <p:grpSpPr>
            <a:xfrm>
              <a:off x="5203664" y="5065476"/>
              <a:ext cx="387251" cy="419673"/>
              <a:chOff x="95098" y="0"/>
              <a:chExt cx="352425" cy="406400"/>
            </a:xfrm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A3715F31-AAB8-3E76-A9EC-D2351D6AE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5098" y="0"/>
                <a:ext cx="352425" cy="40640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Shape 2828">
                <a:extLst>
                  <a:ext uri="{FF2B5EF4-FFF2-40B4-BE49-F238E27FC236}">
                    <a16:creationId xmlns:a16="http://schemas.microsoft.com/office/drawing/2014/main" id="{E3C0E91B-98EA-6256-DED1-0427DAB972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935" y="65836"/>
                <a:ext cx="198568" cy="279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3745"/>
                    </a:moveTo>
                    <a:lnTo>
                      <a:pt x="2400" y="13745"/>
                    </a:lnTo>
                    <a:lnTo>
                      <a:pt x="2400" y="14727"/>
                    </a:lnTo>
                    <a:lnTo>
                      <a:pt x="14400" y="14727"/>
                    </a:lnTo>
                    <a:cubicBezTo>
                      <a:pt x="14400" y="14727"/>
                      <a:pt x="14400" y="13745"/>
                      <a:pt x="14400" y="13745"/>
                    </a:cubicBezTo>
                    <a:close/>
                    <a:moveTo>
                      <a:pt x="15600" y="20092"/>
                    </a:moveTo>
                    <a:lnTo>
                      <a:pt x="13624" y="18798"/>
                    </a:lnTo>
                    <a:cubicBezTo>
                      <a:pt x="13515" y="18710"/>
                      <a:pt x="13366" y="18655"/>
                      <a:pt x="13200" y="18655"/>
                    </a:cubicBezTo>
                    <a:cubicBezTo>
                      <a:pt x="13035" y="18655"/>
                      <a:pt x="12885" y="18710"/>
                      <a:pt x="12776" y="18798"/>
                    </a:cubicBezTo>
                    <a:lnTo>
                      <a:pt x="10800" y="20415"/>
                    </a:lnTo>
                    <a:lnTo>
                      <a:pt x="8824" y="18798"/>
                    </a:lnTo>
                    <a:cubicBezTo>
                      <a:pt x="8716" y="18710"/>
                      <a:pt x="8566" y="18655"/>
                      <a:pt x="8400" y="18655"/>
                    </a:cubicBezTo>
                    <a:cubicBezTo>
                      <a:pt x="8235" y="18655"/>
                      <a:pt x="8085" y="18710"/>
                      <a:pt x="7976" y="18798"/>
                    </a:cubicBezTo>
                    <a:lnTo>
                      <a:pt x="6000" y="20415"/>
                    </a:lnTo>
                    <a:lnTo>
                      <a:pt x="4024" y="18798"/>
                    </a:lnTo>
                    <a:cubicBezTo>
                      <a:pt x="3915" y="18710"/>
                      <a:pt x="3766" y="18655"/>
                      <a:pt x="3600" y="18655"/>
                    </a:cubicBezTo>
                    <a:cubicBezTo>
                      <a:pt x="3435" y="18655"/>
                      <a:pt x="3285" y="18710"/>
                      <a:pt x="3176" y="18798"/>
                    </a:cubicBezTo>
                    <a:lnTo>
                      <a:pt x="1200" y="20092"/>
                    </a:lnTo>
                    <a:lnTo>
                      <a:pt x="1200" y="3927"/>
                    </a:lnTo>
                    <a:lnTo>
                      <a:pt x="15600" y="3927"/>
                    </a:lnTo>
                    <a:cubicBezTo>
                      <a:pt x="15600" y="3927"/>
                      <a:pt x="15600" y="20092"/>
                      <a:pt x="15600" y="20092"/>
                    </a:cubicBezTo>
                    <a:close/>
                    <a:moveTo>
                      <a:pt x="16200" y="2945"/>
                    </a:moveTo>
                    <a:lnTo>
                      <a:pt x="600" y="2945"/>
                    </a:lnTo>
                    <a:cubicBezTo>
                      <a:pt x="268" y="2945"/>
                      <a:pt x="0" y="3165"/>
                      <a:pt x="0" y="3436"/>
                    </a:cubicBezTo>
                    <a:lnTo>
                      <a:pt x="0" y="21109"/>
                    </a:lnTo>
                    <a:cubicBezTo>
                      <a:pt x="0" y="21380"/>
                      <a:pt x="268" y="21600"/>
                      <a:pt x="600" y="21600"/>
                    </a:cubicBezTo>
                    <a:cubicBezTo>
                      <a:pt x="766" y="21600"/>
                      <a:pt x="916" y="21545"/>
                      <a:pt x="1024" y="21456"/>
                    </a:cubicBezTo>
                    <a:lnTo>
                      <a:pt x="3553" y="19801"/>
                    </a:lnTo>
                    <a:lnTo>
                      <a:pt x="5576" y="21456"/>
                    </a:lnTo>
                    <a:cubicBezTo>
                      <a:pt x="5684" y="21545"/>
                      <a:pt x="5834" y="21600"/>
                      <a:pt x="6000" y="21600"/>
                    </a:cubicBezTo>
                    <a:cubicBezTo>
                      <a:pt x="6166" y="21600"/>
                      <a:pt x="6316" y="21545"/>
                      <a:pt x="6424" y="21456"/>
                    </a:cubicBezTo>
                    <a:lnTo>
                      <a:pt x="8400" y="19840"/>
                    </a:lnTo>
                    <a:lnTo>
                      <a:pt x="10376" y="21456"/>
                    </a:lnTo>
                    <a:cubicBezTo>
                      <a:pt x="10484" y="21545"/>
                      <a:pt x="10634" y="21600"/>
                      <a:pt x="10800" y="21600"/>
                    </a:cubicBezTo>
                    <a:cubicBezTo>
                      <a:pt x="10966" y="21600"/>
                      <a:pt x="11116" y="21545"/>
                      <a:pt x="11224" y="21456"/>
                    </a:cubicBezTo>
                    <a:lnTo>
                      <a:pt x="13247" y="19801"/>
                    </a:lnTo>
                    <a:lnTo>
                      <a:pt x="15776" y="21456"/>
                    </a:lnTo>
                    <a:cubicBezTo>
                      <a:pt x="15884" y="21545"/>
                      <a:pt x="16034" y="21600"/>
                      <a:pt x="16200" y="21600"/>
                    </a:cubicBezTo>
                    <a:cubicBezTo>
                      <a:pt x="16532" y="21600"/>
                      <a:pt x="16800" y="21380"/>
                      <a:pt x="16800" y="21109"/>
                    </a:cubicBezTo>
                    <a:lnTo>
                      <a:pt x="16800" y="3436"/>
                    </a:lnTo>
                    <a:cubicBezTo>
                      <a:pt x="16800" y="3165"/>
                      <a:pt x="16532" y="2945"/>
                      <a:pt x="16200" y="2945"/>
                    </a:cubicBezTo>
                    <a:moveTo>
                      <a:pt x="8400" y="11782"/>
                    </a:moveTo>
                    <a:lnTo>
                      <a:pt x="2400" y="11782"/>
                    </a:lnTo>
                    <a:lnTo>
                      <a:pt x="2400" y="12764"/>
                    </a:lnTo>
                    <a:lnTo>
                      <a:pt x="8400" y="12764"/>
                    </a:lnTo>
                    <a:cubicBezTo>
                      <a:pt x="8400" y="12764"/>
                      <a:pt x="8400" y="11782"/>
                      <a:pt x="8400" y="11782"/>
                    </a:cubicBezTo>
                    <a:close/>
                    <a:moveTo>
                      <a:pt x="21000" y="0"/>
                    </a:moveTo>
                    <a:lnTo>
                      <a:pt x="5400" y="0"/>
                    </a:lnTo>
                    <a:cubicBezTo>
                      <a:pt x="5068" y="0"/>
                      <a:pt x="4800" y="220"/>
                      <a:pt x="4800" y="491"/>
                    </a:cubicBezTo>
                    <a:lnTo>
                      <a:pt x="4800" y="1964"/>
                    </a:lnTo>
                    <a:lnTo>
                      <a:pt x="6000" y="1964"/>
                    </a:lnTo>
                    <a:lnTo>
                      <a:pt x="6000" y="982"/>
                    </a:lnTo>
                    <a:lnTo>
                      <a:pt x="20400" y="982"/>
                    </a:lnTo>
                    <a:lnTo>
                      <a:pt x="20400" y="17146"/>
                    </a:lnTo>
                    <a:lnTo>
                      <a:pt x="18424" y="15853"/>
                    </a:lnTo>
                    <a:cubicBezTo>
                      <a:pt x="18316" y="15764"/>
                      <a:pt x="18166" y="15709"/>
                      <a:pt x="18000" y="15709"/>
                    </a:cubicBezTo>
                    <a:lnTo>
                      <a:pt x="18000" y="16894"/>
                    </a:lnTo>
                    <a:lnTo>
                      <a:pt x="18047" y="16856"/>
                    </a:lnTo>
                    <a:lnTo>
                      <a:pt x="20576" y="18511"/>
                    </a:lnTo>
                    <a:cubicBezTo>
                      <a:pt x="20684" y="18599"/>
                      <a:pt x="20834" y="18655"/>
                      <a:pt x="21000" y="18655"/>
                    </a:cubicBezTo>
                    <a:cubicBezTo>
                      <a:pt x="21332" y="18655"/>
                      <a:pt x="21600" y="18435"/>
                      <a:pt x="21600" y="18164"/>
                    </a:cubicBezTo>
                    <a:lnTo>
                      <a:pt x="21600" y="491"/>
                    </a:lnTo>
                    <a:cubicBezTo>
                      <a:pt x="21600" y="220"/>
                      <a:pt x="21332" y="0"/>
                      <a:pt x="21000" y="0"/>
                    </a:cubicBezTo>
                    <a:moveTo>
                      <a:pt x="10800" y="15709"/>
                    </a:moveTo>
                    <a:lnTo>
                      <a:pt x="2400" y="15709"/>
                    </a:lnTo>
                    <a:lnTo>
                      <a:pt x="2400" y="16691"/>
                    </a:lnTo>
                    <a:lnTo>
                      <a:pt x="10800" y="16691"/>
                    </a:lnTo>
                    <a:cubicBezTo>
                      <a:pt x="10800" y="16691"/>
                      <a:pt x="10800" y="15709"/>
                      <a:pt x="10800" y="15709"/>
                    </a:cubicBezTo>
                    <a:close/>
                    <a:moveTo>
                      <a:pt x="12000" y="4909"/>
                    </a:moveTo>
                    <a:lnTo>
                      <a:pt x="10800" y="4909"/>
                    </a:lnTo>
                    <a:lnTo>
                      <a:pt x="10800" y="9818"/>
                    </a:lnTo>
                    <a:lnTo>
                      <a:pt x="12000" y="9818"/>
                    </a:lnTo>
                    <a:cubicBezTo>
                      <a:pt x="12000" y="9818"/>
                      <a:pt x="12000" y="4909"/>
                      <a:pt x="12000" y="4909"/>
                    </a:cubicBezTo>
                    <a:close/>
                    <a:moveTo>
                      <a:pt x="14400" y="4909"/>
                    </a:moveTo>
                    <a:lnTo>
                      <a:pt x="13200" y="4909"/>
                    </a:lnTo>
                    <a:lnTo>
                      <a:pt x="13200" y="9818"/>
                    </a:lnTo>
                    <a:lnTo>
                      <a:pt x="14400" y="9818"/>
                    </a:lnTo>
                    <a:cubicBezTo>
                      <a:pt x="14400" y="9818"/>
                      <a:pt x="14400" y="4909"/>
                      <a:pt x="14400" y="4909"/>
                    </a:cubicBezTo>
                    <a:close/>
                    <a:moveTo>
                      <a:pt x="7200" y="4909"/>
                    </a:moveTo>
                    <a:lnTo>
                      <a:pt x="4800" y="4909"/>
                    </a:lnTo>
                    <a:lnTo>
                      <a:pt x="4800" y="9818"/>
                    </a:lnTo>
                    <a:lnTo>
                      <a:pt x="7200" y="9818"/>
                    </a:lnTo>
                    <a:cubicBezTo>
                      <a:pt x="7200" y="9818"/>
                      <a:pt x="7200" y="4909"/>
                      <a:pt x="7200" y="4909"/>
                    </a:cubicBezTo>
                    <a:close/>
                    <a:moveTo>
                      <a:pt x="3600" y="4909"/>
                    </a:moveTo>
                    <a:lnTo>
                      <a:pt x="2400" y="4909"/>
                    </a:lnTo>
                    <a:lnTo>
                      <a:pt x="2400" y="9818"/>
                    </a:lnTo>
                    <a:lnTo>
                      <a:pt x="3600" y="9818"/>
                    </a:lnTo>
                    <a:cubicBezTo>
                      <a:pt x="3600" y="9818"/>
                      <a:pt x="3600" y="4909"/>
                      <a:pt x="3600" y="4909"/>
                    </a:cubicBezTo>
                    <a:close/>
                    <a:moveTo>
                      <a:pt x="9600" y="4909"/>
                    </a:moveTo>
                    <a:lnTo>
                      <a:pt x="8400" y="4909"/>
                    </a:lnTo>
                    <a:lnTo>
                      <a:pt x="8400" y="9818"/>
                    </a:lnTo>
                    <a:lnTo>
                      <a:pt x="9600" y="9818"/>
                    </a:lnTo>
                    <a:cubicBezTo>
                      <a:pt x="9600" y="9818"/>
                      <a:pt x="9600" y="4909"/>
                      <a:pt x="9600" y="4909"/>
                    </a:cubicBezTo>
                    <a:close/>
                  </a:path>
                </a:pathLst>
              </a:custGeom>
              <a:solidFill>
                <a:srgbClr val="363B3C"/>
              </a:solidFill>
              <a:ln w="12700">
                <a:miter lim="400000"/>
              </a:ln>
            </p:spPr>
            <p:txBody>
              <a:bodyPr lIns="26782" tIns="26782" rIns="26782" bIns="26782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DACEEF98-D108-FE68-F0E8-699D9DAEE26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01558" y="4518381"/>
              <a:ext cx="5525094" cy="466826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Pago en especie (regalos en especie, se excluyen las transferencias que se dan por única vez) 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AC90A1A6-2528-D446-8721-F159C0691FA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687673" y="5088222"/>
              <a:ext cx="4289624" cy="448526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Transferencias en especie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0C6EC348-A4B4-2173-C545-0CFEAFBEDDE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682650" y="5657961"/>
              <a:ext cx="3722608" cy="443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No incluye renta imputada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8A536928-1E72-1499-DB61-805DEAED7AE3}"/>
                </a:ext>
              </a:extLst>
            </p:cNvPr>
            <p:cNvGrpSpPr/>
            <p:nvPr/>
          </p:nvGrpSpPr>
          <p:grpSpPr>
            <a:xfrm>
              <a:off x="5178122" y="5613440"/>
              <a:ext cx="386874" cy="419340"/>
              <a:chOff x="95097" y="0"/>
              <a:chExt cx="352425" cy="406400"/>
            </a:xfrm>
          </p:grpSpPr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7AAF78EE-A3EF-1CEB-6988-C7B0A16C1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5097" y="0"/>
                <a:ext cx="352425" cy="40640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Shape 2815">
                <a:extLst>
                  <a:ext uri="{FF2B5EF4-FFF2-40B4-BE49-F238E27FC236}">
                    <a16:creationId xmlns:a16="http://schemas.microsoft.com/office/drawing/2014/main" id="{5EC52B12-8C59-4865-46F5-CDB2AD4A4E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619" y="7315"/>
                <a:ext cx="248920" cy="31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7" y="20618"/>
                    </a:moveTo>
                    <a:lnTo>
                      <a:pt x="1300" y="19636"/>
                    </a:lnTo>
                    <a:lnTo>
                      <a:pt x="20300" y="19636"/>
                    </a:lnTo>
                    <a:lnTo>
                      <a:pt x="20443" y="20618"/>
                    </a:lnTo>
                    <a:cubicBezTo>
                      <a:pt x="20443" y="20618"/>
                      <a:pt x="1157" y="20618"/>
                      <a:pt x="1157" y="20618"/>
                    </a:cubicBezTo>
                    <a:close/>
                    <a:moveTo>
                      <a:pt x="3172" y="6873"/>
                    </a:moveTo>
                    <a:lnTo>
                      <a:pt x="6480" y="6873"/>
                    </a:lnTo>
                    <a:lnTo>
                      <a:pt x="6480" y="8973"/>
                    </a:lnTo>
                    <a:cubicBezTo>
                      <a:pt x="6158" y="9143"/>
                      <a:pt x="5940" y="9456"/>
                      <a:pt x="5940" y="9818"/>
                    </a:cubicBezTo>
                    <a:cubicBezTo>
                      <a:pt x="5940" y="10360"/>
                      <a:pt x="6424" y="10800"/>
                      <a:pt x="7020" y="10800"/>
                    </a:cubicBezTo>
                    <a:cubicBezTo>
                      <a:pt x="7616" y="10800"/>
                      <a:pt x="8100" y="10360"/>
                      <a:pt x="8100" y="9818"/>
                    </a:cubicBezTo>
                    <a:cubicBezTo>
                      <a:pt x="8100" y="9456"/>
                      <a:pt x="7882" y="9143"/>
                      <a:pt x="7560" y="8973"/>
                    </a:cubicBezTo>
                    <a:lnTo>
                      <a:pt x="7560" y="6873"/>
                    </a:lnTo>
                    <a:lnTo>
                      <a:pt x="14040" y="6873"/>
                    </a:lnTo>
                    <a:lnTo>
                      <a:pt x="14040" y="8973"/>
                    </a:lnTo>
                    <a:cubicBezTo>
                      <a:pt x="13718" y="9143"/>
                      <a:pt x="13500" y="9456"/>
                      <a:pt x="13500" y="9818"/>
                    </a:cubicBezTo>
                    <a:cubicBezTo>
                      <a:pt x="13500" y="10360"/>
                      <a:pt x="13984" y="10800"/>
                      <a:pt x="14580" y="10800"/>
                    </a:cubicBezTo>
                    <a:cubicBezTo>
                      <a:pt x="15176" y="10800"/>
                      <a:pt x="15660" y="10360"/>
                      <a:pt x="15660" y="9818"/>
                    </a:cubicBezTo>
                    <a:cubicBezTo>
                      <a:pt x="15660" y="9456"/>
                      <a:pt x="15442" y="9143"/>
                      <a:pt x="15120" y="8973"/>
                    </a:cubicBezTo>
                    <a:lnTo>
                      <a:pt x="15120" y="6873"/>
                    </a:lnTo>
                    <a:lnTo>
                      <a:pt x="18428" y="6873"/>
                    </a:lnTo>
                    <a:lnTo>
                      <a:pt x="20155" y="18655"/>
                    </a:lnTo>
                    <a:lnTo>
                      <a:pt x="1445" y="18655"/>
                    </a:lnTo>
                    <a:cubicBezTo>
                      <a:pt x="1445" y="18655"/>
                      <a:pt x="3172" y="6873"/>
                      <a:pt x="3172" y="6873"/>
                    </a:cubicBezTo>
                    <a:close/>
                    <a:moveTo>
                      <a:pt x="7560" y="3927"/>
                    </a:moveTo>
                    <a:cubicBezTo>
                      <a:pt x="7560" y="2301"/>
                      <a:pt x="9011" y="982"/>
                      <a:pt x="10800" y="982"/>
                    </a:cubicBezTo>
                    <a:cubicBezTo>
                      <a:pt x="12590" y="982"/>
                      <a:pt x="14040" y="2301"/>
                      <a:pt x="14040" y="3927"/>
                    </a:cubicBezTo>
                    <a:lnTo>
                      <a:pt x="14040" y="5891"/>
                    </a:lnTo>
                    <a:lnTo>
                      <a:pt x="7560" y="5891"/>
                    </a:lnTo>
                    <a:cubicBezTo>
                      <a:pt x="7560" y="5891"/>
                      <a:pt x="7560" y="3927"/>
                      <a:pt x="7560" y="3927"/>
                    </a:cubicBezTo>
                    <a:close/>
                    <a:moveTo>
                      <a:pt x="21586" y="21045"/>
                    </a:moveTo>
                    <a:lnTo>
                      <a:pt x="21595" y="21044"/>
                    </a:lnTo>
                    <a:lnTo>
                      <a:pt x="19435" y="6317"/>
                    </a:lnTo>
                    <a:lnTo>
                      <a:pt x="19426" y="6318"/>
                    </a:lnTo>
                    <a:cubicBezTo>
                      <a:pt x="19390" y="6079"/>
                      <a:pt x="19173" y="5891"/>
                      <a:pt x="18900" y="5891"/>
                    </a:cubicBezTo>
                    <a:lnTo>
                      <a:pt x="15120" y="5891"/>
                    </a:lnTo>
                    <a:lnTo>
                      <a:pt x="15120" y="3927"/>
                    </a:lnTo>
                    <a:cubicBezTo>
                      <a:pt x="15120" y="1758"/>
                      <a:pt x="13186" y="0"/>
                      <a:pt x="10800" y="0"/>
                    </a:cubicBezTo>
                    <a:cubicBezTo>
                      <a:pt x="8414" y="0"/>
                      <a:pt x="6480" y="1758"/>
                      <a:pt x="6480" y="3927"/>
                    </a:cubicBezTo>
                    <a:lnTo>
                      <a:pt x="6480" y="5891"/>
                    </a:lnTo>
                    <a:lnTo>
                      <a:pt x="2700" y="5891"/>
                    </a:lnTo>
                    <a:cubicBezTo>
                      <a:pt x="2427" y="5891"/>
                      <a:pt x="2210" y="6079"/>
                      <a:pt x="2174" y="6318"/>
                    </a:cubicBezTo>
                    <a:lnTo>
                      <a:pt x="2165" y="6317"/>
                    </a:lnTo>
                    <a:lnTo>
                      <a:pt x="5" y="21044"/>
                    </a:lnTo>
                    <a:lnTo>
                      <a:pt x="14" y="21045"/>
                    </a:lnTo>
                    <a:cubicBezTo>
                      <a:pt x="11" y="21067"/>
                      <a:pt x="0" y="21087"/>
                      <a:pt x="0" y="21109"/>
                    </a:cubicBezTo>
                    <a:cubicBezTo>
                      <a:pt x="0" y="21381"/>
                      <a:pt x="242" y="21600"/>
                      <a:pt x="540" y="21600"/>
                    </a:cubicBezTo>
                    <a:lnTo>
                      <a:pt x="21060" y="21600"/>
                    </a:lnTo>
                    <a:cubicBezTo>
                      <a:pt x="21358" y="21600"/>
                      <a:pt x="21600" y="21381"/>
                      <a:pt x="21600" y="21109"/>
                    </a:cubicBezTo>
                    <a:cubicBezTo>
                      <a:pt x="21600" y="21087"/>
                      <a:pt x="21589" y="21067"/>
                      <a:pt x="21586" y="21045"/>
                    </a:cubicBezTo>
                  </a:path>
                </a:pathLst>
              </a:custGeom>
              <a:solidFill>
                <a:srgbClr val="363B3C"/>
              </a:solidFill>
              <a:ln w="12700">
                <a:miter lim="400000"/>
              </a:ln>
            </p:spPr>
            <p:txBody>
              <a:bodyPr lIns="26782" tIns="26782" rIns="26782" bIns="26782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0D3C480-26A0-AE6B-C5AE-AF2830635A31}"/>
              </a:ext>
            </a:extLst>
          </p:cNvPr>
          <p:cNvGrpSpPr/>
          <p:nvPr/>
        </p:nvGrpSpPr>
        <p:grpSpPr>
          <a:xfrm>
            <a:off x="5196990" y="1497615"/>
            <a:ext cx="6267249" cy="2607427"/>
            <a:chOff x="5196990" y="1773381"/>
            <a:chExt cx="6267249" cy="2607427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B4B9DA3-CCD7-6DCB-C030-BD9461119C01}"/>
                </a:ext>
              </a:extLst>
            </p:cNvPr>
            <p:cNvGrpSpPr/>
            <p:nvPr/>
          </p:nvGrpSpPr>
          <p:grpSpPr>
            <a:xfrm>
              <a:off x="5196990" y="1773381"/>
              <a:ext cx="387251" cy="418022"/>
              <a:chOff x="93469" y="0"/>
              <a:chExt cx="352425" cy="405130"/>
            </a:xfrm>
          </p:grpSpPr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7D0D26DF-C73D-BA80-4448-22FBA326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69" y="0"/>
                <a:ext cx="352425" cy="40513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41">
                <a:extLst>
                  <a:ext uri="{FF2B5EF4-FFF2-40B4-BE49-F238E27FC236}">
                    <a16:creationId xmlns:a16="http://schemas.microsoft.com/office/drawing/2014/main" id="{A987ED60-AD26-EC90-0E38-44DB36706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09" y="65837"/>
                <a:ext cx="251276" cy="259717"/>
              </a:xfrm>
              <a:custGeom>
                <a:avLst/>
                <a:gdLst>
                  <a:gd name="T0" fmla="*/ 120 w 176"/>
                  <a:gd name="T1" fmla="*/ 16 h 144"/>
                  <a:gd name="T2" fmla="*/ 72 w 176"/>
                  <a:gd name="T3" fmla="*/ 0 h 144"/>
                  <a:gd name="T4" fmla="*/ 8 w 176"/>
                  <a:gd name="T5" fmla="*/ 16 h 144"/>
                  <a:gd name="T6" fmla="*/ 0 w 176"/>
                  <a:gd name="T7" fmla="*/ 64 h 144"/>
                  <a:gd name="T8" fmla="*/ 8 w 176"/>
                  <a:gd name="T9" fmla="*/ 136 h 144"/>
                  <a:gd name="T10" fmla="*/ 160 w 176"/>
                  <a:gd name="T11" fmla="*/ 144 h 144"/>
                  <a:gd name="T12" fmla="*/ 168 w 176"/>
                  <a:gd name="T13" fmla="*/ 72 h 144"/>
                  <a:gd name="T14" fmla="*/ 176 w 176"/>
                  <a:gd name="T15" fmla="*/ 24 h 144"/>
                  <a:gd name="T16" fmla="*/ 72 w 176"/>
                  <a:gd name="T17" fmla="*/ 8 h 144"/>
                  <a:gd name="T18" fmla="*/ 112 w 176"/>
                  <a:gd name="T19" fmla="*/ 16 h 144"/>
                  <a:gd name="T20" fmla="*/ 72 w 176"/>
                  <a:gd name="T21" fmla="*/ 8 h 144"/>
                  <a:gd name="T22" fmla="*/ 16 w 176"/>
                  <a:gd name="T23" fmla="*/ 136 h 144"/>
                  <a:gd name="T24" fmla="*/ 32 w 176"/>
                  <a:gd name="T25" fmla="*/ 72 h 144"/>
                  <a:gd name="T26" fmla="*/ 40 w 176"/>
                  <a:gd name="T27" fmla="*/ 88 h 144"/>
                  <a:gd name="T28" fmla="*/ 64 w 176"/>
                  <a:gd name="T29" fmla="*/ 80 h 144"/>
                  <a:gd name="T30" fmla="*/ 112 w 176"/>
                  <a:gd name="T31" fmla="*/ 72 h 144"/>
                  <a:gd name="T32" fmla="*/ 120 w 176"/>
                  <a:gd name="T33" fmla="*/ 88 h 144"/>
                  <a:gd name="T34" fmla="*/ 144 w 176"/>
                  <a:gd name="T35" fmla="*/ 80 h 144"/>
                  <a:gd name="T36" fmla="*/ 160 w 176"/>
                  <a:gd name="T37" fmla="*/ 72 h 144"/>
                  <a:gd name="T38" fmla="*/ 40 w 176"/>
                  <a:gd name="T39" fmla="*/ 56 h 144"/>
                  <a:gd name="T40" fmla="*/ 56 w 176"/>
                  <a:gd name="T41" fmla="*/ 80 h 144"/>
                  <a:gd name="T42" fmla="*/ 40 w 176"/>
                  <a:gd name="T43" fmla="*/ 56 h 144"/>
                  <a:gd name="T44" fmla="*/ 136 w 176"/>
                  <a:gd name="T45" fmla="*/ 56 h 144"/>
                  <a:gd name="T46" fmla="*/ 120 w 176"/>
                  <a:gd name="T47" fmla="*/ 80 h 144"/>
                  <a:gd name="T48" fmla="*/ 168 w 176"/>
                  <a:gd name="T49" fmla="*/ 64 h 144"/>
                  <a:gd name="T50" fmla="*/ 144 w 176"/>
                  <a:gd name="T51" fmla="*/ 56 h 144"/>
                  <a:gd name="T52" fmla="*/ 120 w 176"/>
                  <a:gd name="T53" fmla="*/ 48 h 144"/>
                  <a:gd name="T54" fmla="*/ 112 w 176"/>
                  <a:gd name="T55" fmla="*/ 64 h 144"/>
                  <a:gd name="T56" fmla="*/ 64 w 176"/>
                  <a:gd name="T57" fmla="*/ 56 h 144"/>
                  <a:gd name="T58" fmla="*/ 40 w 176"/>
                  <a:gd name="T59" fmla="*/ 48 h 144"/>
                  <a:gd name="T60" fmla="*/ 32 w 176"/>
                  <a:gd name="T61" fmla="*/ 64 h 144"/>
                  <a:gd name="T62" fmla="*/ 8 w 176"/>
                  <a:gd name="T63" fmla="*/ 24 h 144"/>
                  <a:gd name="T64" fmla="*/ 168 w 176"/>
                  <a:gd name="T65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144">
                    <a:moveTo>
                      <a:pt x="168" y="16"/>
                    </a:move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3" y="0"/>
                      <a:pt x="56" y="7"/>
                      <a:pt x="5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20"/>
                      <a:pt x="0" y="2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40"/>
                      <a:pt x="12" y="144"/>
                      <a:pt x="16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cubicBezTo>
                      <a:pt x="164" y="144"/>
                      <a:pt x="168" y="140"/>
                      <a:pt x="168" y="136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72" y="72"/>
                      <a:pt x="176" y="68"/>
                      <a:pt x="176" y="6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0"/>
                      <a:pt x="172" y="16"/>
                      <a:pt x="168" y="16"/>
                    </a:cubicBezTo>
                    <a:moveTo>
                      <a:pt x="72" y="8"/>
                    </a:move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2"/>
                      <a:pt x="68" y="8"/>
                      <a:pt x="72" y="8"/>
                    </a:cubicBezTo>
                    <a:moveTo>
                      <a:pt x="160" y="136"/>
                    </a:moveTo>
                    <a:cubicBezTo>
                      <a:pt x="16" y="136"/>
                      <a:pt x="16" y="136"/>
                      <a:pt x="16" y="13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4"/>
                      <a:pt x="36" y="88"/>
                      <a:pt x="40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60" y="88"/>
                      <a:pt x="64" y="84"/>
                      <a:pt x="64" y="80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4"/>
                      <a:pt x="116" y="88"/>
                      <a:pt x="120" y="88"/>
                    </a:cubicBezTo>
                    <a:cubicBezTo>
                      <a:pt x="136" y="88"/>
                      <a:pt x="136" y="88"/>
                      <a:pt x="136" y="88"/>
                    </a:cubicBezTo>
                    <a:cubicBezTo>
                      <a:pt x="140" y="88"/>
                      <a:pt x="144" y="84"/>
                      <a:pt x="144" y="80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60" y="72"/>
                      <a:pt x="160" y="72"/>
                      <a:pt x="160" y="72"/>
                    </a:cubicBezTo>
                    <a:lnTo>
                      <a:pt x="160" y="136"/>
                    </a:lnTo>
                    <a:close/>
                    <a:moveTo>
                      <a:pt x="40" y="56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40" y="80"/>
                      <a:pt x="40" y="80"/>
                      <a:pt x="40" y="80"/>
                    </a:cubicBezTo>
                    <a:lnTo>
                      <a:pt x="40" y="56"/>
                    </a:lnTo>
                    <a:close/>
                    <a:moveTo>
                      <a:pt x="120" y="56"/>
                    </a:move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20" y="80"/>
                      <a:pt x="120" y="80"/>
                      <a:pt x="120" y="80"/>
                    </a:cubicBezTo>
                    <a:lnTo>
                      <a:pt x="120" y="56"/>
                    </a:lnTo>
                    <a:close/>
                    <a:moveTo>
                      <a:pt x="168" y="64"/>
                    </a:move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4" y="52"/>
                      <a:pt x="140" y="48"/>
                      <a:pt x="136" y="48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16" y="48"/>
                      <a:pt x="112" y="52"/>
                      <a:pt x="112" y="56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2"/>
                      <a:pt x="60" y="48"/>
                      <a:pt x="56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8"/>
                      <a:pt x="32" y="52"/>
                      <a:pt x="32" y="56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8" y="24"/>
                      <a:pt x="168" y="24"/>
                      <a:pt x="168" y="24"/>
                    </a:cubicBezTo>
                    <a:lnTo>
                      <a:pt x="168" y="64"/>
                    </a:lnTo>
                    <a:close/>
                  </a:path>
                </a:pathLst>
              </a:custGeom>
              <a:solidFill>
                <a:srgbClr val="363A3B"/>
              </a:solidFill>
              <a:ln>
                <a:noFill/>
              </a:ln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CB2999B-6874-2C4D-2CDB-DD4788196872}"/>
                </a:ext>
              </a:extLst>
            </p:cNvPr>
            <p:cNvGrpSpPr/>
            <p:nvPr/>
          </p:nvGrpSpPr>
          <p:grpSpPr>
            <a:xfrm>
              <a:off x="5233078" y="3962786"/>
              <a:ext cx="387251" cy="418022"/>
              <a:chOff x="102413" y="0"/>
              <a:chExt cx="352425" cy="405130"/>
            </a:xfrm>
          </p:grpSpPr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301F5D8F-A706-3075-681E-2CBA7DA18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13" y="0"/>
                <a:ext cx="352425" cy="40513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395">
                <a:extLst>
                  <a:ext uri="{FF2B5EF4-FFF2-40B4-BE49-F238E27FC236}">
                    <a16:creationId xmlns:a16="http://schemas.microsoft.com/office/drawing/2014/main" id="{5FC87961-FDCE-5D0C-4C43-D7892CB68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935" y="95097"/>
                <a:ext cx="251276" cy="231188"/>
              </a:xfrm>
              <a:custGeom>
                <a:avLst/>
                <a:gdLst>
                  <a:gd name="T0" fmla="*/ 140 w 176"/>
                  <a:gd name="T1" fmla="*/ 56 h 176"/>
                  <a:gd name="T2" fmla="*/ 136 w 176"/>
                  <a:gd name="T3" fmla="*/ 60 h 176"/>
                  <a:gd name="T4" fmla="*/ 136 w 176"/>
                  <a:gd name="T5" fmla="*/ 168 h 176"/>
                  <a:gd name="T6" fmla="*/ 8 w 176"/>
                  <a:gd name="T7" fmla="*/ 168 h 176"/>
                  <a:gd name="T8" fmla="*/ 8 w 176"/>
                  <a:gd name="T9" fmla="*/ 40 h 176"/>
                  <a:gd name="T10" fmla="*/ 116 w 176"/>
                  <a:gd name="T11" fmla="*/ 40 h 176"/>
                  <a:gd name="T12" fmla="*/ 120 w 176"/>
                  <a:gd name="T13" fmla="*/ 36 h 176"/>
                  <a:gd name="T14" fmla="*/ 116 w 176"/>
                  <a:gd name="T15" fmla="*/ 32 h 176"/>
                  <a:gd name="T16" fmla="*/ 4 w 176"/>
                  <a:gd name="T17" fmla="*/ 32 h 176"/>
                  <a:gd name="T18" fmla="*/ 0 w 176"/>
                  <a:gd name="T19" fmla="*/ 36 h 176"/>
                  <a:gd name="T20" fmla="*/ 0 w 176"/>
                  <a:gd name="T21" fmla="*/ 172 h 176"/>
                  <a:gd name="T22" fmla="*/ 4 w 176"/>
                  <a:gd name="T23" fmla="*/ 176 h 176"/>
                  <a:gd name="T24" fmla="*/ 140 w 176"/>
                  <a:gd name="T25" fmla="*/ 176 h 176"/>
                  <a:gd name="T26" fmla="*/ 144 w 176"/>
                  <a:gd name="T27" fmla="*/ 172 h 176"/>
                  <a:gd name="T28" fmla="*/ 144 w 176"/>
                  <a:gd name="T29" fmla="*/ 60 h 176"/>
                  <a:gd name="T30" fmla="*/ 140 w 176"/>
                  <a:gd name="T31" fmla="*/ 56 h 176"/>
                  <a:gd name="T32" fmla="*/ 172 w 176"/>
                  <a:gd name="T33" fmla="*/ 0 h 176"/>
                  <a:gd name="T34" fmla="*/ 132 w 176"/>
                  <a:gd name="T35" fmla="*/ 0 h 176"/>
                  <a:gd name="T36" fmla="*/ 128 w 176"/>
                  <a:gd name="T37" fmla="*/ 4 h 176"/>
                  <a:gd name="T38" fmla="*/ 132 w 176"/>
                  <a:gd name="T39" fmla="*/ 8 h 176"/>
                  <a:gd name="T40" fmla="*/ 162 w 176"/>
                  <a:gd name="T41" fmla="*/ 8 h 176"/>
                  <a:gd name="T42" fmla="*/ 49 w 176"/>
                  <a:gd name="T43" fmla="*/ 121 h 176"/>
                  <a:gd name="T44" fmla="*/ 48 w 176"/>
                  <a:gd name="T45" fmla="*/ 124 h 176"/>
                  <a:gd name="T46" fmla="*/ 52 w 176"/>
                  <a:gd name="T47" fmla="*/ 128 h 176"/>
                  <a:gd name="T48" fmla="*/ 55 w 176"/>
                  <a:gd name="T49" fmla="*/ 127 h 176"/>
                  <a:gd name="T50" fmla="*/ 168 w 176"/>
                  <a:gd name="T51" fmla="*/ 14 h 176"/>
                  <a:gd name="T52" fmla="*/ 168 w 176"/>
                  <a:gd name="T53" fmla="*/ 44 h 176"/>
                  <a:gd name="T54" fmla="*/ 172 w 176"/>
                  <a:gd name="T55" fmla="*/ 48 h 176"/>
                  <a:gd name="T56" fmla="*/ 176 w 176"/>
                  <a:gd name="T57" fmla="*/ 44 h 176"/>
                  <a:gd name="T58" fmla="*/ 176 w 176"/>
                  <a:gd name="T59" fmla="*/ 4 h 176"/>
                  <a:gd name="T60" fmla="*/ 172 w 176"/>
                  <a:gd name="T6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6" h="176">
                    <a:moveTo>
                      <a:pt x="140" y="56"/>
                    </a:moveTo>
                    <a:cubicBezTo>
                      <a:pt x="138" y="56"/>
                      <a:pt x="136" y="58"/>
                      <a:pt x="136" y="60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8" y="40"/>
                      <a:pt x="120" y="38"/>
                      <a:pt x="120" y="36"/>
                    </a:cubicBezTo>
                    <a:cubicBezTo>
                      <a:pt x="120" y="34"/>
                      <a:pt x="118" y="32"/>
                      <a:pt x="116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0" y="34"/>
                      <a:pt x="0" y="36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40" y="176"/>
                      <a:pt x="140" y="176"/>
                      <a:pt x="140" y="176"/>
                    </a:cubicBezTo>
                    <a:cubicBezTo>
                      <a:pt x="142" y="176"/>
                      <a:pt x="144" y="174"/>
                      <a:pt x="144" y="172"/>
                    </a:cubicBezTo>
                    <a:cubicBezTo>
                      <a:pt x="144" y="60"/>
                      <a:pt x="144" y="60"/>
                      <a:pt x="144" y="60"/>
                    </a:cubicBezTo>
                    <a:cubicBezTo>
                      <a:pt x="144" y="58"/>
                      <a:pt x="142" y="56"/>
                      <a:pt x="140" y="56"/>
                    </a:cubicBezTo>
                    <a:moveTo>
                      <a:pt x="172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0" y="0"/>
                      <a:pt x="128" y="2"/>
                      <a:pt x="128" y="4"/>
                    </a:cubicBezTo>
                    <a:cubicBezTo>
                      <a:pt x="128" y="6"/>
                      <a:pt x="130" y="8"/>
                      <a:pt x="13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48" y="122"/>
                      <a:pt x="48" y="123"/>
                      <a:pt x="48" y="124"/>
                    </a:cubicBezTo>
                    <a:cubicBezTo>
                      <a:pt x="48" y="126"/>
                      <a:pt x="50" y="128"/>
                      <a:pt x="52" y="128"/>
                    </a:cubicBezTo>
                    <a:cubicBezTo>
                      <a:pt x="53" y="128"/>
                      <a:pt x="54" y="128"/>
                      <a:pt x="55" y="127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6"/>
                      <a:pt x="170" y="48"/>
                      <a:pt x="172" y="48"/>
                    </a:cubicBezTo>
                    <a:cubicBezTo>
                      <a:pt x="174" y="48"/>
                      <a:pt x="176" y="46"/>
                      <a:pt x="176" y="4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2"/>
                      <a:pt x="174" y="0"/>
                      <a:pt x="172" y="0"/>
                    </a:cubicBezTo>
                  </a:path>
                </a:pathLst>
              </a:custGeom>
              <a:solidFill>
                <a:srgbClr val="363A3B"/>
              </a:solidFill>
              <a:ln>
                <a:noFill/>
              </a:ln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86980DF-DDAF-6167-1803-D5D2BD10D100}"/>
                </a:ext>
              </a:extLst>
            </p:cNvPr>
            <p:cNvGrpSpPr/>
            <p:nvPr/>
          </p:nvGrpSpPr>
          <p:grpSpPr>
            <a:xfrm>
              <a:off x="5200702" y="2310147"/>
              <a:ext cx="387251" cy="418362"/>
              <a:chOff x="102412" y="0"/>
              <a:chExt cx="352425" cy="405130"/>
            </a:xfrm>
          </p:grpSpPr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4D77D956-27EA-C145-B004-42F737D64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12" y="0"/>
                <a:ext cx="352425" cy="405130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28">
                <a:extLst>
                  <a:ext uri="{FF2B5EF4-FFF2-40B4-BE49-F238E27FC236}">
                    <a16:creationId xmlns:a16="http://schemas.microsoft.com/office/drawing/2014/main" id="{924DEC2F-3199-27B9-E0CD-EE5C5FD40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934" y="80467"/>
                <a:ext cx="236297" cy="234956"/>
              </a:xfrm>
              <a:custGeom>
                <a:avLst/>
                <a:gdLst>
                  <a:gd name="T0" fmla="*/ 162 w 176"/>
                  <a:gd name="T1" fmla="*/ 68 h 176"/>
                  <a:gd name="T2" fmla="*/ 159 w 176"/>
                  <a:gd name="T3" fmla="*/ 42 h 176"/>
                  <a:gd name="T4" fmla="*/ 142 w 176"/>
                  <a:gd name="T5" fmla="*/ 17 h 176"/>
                  <a:gd name="T6" fmla="*/ 134 w 176"/>
                  <a:gd name="T7" fmla="*/ 17 h 176"/>
                  <a:gd name="T8" fmla="*/ 108 w 176"/>
                  <a:gd name="T9" fmla="*/ 14 h 176"/>
                  <a:gd name="T10" fmla="*/ 100 w 176"/>
                  <a:gd name="T11" fmla="*/ 0 h 176"/>
                  <a:gd name="T12" fmla="*/ 70 w 176"/>
                  <a:gd name="T13" fmla="*/ 6 h 176"/>
                  <a:gd name="T14" fmla="*/ 50 w 176"/>
                  <a:gd name="T15" fmla="*/ 22 h 176"/>
                  <a:gd name="T16" fmla="*/ 38 w 176"/>
                  <a:gd name="T17" fmla="*/ 16 h 176"/>
                  <a:gd name="T18" fmla="*/ 17 w 176"/>
                  <a:gd name="T19" fmla="*/ 34 h 176"/>
                  <a:gd name="T20" fmla="*/ 22 w 176"/>
                  <a:gd name="T21" fmla="*/ 50 h 176"/>
                  <a:gd name="T22" fmla="*/ 6 w 176"/>
                  <a:gd name="T23" fmla="*/ 70 h 176"/>
                  <a:gd name="T24" fmla="*/ 0 w 176"/>
                  <a:gd name="T25" fmla="*/ 100 h 176"/>
                  <a:gd name="T26" fmla="*/ 14 w 176"/>
                  <a:gd name="T27" fmla="*/ 108 h 176"/>
                  <a:gd name="T28" fmla="*/ 17 w 176"/>
                  <a:gd name="T29" fmla="*/ 134 h 176"/>
                  <a:gd name="T30" fmla="*/ 34 w 176"/>
                  <a:gd name="T31" fmla="*/ 159 h 176"/>
                  <a:gd name="T32" fmla="*/ 42 w 176"/>
                  <a:gd name="T33" fmla="*/ 159 h 176"/>
                  <a:gd name="T34" fmla="*/ 68 w 176"/>
                  <a:gd name="T35" fmla="*/ 162 h 176"/>
                  <a:gd name="T36" fmla="*/ 76 w 176"/>
                  <a:gd name="T37" fmla="*/ 176 h 176"/>
                  <a:gd name="T38" fmla="*/ 106 w 176"/>
                  <a:gd name="T39" fmla="*/ 170 h 176"/>
                  <a:gd name="T40" fmla="*/ 126 w 176"/>
                  <a:gd name="T41" fmla="*/ 154 h 176"/>
                  <a:gd name="T42" fmla="*/ 138 w 176"/>
                  <a:gd name="T43" fmla="*/ 160 h 176"/>
                  <a:gd name="T44" fmla="*/ 159 w 176"/>
                  <a:gd name="T45" fmla="*/ 142 h 176"/>
                  <a:gd name="T46" fmla="*/ 154 w 176"/>
                  <a:gd name="T47" fmla="*/ 126 h 176"/>
                  <a:gd name="T48" fmla="*/ 170 w 176"/>
                  <a:gd name="T49" fmla="*/ 106 h 176"/>
                  <a:gd name="T50" fmla="*/ 176 w 176"/>
                  <a:gd name="T51" fmla="*/ 76 h 176"/>
                  <a:gd name="T52" fmla="*/ 168 w 176"/>
                  <a:gd name="T53" fmla="*/ 98 h 176"/>
                  <a:gd name="T54" fmla="*/ 160 w 176"/>
                  <a:gd name="T55" fmla="*/ 100 h 176"/>
                  <a:gd name="T56" fmla="*/ 147 w 176"/>
                  <a:gd name="T57" fmla="*/ 122 h 176"/>
                  <a:gd name="T58" fmla="*/ 152 w 176"/>
                  <a:gd name="T59" fmla="*/ 138 h 176"/>
                  <a:gd name="T60" fmla="*/ 138 w 176"/>
                  <a:gd name="T61" fmla="*/ 152 h 176"/>
                  <a:gd name="T62" fmla="*/ 126 w 176"/>
                  <a:gd name="T63" fmla="*/ 146 h 176"/>
                  <a:gd name="T64" fmla="*/ 106 w 176"/>
                  <a:gd name="T65" fmla="*/ 154 h 176"/>
                  <a:gd name="T66" fmla="*/ 98 w 176"/>
                  <a:gd name="T67" fmla="*/ 168 h 176"/>
                  <a:gd name="T68" fmla="*/ 78 w 176"/>
                  <a:gd name="T69" fmla="*/ 168 h 176"/>
                  <a:gd name="T70" fmla="*/ 70 w 176"/>
                  <a:gd name="T71" fmla="*/ 154 h 176"/>
                  <a:gd name="T72" fmla="*/ 50 w 176"/>
                  <a:gd name="T73" fmla="*/ 146 h 176"/>
                  <a:gd name="T74" fmla="*/ 39 w 176"/>
                  <a:gd name="T75" fmla="*/ 152 h 176"/>
                  <a:gd name="T76" fmla="*/ 24 w 176"/>
                  <a:gd name="T77" fmla="*/ 138 h 176"/>
                  <a:gd name="T78" fmla="*/ 29 w 176"/>
                  <a:gd name="T79" fmla="*/ 122 h 176"/>
                  <a:gd name="T80" fmla="*/ 16 w 176"/>
                  <a:gd name="T81" fmla="*/ 100 h 176"/>
                  <a:gd name="T82" fmla="*/ 8 w 176"/>
                  <a:gd name="T83" fmla="*/ 98 h 176"/>
                  <a:gd name="T84" fmla="*/ 16 w 176"/>
                  <a:gd name="T85" fmla="*/ 76 h 176"/>
                  <a:gd name="T86" fmla="*/ 29 w 176"/>
                  <a:gd name="T87" fmla="*/ 54 h 176"/>
                  <a:gd name="T88" fmla="*/ 24 w 176"/>
                  <a:gd name="T89" fmla="*/ 38 h 176"/>
                  <a:gd name="T90" fmla="*/ 38 w 176"/>
                  <a:gd name="T91" fmla="*/ 24 h 176"/>
                  <a:gd name="T92" fmla="*/ 50 w 176"/>
                  <a:gd name="T93" fmla="*/ 30 h 176"/>
                  <a:gd name="T94" fmla="*/ 70 w 176"/>
                  <a:gd name="T95" fmla="*/ 22 h 176"/>
                  <a:gd name="T96" fmla="*/ 78 w 176"/>
                  <a:gd name="T97" fmla="*/ 8 h 176"/>
                  <a:gd name="T98" fmla="*/ 98 w 176"/>
                  <a:gd name="T99" fmla="*/ 8 h 176"/>
                  <a:gd name="T100" fmla="*/ 106 w 176"/>
                  <a:gd name="T101" fmla="*/ 22 h 176"/>
                  <a:gd name="T102" fmla="*/ 126 w 176"/>
                  <a:gd name="T103" fmla="*/ 30 h 176"/>
                  <a:gd name="T104" fmla="*/ 138 w 176"/>
                  <a:gd name="T105" fmla="*/ 24 h 176"/>
                  <a:gd name="T106" fmla="*/ 152 w 176"/>
                  <a:gd name="T107" fmla="*/ 39 h 176"/>
                  <a:gd name="T108" fmla="*/ 147 w 176"/>
                  <a:gd name="T109" fmla="*/ 54 h 176"/>
                  <a:gd name="T110" fmla="*/ 160 w 176"/>
                  <a:gd name="T111" fmla="*/ 76 h 176"/>
                  <a:gd name="T112" fmla="*/ 168 w 176"/>
                  <a:gd name="T113" fmla="*/ 98 h 176"/>
                  <a:gd name="T114" fmla="*/ 48 w 176"/>
                  <a:gd name="T115" fmla="*/ 88 h 176"/>
                  <a:gd name="T116" fmla="*/ 128 w 176"/>
                  <a:gd name="T117" fmla="*/ 88 h 176"/>
                  <a:gd name="T118" fmla="*/ 88 w 176"/>
                  <a:gd name="T119" fmla="*/ 120 h 176"/>
                  <a:gd name="T120" fmla="*/ 88 w 176"/>
                  <a:gd name="T121" fmla="*/ 56 h 176"/>
                  <a:gd name="T122" fmla="*/ 88 w 176"/>
                  <a:gd name="T123" fmla="*/ 12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6" h="176">
                    <a:moveTo>
                      <a:pt x="170" y="70"/>
                    </a:moveTo>
                    <a:cubicBezTo>
                      <a:pt x="162" y="68"/>
                      <a:pt x="162" y="68"/>
                      <a:pt x="162" y="68"/>
                    </a:cubicBezTo>
                    <a:cubicBezTo>
                      <a:pt x="160" y="62"/>
                      <a:pt x="157" y="56"/>
                      <a:pt x="154" y="50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60" y="40"/>
                      <a:pt x="161" y="36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1" y="16"/>
                      <a:pt x="140" y="16"/>
                      <a:pt x="138" y="16"/>
                    </a:cubicBezTo>
                    <a:cubicBezTo>
                      <a:pt x="137" y="16"/>
                      <a:pt x="135" y="17"/>
                      <a:pt x="134" y="17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0" y="19"/>
                      <a:pt x="114" y="16"/>
                      <a:pt x="108" y="14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05" y="3"/>
                      <a:pt x="103" y="0"/>
                      <a:pt x="10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3" y="0"/>
                      <a:pt x="71" y="3"/>
                      <a:pt x="70" y="6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2" y="16"/>
                      <a:pt x="56" y="19"/>
                      <a:pt x="50" y="22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39" y="16"/>
                      <a:pt x="38" y="16"/>
                    </a:cubicBezTo>
                    <a:cubicBezTo>
                      <a:pt x="36" y="16"/>
                      <a:pt x="35" y="16"/>
                      <a:pt x="34" y="17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5" y="36"/>
                      <a:pt x="16" y="40"/>
                      <a:pt x="17" y="42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9" y="56"/>
                      <a:pt x="16" y="62"/>
                      <a:pt x="14" y="68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3" y="71"/>
                      <a:pt x="0" y="73"/>
                      <a:pt x="0" y="7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3"/>
                      <a:pt x="3" y="105"/>
                      <a:pt x="6" y="106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6" y="114"/>
                      <a:pt x="19" y="120"/>
                      <a:pt x="22" y="126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6" y="136"/>
                      <a:pt x="15" y="140"/>
                      <a:pt x="17" y="142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60"/>
                      <a:pt x="36" y="160"/>
                      <a:pt x="38" y="160"/>
                    </a:cubicBezTo>
                    <a:cubicBezTo>
                      <a:pt x="39" y="160"/>
                      <a:pt x="41" y="159"/>
                      <a:pt x="42" y="159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6" y="157"/>
                      <a:pt x="62" y="160"/>
                      <a:pt x="68" y="16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1" y="173"/>
                      <a:pt x="73" y="176"/>
                      <a:pt x="76" y="176"/>
                    </a:cubicBezTo>
                    <a:cubicBezTo>
                      <a:pt x="100" y="176"/>
                      <a:pt x="100" y="176"/>
                      <a:pt x="100" y="176"/>
                    </a:cubicBezTo>
                    <a:cubicBezTo>
                      <a:pt x="103" y="176"/>
                      <a:pt x="105" y="173"/>
                      <a:pt x="106" y="170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14" y="160"/>
                      <a:pt x="120" y="157"/>
                      <a:pt x="126" y="154"/>
                    </a:cubicBezTo>
                    <a:cubicBezTo>
                      <a:pt x="134" y="159"/>
                      <a:pt x="134" y="159"/>
                      <a:pt x="134" y="159"/>
                    </a:cubicBezTo>
                    <a:cubicBezTo>
                      <a:pt x="135" y="159"/>
                      <a:pt x="137" y="160"/>
                      <a:pt x="138" y="160"/>
                    </a:cubicBezTo>
                    <a:cubicBezTo>
                      <a:pt x="140" y="160"/>
                      <a:pt x="141" y="160"/>
                      <a:pt x="142" y="159"/>
                    </a:cubicBezTo>
                    <a:cubicBezTo>
                      <a:pt x="159" y="142"/>
                      <a:pt x="159" y="142"/>
                      <a:pt x="159" y="142"/>
                    </a:cubicBezTo>
                    <a:cubicBezTo>
                      <a:pt x="161" y="140"/>
                      <a:pt x="160" y="136"/>
                      <a:pt x="159" y="134"/>
                    </a:cubicBezTo>
                    <a:cubicBezTo>
                      <a:pt x="154" y="126"/>
                      <a:pt x="154" y="126"/>
                      <a:pt x="154" y="126"/>
                    </a:cubicBezTo>
                    <a:cubicBezTo>
                      <a:pt x="157" y="120"/>
                      <a:pt x="160" y="114"/>
                      <a:pt x="162" y="108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3" y="105"/>
                      <a:pt x="176" y="103"/>
                      <a:pt x="176" y="100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3"/>
                      <a:pt x="173" y="71"/>
                      <a:pt x="170" y="70"/>
                    </a:cubicBezTo>
                    <a:moveTo>
                      <a:pt x="168" y="98"/>
                    </a:moveTo>
                    <a:cubicBezTo>
                      <a:pt x="168" y="98"/>
                      <a:pt x="168" y="98"/>
                      <a:pt x="168" y="98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57" y="101"/>
                      <a:pt x="155" y="103"/>
                      <a:pt x="154" y="106"/>
                    </a:cubicBezTo>
                    <a:cubicBezTo>
                      <a:pt x="152" y="111"/>
                      <a:pt x="150" y="117"/>
                      <a:pt x="147" y="122"/>
                    </a:cubicBezTo>
                    <a:cubicBezTo>
                      <a:pt x="146" y="125"/>
                      <a:pt x="146" y="128"/>
                      <a:pt x="147" y="130"/>
                    </a:cubicBezTo>
                    <a:cubicBezTo>
                      <a:pt x="152" y="138"/>
                      <a:pt x="152" y="138"/>
                      <a:pt x="152" y="138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6"/>
                      <a:pt x="128" y="146"/>
                      <a:pt x="126" y="146"/>
                    </a:cubicBezTo>
                    <a:cubicBezTo>
                      <a:pt x="125" y="146"/>
                      <a:pt x="123" y="146"/>
                      <a:pt x="122" y="147"/>
                    </a:cubicBezTo>
                    <a:cubicBezTo>
                      <a:pt x="117" y="150"/>
                      <a:pt x="111" y="152"/>
                      <a:pt x="106" y="154"/>
                    </a:cubicBezTo>
                    <a:cubicBezTo>
                      <a:pt x="103" y="155"/>
                      <a:pt x="101" y="157"/>
                      <a:pt x="100" y="160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78" y="168"/>
                      <a:pt x="78" y="168"/>
                      <a:pt x="78" y="168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5" y="157"/>
                      <a:pt x="73" y="155"/>
                      <a:pt x="70" y="154"/>
                    </a:cubicBezTo>
                    <a:cubicBezTo>
                      <a:pt x="65" y="152"/>
                      <a:pt x="59" y="150"/>
                      <a:pt x="54" y="147"/>
                    </a:cubicBezTo>
                    <a:cubicBezTo>
                      <a:pt x="53" y="146"/>
                      <a:pt x="51" y="146"/>
                      <a:pt x="50" y="146"/>
                    </a:cubicBezTo>
                    <a:cubicBezTo>
                      <a:pt x="48" y="146"/>
                      <a:pt x="47" y="146"/>
                      <a:pt x="46" y="147"/>
                    </a:cubicBezTo>
                    <a:cubicBezTo>
                      <a:pt x="39" y="152"/>
                      <a:pt x="39" y="152"/>
                      <a:pt x="39" y="15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24" y="138"/>
                      <a:pt x="24" y="138"/>
                      <a:pt x="24" y="138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30" y="128"/>
                      <a:pt x="30" y="125"/>
                      <a:pt x="29" y="122"/>
                    </a:cubicBezTo>
                    <a:cubicBezTo>
                      <a:pt x="26" y="117"/>
                      <a:pt x="24" y="111"/>
                      <a:pt x="22" y="106"/>
                    </a:cubicBezTo>
                    <a:cubicBezTo>
                      <a:pt x="21" y="103"/>
                      <a:pt x="19" y="101"/>
                      <a:pt x="16" y="100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9" y="75"/>
                      <a:pt x="21" y="73"/>
                      <a:pt x="22" y="70"/>
                    </a:cubicBezTo>
                    <a:cubicBezTo>
                      <a:pt x="24" y="65"/>
                      <a:pt x="26" y="59"/>
                      <a:pt x="29" y="54"/>
                    </a:cubicBezTo>
                    <a:cubicBezTo>
                      <a:pt x="30" y="51"/>
                      <a:pt x="30" y="48"/>
                      <a:pt x="29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30"/>
                      <a:pt x="48" y="30"/>
                      <a:pt x="50" y="30"/>
                    </a:cubicBezTo>
                    <a:cubicBezTo>
                      <a:pt x="51" y="30"/>
                      <a:pt x="53" y="30"/>
                      <a:pt x="54" y="29"/>
                    </a:cubicBezTo>
                    <a:cubicBezTo>
                      <a:pt x="59" y="26"/>
                      <a:pt x="65" y="24"/>
                      <a:pt x="70" y="22"/>
                    </a:cubicBezTo>
                    <a:cubicBezTo>
                      <a:pt x="73" y="21"/>
                      <a:pt x="75" y="19"/>
                      <a:pt x="76" y="16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1" y="19"/>
                      <a:pt x="103" y="21"/>
                      <a:pt x="106" y="22"/>
                    </a:cubicBezTo>
                    <a:cubicBezTo>
                      <a:pt x="111" y="24"/>
                      <a:pt x="117" y="26"/>
                      <a:pt x="122" y="29"/>
                    </a:cubicBezTo>
                    <a:cubicBezTo>
                      <a:pt x="123" y="30"/>
                      <a:pt x="125" y="30"/>
                      <a:pt x="126" y="30"/>
                    </a:cubicBezTo>
                    <a:cubicBezTo>
                      <a:pt x="128" y="30"/>
                      <a:pt x="129" y="30"/>
                      <a:pt x="130" y="29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8"/>
                      <a:pt x="152" y="38"/>
                      <a:pt x="152" y="39"/>
                    </a:cubicBezTo>
                    <a:cubicBezTo>
                      <a:pt x="147" y="46"/>
                      <a:pt x="147" y="46"/>
                      <a:pt x="147" y="46"/>
                    </a:cubicBezTo>
                    <a:cubicBezTo>
                      <a:pt x="146" y="48"/>
                      <a:pt x="146" y="51"/>
                      <a:pt x="147" y="54"/>
                    </a:cubicBezTo>
                    <a:cubicBezTo>
                      <a:pt x="150" y="59"/>
                      <a:pt x="152" y="65"/>
                      <a:pt x="154" y="70"/>
                    </a:cubicBezTo>
                    <a:cubicBezTo>
                      <a:pt x="155" y="73"/>
                      <a:pt x="157" y="75"/>
                      <a:pt x="160" y="76"/>
                    </a:cubicBezTo>
                    <a:cubicBezTo>
                      <a:pt x="168" y="78"/>
                      <a:pt x="168" y="78"/>
                      <a:pt x="168" y="78"/>
                    </a:cubicBezTo>
                    <a:lnTo>
                      <a:pt x="168" y="98"/>
                    </a:lnTo>
                    <a:close/>
                    <a:moveTo>
                      <a:pt x="88" y="48"/>
                    </a:moveTo>
                    <a:cubicBezTo>
                      <a:pt x="66" y="48"/>
                      <a:pt x="48" y="66"/>
                      <a:pt x="48" y="88"/>
                    </a:cubicBezTo>
                    <a:cubicBezTo>
                      <a:pt x="48" y="110"/>
                      <a:pt x="66" y="128"/>
                      <a:pt x="88" y="128"/>
                    </a:cubicBezTo>
                    <a:cubicBezTo>
                      <a:pt x="110" y="128"/>
                      <a:pt x="128" y="110"/>
                      <a:pt x="128" y="88"/>
                    </a:cubicBezTo>
                    <a:cubicBezTo>
                      <a:pt x="128" y="66"/>
                      <a:pt x="110" y="48"/>
                      <a:pt x="88" y="48"/>
                    </a:cubicBezTo>
                    <a:moveTo>
                      <a:pt x="88" y="120"/>
                    </a:moveTo>
                    <a:cubicBezTo>
                      <a:pt x="70" y="120"/>
                      <a:pt x="56" y="106"/>
                      <a:pt x="56" y="88"/>
                    </a:cubicBezTo>
                    <a:cubicBezTo>
                      <a:pt x="56" y="70"/>
                      <a:pt x="70" y="56"/>
                      <a:pt x="88" y="56"/>
                    </a:cubicBezTo>
                    <a:cubicBezTo>
                      <a:pt x="106" y="56"/>
                      <a:pt x="120" y="70"/>
                      <a:pt x="120" y="88"/>
                    </a:cubicBezTo>
                    <a:cubicBezTo>
                      <a:pt x="120" y="106"/>
                      <a:pt x="106" y="120"/>
                      <a:pt x="88" y="120"/>
                    </a:cubicBezTo>
                  </a:path>
                </a:pathLst>
              </a:custGeom>
              <a:solidFill>
                <a:srgbClr val="363A3B"/>
              </a:solidFill>
              <a:ln>
                <a:noFill/>
              </a:ln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C03994E-7A4C-FCDB-2A47-C0E81B431E43}"/>
                </a:ext>
              </a:extLst>
            </p:cNvPr>
            <p:cNvGrpSpPr/>
            <p:nvPr/>
          </p:nvGrpSpPr>
          <p:grpSpPr>
            <a:xfrm>
              <a:off x="5217001" y="3385251"/>
              <a:ext cx="387291" cy="418362"/>
              <a:chOff x="87783" y="0"/>
              <a:chExt cx="352462" cy="405645"/>
            </a:xfrm>
          </p:grpSpPr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55ED46C-567A-D32E-59F0-9571FE92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83" y="0"/>
                <a:ext cx="352462" cy="405645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32">
                <a:extLst>
                  <a:ext uri="{FF2B5EF4-FFF2-40B4-BE49-F238E27FC236}">
                    <a16:creationId xmlns:a16="http://schemas.microsoft.com/office/drawing/2014/main" id="{999389BF-1E1E-64D6-B6E0-4D4986D28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359" y="58522"/>
                <a:ext cx="281305" cy="268605"/>
              </a:xfrm>
              <a:custGeom>
                <a:avLst/>
                <a:gdLst>
                  <a:gd name="T0" fmla="*/ 0 w 145"/>
                  <a:gd name="T1" fmla="*/ 73 h 141"/>
                  <a:gd name="T2" fmla="*/ 23 w 145"/>
                  <a:gd name="T3" fmla="*/ 73 h 141"/>
                  <a:gd name="T4" fmla="*/ 23 w 145"/>
                  <a:gd name="T5" fmla="*/ 141 h 141"/>
                  <a:gd name="T6" fmla="*/ 55 w 145"/>
                  <a:gd name="T7" fmla="*/ 141 h 141"/>
                  <a:gd name="T8" fmla="*/ 55 w 145"/>
                  <a:gd name="T9" fmla="*/ 104 h 141"/>
                  <a:gd name="T10" fmla="*/ 86 w 145"/>
                  <a:gd name="T11" fmla="*/ 104 h 141"/>
                  <a:gd name="T12" fmla="*/ 86 w 145"/>
                  <a:gd name="T13" fmla="*/ 141 h 141"/>
                  <a:gd name="T14" fmla="*/ 118 w 145"/>
                  <a:gd name="T15" fmla="*/ 141 h 141"/>
                  <a:gd name="T16" fmla="*/ 118 w 145"/>
                  <a:gd name="T17" fmla="*/ 73 h 141"/>
                  <a:gd name="T18" fmla="*/ 145 w 145"/>
                  <a:gd name="T19" fmla="*/ 73 h 141"/>
                  <a:gd name="T20" fmla="*/ 73 w 145"/>
                  <a:gd name="T21" fmla="*/ 0 h 141"/>
                  <a:gd name="T22" fmla="*/ 0 w 145"/>
                  <a:gd name="T23" fmla="*/ 73 h 141"/>
                  <a:gd name="T24" fmla="*/ 113 w 145"/>
                  <a:gd name="T25" fmla="*/ 68 h 141"/>
                  <a:gd name="T26" fmla="*/ 113 w 145"/>
                  <a:gd name="T27" fmla="*/ 136 h 141"/>
                  <a:gd name="T28" fmla="*/ 91 w 145"/>
                  <a:gd name="T29" fmla="*/ 136 h 141"/>
                  <a:gd name="T30" fmla="*/ 91 w 145"/>
                  <a:gd name="T31" fmla="*/ 100 h 141"/>
                  <a:gd name="T32" fmla="*/ 50 w 145"/>
                  <a:gd name="T33" fmla="*/ 100 h 141"/>
                  <a:gd name="T34" fmla="*/ 50 w 145"/>
                  <a:gd name="T35" fmla="*/ 136 h 141"/>
                  <a:gd name="T36" fmla="*/ 28 w 145"/>
                  <a:gd name="T37" fmla="*/ 136 h 141"/>
                  <a:gd name="T38" fmla="*/ 28 w 145"/>
                  <a:gd name="T39" fmla="*/ 68 h 141"/>
                  <a:gd name="T40" fmla="*/ 10 w 145"/>
                  <a:gd name="T41" fmla="*/ 68 h 141"/>
                  <a:gd name="T42" fmla="*/ 73 w 145"/>
                  <a:gd name="T43" fmla="*/ 6 h 141"/>
                  <a:gd name="T44" fmla="*/ 135 w 145"/>
                  <a:gd name="T45" fmla="*/ 68 h 141"/>
                  <a:gd name="T46" fmla="*/ 113 w 145"/>
                  <a:gd name="T47" fmla="*/ 6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5" h="141">
                    <a:moveTo>
                      <a:pt x="0" y="73"/>
                    </a:moveTo>
                    <a:lnTo>
                      <a:pt x="23" y="73"/>
                    </a:lnTo>
                    <a:lnTo>
                      <a:pt x="23" y="141"/>
                    </a:lnTo>
                    <a:lnTo>
                      <a:pt x="55" y="141"/>
                    </a:lnTo>
                    <a:lnTo>
                      <a:pt x="55" y="104"/>
                    </a:lnTo>
                    <a:lnTo>
                      <a:pt x="86" y="104"/>
                    </a:lnTo>
                    <a:lnTo>
                      <a:pt x="86" y="141"/>
                    </a:lnTo>
                    <a:lnTo>
                      <a:pt x="118" y="141"/>
                    </a:lnTo>
                    <a:lnTo>
                      <a:pt x="118" y="73"/>
                    </a:lnTo>
                    <a:lnTo>
                      <a:pt x="145" y="73"/>
                    </a:lnTo>
                    <a:lnTo>
                      <a:pt x="73" y="0"/>
                    </a:lnTo>
                    <a:lnTo>
                      <a:pt x="0" y="73"/>
                    </a:lnTo>
                    <a:close/>
                    <a:moveTo>
                      <a:pt x="113" y="68"/>
                    </a:moveTo>
                    <a:lnTo>
                      <a:pt x="113" y="136"/>
                    </a:lnTo>
                    <a:lnTo>
                      <a:pt x="91" y="136"/>
                    </a:lnTo>
                    <a:lnTo>
                      <a:pt x="91" y="100"/>
                    </a:lnTo>
                    <a:lnTo>
                      <a:pt x="50" y="100"/>
                    </a:lnTo>
                    <a:lnTo>
                      <a:pt x="50" y="136"/>
                    </a:lnTo>
                    <a:lnTo>
                      <a:pt x="28" y="136"/>
                    </a:lnTo>
                    <a:lnTo>
                      <a:pt x="28" y="68"/>
                    </a:lnTo>
                    <a:lnTo>
                      <a:pt x="10" y="68"/>
                    </a:lnTo>
                    <a:lnTo>
                      <a:pt x="73" y="6"/>
                    </a:lnTo>
                    <a:lnTo>
                      <a:pt x="135" y="68"/>
                    </a:lnTo>
                    <a:lnTo>
                      <a:pt x="113" y="68"/>
                    </a:lnTo>
                    <a:close/>
                  </a:path>
                </a:pathLst>
              </a:custGeom>
              <a:solidFill>
                <a:srgbClr val="363A3B"/>
              </a:solidFill>
              <a:ln>
                <a:noFill/>
              </a:ln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2E7A7B04-5CB1-BC70-DB8E-6F7CB9A0EAC7}"/>
                </a:ext>
              </a:extLst>
            </p:cNvPr>
            <p:cNvSpPr txBox="1">
              <a:spLocks/>
            </p:cNvSpPr>
            <p:nvPr/>
          </p:nvSpPr>
          <p:spPr>
            <a:xfrm>
              <a:off x="5700485" y="2258265"/>
              <a:ext cx="5763754" cy="608316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Ingreso por trabajo independiente (incluye el autoconsumo)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0E0A5DC8-9807-8E22-AAFC-99D4A630FB5A}"/>
                </a:ext>
              </a:extLst>
            </p:cNvPr>
            <p:cNvSpPr txBox="1">
              <a:spLocks/>
            </p:cNvSpPr>
            <p:nvPr/>
          </p:nvSpPr>
          <p:spPr>
            <a:xfrm>
              <a:off x="5715026" y="1792946"/>
              <a:ext cx="5180091" cy="517200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Remuneraciones por trabajo subordinado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6308E374-DF19-C107-3CD7-2BBB97516D7F}"/>
                </a:ext>
              </a:extLst>
            </p:cNvPr>
            <p:cNvSpPr txBox="1">
              <a:spLocks/>
            </p:cNvSpPr>
            <p:nvPr/>
          </p:nvSpPr>
          <p:spPr>
            <a:xfrm>
              <a:off x="5687627" y="3389755"/>
              <a:ext cx="4244438" cy="405694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Ingreso por renta de la propiedad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304E321D-B72D-4368-B970-8BAE58F71339}"/>
                </a:ext>
              </a:extLst>
            </p:cNvPr>
            <p:cNvSpPr txBox="1">
              <a:spLocks/>
            </p:cNvSpPr>
            <p:nvPr/>
          </p:nvSpPr>
          <p:spPr>
            <a:xfrm>
              <a:off x="5701454" y="4000630"/>
              <a:ext cx="2941677" cy="298826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Transferencias</a:t>
              </a: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559828FD-3A99-96EB-ABED-58112B3C8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860" y="2797555"/>
              <a:ext cx="5162256" cy="56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294" tIns="32147" rIns="64294" bIns="6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4291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Otros ingresos provenientes del trabajo</a:t>
              </a:r>
              <a:endPara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A09379CF-6ADF-2305-8655-050EDC905BC9}"/>
                </a:ext>
              </a:extLst>
            </p:cNvPr>
            <p:cNvGrpSpPr/>
            <p:nvPr/>
          </p:nvGrpSpPr>
          <p:grpSpPr>
            <a:xfrm>
              <a:off x="5216999" y="2837728"/>
              <a:ext cx="387291" cy="418362"/>
              <a:chOff x="3409416" y="5235110"/>
              <a:chExt cx="453314" cy="554131"/>
            </a:xfrm>
          </p:grpSpPr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1B42075D-FF43-56E8-01E2-BA4075E08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416" y="5235110"/>
                <a:ext cx="453314" cy="554131"/>
              </a:xfrm>
              <a:custGeom>
                <a:avLst/>
                <a:gdLst>
                  <a:gd name="T0" fmla="*/ 0 w 1416"/>
                  <a:gd name="T1" fmla="*/ 708 h 1416"/>
                  <a:gd name="T2" fmla="*/ 708 w 1416"/>
                  <a:gd name="T3" fmla="*/ 0 h 1416"/>
                  <a:gd name="T4" fmla="*/ 1415 w 1416"/>
                  <a:gd name="T5" fmla="*/ 708 h 1416"/>
                  <a:gd name="T6" fmla="*/ 708 w 1416"/>
                  <a:gd name="T7" fmla="*/ 1415 h 1416"/>
                  <a:gd name="T8" fmla="*/ 0 w 1416"/>
                  <a:gd name="T9" fmla="*/ 708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6">
                    <a:moveTo>
                      <a:pt x="0" y="708"/>
                    </a:moveTo>
                    <a:cubicBezTo>
                      <a:pt x="0" y="317"/>
                      <a:pt x="316" y="0"/>
                      <a:pt x="708" y="0"/>
                    </a:cubicBezTo>
                    <a:cubicBezTo>
                      <a:pt x="1098" y="0"/>
                      <a:pt x="1415" y="317"/>
                      <a:pt x="1415" y="708"/>
                    </a:cubicBezTo>
                    <a:cubicBezTo>
                      <a:pt x="1415" y="1099"/>
                      <a:pt x="1098" y="1415"/>
                      <a:pt x="708" y="1415"/>
                    </a:cubicBezTo>
                    <a:cubicBezTo>
                      <a:pt x="316" y="1415"/>
                      <a:pt x="0" y="1099"/>
                      <a:pt x="0" y="708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Imagen 55" descr="Icono&#10;&#10;Descripción generada automáticamente">
                <a:extLst>
                  <a:ext uri="{FF2B5EF4-FFF2-40B4-BE49-F238E27FC236}">
                    <a16:creationId xmlns:a16="http://schemas.microsoft.com/office/drawing/2014/main" id="{CEE212DD-38BF-8CC8-F739-C76AC9B4F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034" y="5344869"/>
                <a:ext cx="277677" cy="288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80480A00-5B5C-B271-B049-8692246914AF}"/>
              </a:ext>
            </a:extLst>
          </p:cNvPr>
          <p:cNvSpPr txBox="1">
            <a:spLocks/>
          </p:cNvSpPr>
          <p:nvPr/>
        </p:nvSpPr>
        <p:spPr>
          <a:xfrm>
            <a:off x="2725231" y="2415558"/>
            <a:ext cx="1611024" cy="608317"/>
          </a:xfrm>
          <a:prstGeom prst="rect">
            <a:avLst/>
          </a:prstGeom>
        </p:spPr>
        <p:txBody>
          <a:bodyPr vert="horz" wrap="square" lIns="64294" tIns="32147" rIns="64294" bIns="6429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Ingreso Corriente Monetario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A6A1BBC-67A3-C327-A985-925B5600DBDF}"/>
              </a:ext>
            </a:extLst>
          </p:cNvPr>
          <p:cNvSpPr txBox="1">
            <a:spLocks/>
          </p:cNvSpPr>
          <p:nvPr/>
        </p:nvSpPr>
        <p:spPr>
          <a:xfrm>
            <a:off x="2740751" y="4944915"/>
            <a:ext cx="1611024" cy="608317"/>
          </a:xfrm>
          <a:prstGeom prst="rect">
            <a:avLst/>
          </a:prstGeom>
        </p:spPr>
        <p:txBody>
          <a:bodyPr vert="horz" wrap="square" lIns="64294" tIns="32147" rIns="64294" bIns="6429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Ingreso Corriente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No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Monetario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ruz 15">
            <a:extLst>
              <a:ext uri="{FF2B5EF4-FFF2-40B4-BE49-F238E27FC236}">
                <a16:creationId xmlns:a16="http://schemas.microsoft.com/office/drawing/2014/main" id="{8CDDC25D-8B2E-F28D-6E20-D397C2BDA926}"/>
              </a:ext>
            </a:extLst>
          </p:cNvPr>
          <p:cNvSpPr/>
          <p:nvPr/>
        </p:nvSpPr>
        <p:spPr>
          <a:xfrm>
            <a:off x="3351076" y="3825370"/>
            <a:ext cx="337580" cy="318049"/>
          </a:xfrm>
          <a:prstGeom prst="plus">
            <a:avLst>
              <a:gd name="adj" fmla="val 41938"/>
            </a:avLst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26C8AAD-E07C-1DE2-F3FD-1A55F67C5292}"/>
              </a:ext>
            </a:extLst>
          </p:cNvPr>
          <p:cNvSpPr txBox="1">
            <a:spLocks/>
          </p:cNvSpPr>
          <p:nvPr/>
        </p:nvSpPr>
        <p:spPr>
          <a:xfrm>
            <a:off x="1041599" y="224730"/>
            <a:ext cx="9306168" cy="1292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3000" b="0" i="0" u="none" strike="noStrike" kern="1200" cap="small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COMPOSICIÓN DEL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INGRESO CORRIENTE TOTAL</a:t>
            </a:r>
            <a:endParaRPr kumimoji="0" lang="es-MX" altLang="ko-KR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3977C3-751A-0F51-96CD-235CA9D2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5" y="1151070"/>
            <a:ext cx="1201762" cy="8204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6EB9E7B-8753-F4CF-DB42-F1DB259E7F47}"/>
              </a:ext>
            </a:extLst>
          </p:cNvPr>
          <p:cNvCxnSpPr>
            <a:cxnSpLocks/>
          </p:cNvCxnSpPr>
          <p:nvPr/>
        </p:nvCxnSpPr>
        <p:spPr>
          <a:xfrm>
            <a:off x="4750248" y="1536239"/>
            <a:ext cx="0" cy="252000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E1D1487-9331-1308-1086-AE1AADECD0E8}"/>
              </a:ext>
            </a:extLst>
          </p:cNvPr>
          <p:cNvCxnSpPr>
            <a:cxnSpLocks/>
          </p:cNvCxnSpPr>
          <p:nvPr/>
        </p:nvCxnSpPr>
        <p:spPr>
          <a:xfrm>
            <a:off x="4750248" y="4589660"/>
            <a:ext cx="0" cy="151200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4B9E06-4945-F638-617C-40C6B78B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443221"/>
            <a:ext cx="1201762" cy="8204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8033017-6383-10E7-FE1D-A15E834E6B8D}"/>
              </a:ext>
            </a:extLst>
          </p:cNvPr>
          <p:cNvSpPr txBox="1">
            <a:spLocks/>
          </p:cNvSpPr>
          <p:nvPr/>
        </p:nvSpPr>
        <p:spPr>
          <a:xfrm>
            <a:off x="1719131" y="636747"/>
            <a:ext cx="7677329" cy="737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BIENESTAR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ECONÓMICO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2F1B60-5747-4A5B-13D0-1C0B2DD7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398000"/>
            <a:ext cx="1201762" cy="8204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CB68A0C-FAB9-CF14-DCE6-662C29701CDD}"/>
              </a:ext>
            </a:extLst>
          </p:cNvPr>
          <p:cNvGrpSpPr/>
          <p:nvPr/>
        </p:nvGrpSpPr>
        <p:grpSpPr>
          <a:xfrm>
            <a:off x="819206" y="340860"/>
            <a:ext cx="661760" cy="863170"/>
            <a:chOff x="1469237" y="3702246"/>
            <a:chExt cx="661760" cy="863170"/>
          </a:xfrm>
        </p:grpSpPr>
        <p:sp>
          <p:nvSpPr>
            <p:cNvPr id="6" name="object 49">
              <a:extLst>
                <a:ext uri="{FF2B5EF4-FFF2-40B4-BE49-F238E27FC236}">
                  <a16:creationId xmlns:a16="http://schemas.microsoft.com/office/drawing/2014/main" id="{6D377B3E-CF88-D3A9-E46F-C3E576E2D188}"/>
                </a:ext>
              </a:extLst>
            </p:cNvPr>
            <p:cNvSpPr/>
            <p:nvPr/>
          </p:nvSpPr>
          <p:spPr>
            <a:xfrm>
              <a:off x="1469237" y="3702246"/>
              <a:ext cx="661760" cy="863170"/>
            </a:xfrm>
            <a:custGeom>
              <a:avLst/>
              <a:gdLst/>
              <a:ahLst/>
              <a:cxnLst/>
              <a:rect l="l" t="t" r="r" b="b"/>
              <a:pathLst>
                <a:path w="821690" h="1035050">
                  <a:moveTo>
                    <a:pt x="821093" y="750919"/>
                  </a:moveTo>
                  <a:lnTo>
                    <a:pt x="821093" y="283305"/>
                  </a:lnTo>
                  <a:lnTo>
                    <a:pt x="819528" y="270402"/>
                  </a:lnTo>
                  <a:lnTo>
                    <a:pt x="433146" y="6572"/>
                  </a:lnTo>
                  <a:lnTo>
                    <a:pt x="410718" y="0"/>
                  </a:lnTo>
                  <a:lnTo>
                    <a:pt x="399181" y="1643"/>
                  </a:lnTo>
                  <a:lnTo>
                    <a:pt x="2242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28" y="794099"/>
                  </a:lnTo>
                  <a:lnTo>
                    <a:pt x="388289" y="1027652"/>
                  </a:lnTo>
                  <a:lnTo>
                    <a:pt x="410718" y="1034510"/>
                  </a:lnTo>
                  <a:lnTo>
                    <a:pt x="422254" y="1032795"/>
                  </a:lnTo>
                  <a:lnTo>
                    <a:pt x="798652" y="794099"/>
                  </a:lnTo>
                  <a:lnTo>
                    <a:pt x="821093" y="750919"/>
                  </a:lnTo>
                </a:path>
              </a:pathLst>
            </a:custGeom>
            <a:ln w="571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object 50">
              <a:extLst>
                <a:ext uri="{FF2B5EF4-FFF2-40B4-BE49-F238E27FC236}">
                  <a16:creationId xmlns:a16="http://schemas.microsoft.com/office/drawing/2014/main" id="{DEF68894-6B62-B98A-50F1-92024F9495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5334" y="3850388"/>
              <a:ext cx="506906" cy="524892"/>
            </a:xfrm>
            <a:prstGeom prst="rect">
              <a:avLst/>
            </a:prstGeom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3D9D179-B912-7A7C-77B5-38A38DE294F9}"/>
              </a:ext>
            </a:extLst>
          </p:cNvPr>
          <p:cNvGrpSpPr/>
          <p:nvPr/>
        </p:nvGrpSpPr>
        <p:grpSpPr>
          <a:xfrm>
            <a:off x="1148756" y="2478257"/>
            <a:ext cx="6360408" cy="3802894"/>
            <a:chOff x="1053687" y="1412190"/>
            <a:chExt cx="10410552" cy="4689470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A596B1C-BB12-1755-4F8A-3F99A466A11E}"/>
                </a:ext>
              </a:extLst>
            </p:cNvPr>
            <p:cNvSpPr txBox="1">
              <a:spLocks/>
            </p:cNvSpPr>
            <p:nvPr/>
          </p:nvSpPr>
          <p:spPr>
            <a:xfrm>
              <a:off x="1053687" y="3677733"/>
              <a:ext cx="1814560" cy="608317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Ingreso Corriente Total</a:t>
              </a:r>
              <a:endPara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FDED299-4D0F-B650-A574-B56FBD37BEE6}"/>
                </a:ext>
              </a:extLst>
            </p:cNvPr>
            <p:cNvGrpSpPr/>
            <p:nvPr/>
          </p:nvGrpSpPr>
          <p:grpSpPr>
            <a:xfrm>
              <a:off x="5196990" y="4811738"/>
              <a:ext cx="6022988" cy="1018367"/>
              <a:chOff x="5203664" y="4518381"/>
              <a:chExt cx="6022988" cy="1018367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BD1C4697-09A1-A668-0341-32972E007BBA}"/>
                  </a:ext>
                </a:extLst>
              </p:cNvPr>
              <p:cNvGrpSpPr/>
              <p:nvPr/>
            </p:nvGrpSpPr>
            <p:grpSpPr>
              <a:xfrm>
                <a:off x="5205666" y="4543706"/>
                <a:ext cx="386874" cy="419340"/>
                <a:chOff x="95097" y="0"/>
                <a:chExt cx="352425" cy="406400"/>
              </a:xfrm>
            </p:grpSpPr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D54B2121-FC83-F64F-3B77-04EB29326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097" y="0"/>
                  <a:ext cx="352425" cy="406400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Shape 2810">
                  <a:extLst>
                    <a:ext uri="{FF2B5EF4-FFF2-40B4-BE49-F238E27FC236}">
                      <a16:creationId xmlns:a16="http://schemas.microsoft.com/office/drawing/2014/main" id="{D9F38AFF-DFD7-7190-25D6-A860365E01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1673" y="65837"/>
                  <a:ext cx="255905" cy="2679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76" y="14040"/>
                      </a:moveTo>
                      <a:lnTo>
                        <a:pt x="17294" y="11880"/>
                      </a:lnTo>
                      <a:lnTo>
                        <a:pt x="19843" y="11880"/>
                      </a:lnTo>
                      <a:lnTo>
                        <a:pt x="19407" y="14040"/>
                      </a:lnTo>
                      <a:cubicBezTo>
                        <a:pt x="19407" y="14040"/>
                        <a:pt x="17076" y="14040"/>
                        <a:pt x="17076" y="14040"/>
                      </a:cubicBezTo>
                      <a:close/>
                      <a:moveTo>
                        <a:pt x="18752" y="17280"/>
                      </a:moveTo>
                      <a:lnTo>
                        <a:pt x="16748" y="17280"/>
                      </a:lnTo>
                      <a:lnTo>
                        <a:pt x="16967" y="15120"/>
                      </a:lnTo>
                      <a:lnTo>
                        <a:pt x="19188" y="15120"/>
                      </a:lnTo>
                      <a:cubicBezTo>
                        <a:pt x="19188" y="15120"/>
                        <a:pt x="18752" y="17280"/>
                        <a:pt x="18752" y="17280"/>
                      </a:cubicBezTo>
                      <a:close/>
                      <a:moveTo>
                        <a:pt x="17673" y="20520"/>
                      </a:moveTo>
                      <a:cubicBezTo>
                        <a:pt x="17131" y="20520"/>
                        <a:pt x="16691" y="20036"/>
                        <a:pt x="16691" y="19440"/>
                      </a:cubicBezTo>
                      <a:cubicBezTo>
                        <a:pt x="16691" y="18844"/>
                        <a:pt x="17131" y="18360"/>
                        <a:pt x="17673" y="18360"/>
                      </a:cubicBezTo>
                      <a:cubicBezTo>
                        <a:pt x="18215" y="18360"/>
                        <a:pt x="18655" y="18844"/>
                        <a:pt x="18655" y="19440"/>
                      </a:cubicBezTo>
                      <a:cubicBezTo>
                        <a:pt x="18655" y="20036"/>
                        <a:pt x="18215" y="20520"/>
                        <a:pt x="17673" y="20520"/>
                      </a:cubicBezTo>
                      <a:moveTo>
                        <a:pt x="16415" y="10800"/>
                      </a:moveTo>
                      <a:lnTo>
                        <a:pt x="13745" y="10800"/>
                      </a:lnTo>
                      <a:lnTo>
                        <a:pt x="13745" y="8640"/>
                      </a:lnTo>
                      <a:lnTo>
                        <a:pt x="16634" y="8640"/>
                      </a:lnTo>
                      <a:cubicBezTo>
                        <a:pt x="16634" y="8640"/>
                        <a:pt x="16415" y="10800"/>
                        <a:pt x="16415" y="10800"/>
                      </a:cubicBezTo>
                      <a:close/>
                      <a:moveTo>
                        <a:pt x="16088" y="14040"/>
                      </a:moveTo>
                      <a:lnTo>
                        <a:pt x="13745" y="14040"/>
                      </a:lnTo>
                      <a:lnTo>
                        <a:pt x="13745" y="11880"/>
                      </a:lnTo>
                      <a:lnTo>
                        <a:pt x="16307" y="11880"/>
                      </a:lnTo>
                      <a:cubicBezTo>
                        <a:pt x="16307" y="11880"/>
                        <a:pt x="16088" y="14040"/>
                        <a:pt x="16088" y="14040"/>
                      </a:cubicBezTo>
                      <a:close/>
                      <a:moveTo>
                        <a:pt x="15761" y="17280"/>
                      </a:moveTo>
                      <a:lnTo>
                        <a:pt x="13745" y="17280"/>
                      </a:lnTo>
                      <a:lnTo>
                        <a:pt x="13745" y="15120"/>
                      </a:lnTo>
                      <a:lnTo>
                        <a:pt x="15979" y="15120"/>
                      </a:lnTo>
                      <a:cubicBezTo>
                        <a:pt x="15979" y="15120"/>
                        <a:pt x="15761" y="17280"/>
                        <a:pt x="15761" y="17280"/>
                      </a:cubicBezTo>
                      <a:close/>
                      <a:moveTo>
                        <a:pt x="12764" y="10800"/>
                      </a:moveTo>
                      <a:lnTo>
                        <a:pt x="10094" y="10800"/>
                      </a:lnTo>
                      <a:lnTo>
                        <a:pt x="9876" y="8640"/>
                      </a:lnTo>
                      <a:lnTo>
                        <a:pt x="12764" y="8640"/>
                      </a:lnTo>
                      <a:cubicBezTo>
                        <a:pt x="12764" y="8640"/>
                        <a:pt x="12764" y="10800"/>
                        <a:pt x="12764" y="10800"/>
                      </a:cubicBezTo>
                      <a:close/>
                      <a:moveTo>
                        <a:pt x="12764" y="14040"/>
                      </a:moveTo>
                      <a:lnTo>
                        <a:pt x="10422" y="14040"/>
                      </a:lnTo>
                      <a:lnTo>
                        <a:pt x="10203" y="11880"/>
                      </a:lnTo>
                      <a:lnTo>
                        <a:pt x="12764" y="11880"/>
                      </a:lnTo>
                      <a:cubicBezTo>
                        <a:pt x="12764" y="11880"/>
                        <a:pt x="12764" y="14040"/>
                        <a:pt x="12764" y="14040"/>
                      </a:cubicBezTo>
                      <a:close/>
                      <a:moveTo>
                        <a:pt x="12764" y="17280"/>
                      </a:moveTo>
                      <a:lnTo>
                        <a:pt x="10748" y="17280"/>
                      </a:lnTo>
                      <a:lnTo>
                        <a:pt x="10531" y="15120"/>
                      </a:lnTo>
                      <a:lnTo>
                        <a:pt x="12764" y="15120"/>
                      </a:lnTo>
                      <a:cubicBezTo>
                        <a:pt x="12764" y="15120"/>
                        <a:pt x="12764" y="17280"/>
                        <a:pt x="12764" y="17280"/>
                      </a:cubicBezTo>
                      <a:close/>
                      <a:moveTo>
                        <a:pt x="8836" y="20520"/>
                      </a:moveTo>
                      <a:cubicBezTo>
                        <a:pt x="8294" y="20520"/>
                        <a:pt x="7855" y="20036"/>
                        <a:pt x="7855" y="19440"/>
                      </a:cubicBezTo>
                      <a:cubicBezTo>
                        <a:pt x="7855" y="18844"/>
                        <a:pt x="8294" y="18360"/>
                        <a:pt x="8836" y="18360"/>
                      </a:cubicBezTo>
                      <a:cubicBezTo>
                        <a:pt x="9379" y="18360"/>
                        <a:pt x="9818" y="18844"/>
                        <a:pt x="9818" y="19440"/>
                      </a:cubicBezTo>
                      <a:cubicBezTo>
                        <a:pt x="9818" y="20036"/>
                        <a:pt x="9379" y="20520"/>
                        <a:pt x="8836" y="20520"/>
                      </a:cubicBezTo>
                      <a:moveTo>
                        <a:pt x="7214" y="15120"/>
                      </a:moveTo>
                      <a:lnTo>
                        <a:pt x="9543" y="15120"/>
                      </a:lnTo>
                      <a:lnTo>
                        <a:pt x="9761" y="17280"/>
                      </a:lnTo>
                      <a:lnTo>
                        <a:pt x="7740" y="17280"/>
                      </a:lnTo>
                      <a:cubicBezTo>
                        <a:pt x="7740" y="17280"/>
                        <a:pt x="7214" y="15120"/>
                        <a:pt x="7214" y="15120"/>
                      </a:cubicBezTo>
                      <a:close/>
                      <a:moveTo>
                        <a:pt x="6950" y="14040"/>
                      </a:moveTo>
                      <a:lnTo>
                        <a:pt x="6424" y="11880"/>
                      </a:lnTo>
                      <a:lnTo>
                        <a:pt x="9215" y="11880"/>
                      </a:lnTo>
                      <a:lnTo>
                        <a:pt x="9434" y="14040"/>
                      </a:lnTo>
                      <a:cubicBezTo>
                        <a:pt x="9434" y="14040"/>
                        <a:pt x="6950" y="14040"/>
                        <a:pt x="6950" y="14040"/>
                      </a:cubicBezTo>
                      <a:close/>
                      <a:moveTo>
                        <a:pt x="5633" y="8640"/>
                      </a:moveTo>
                      <a:lnTo>
                        <a:pt x="8888" y="8640"/>
                      </a:lnTo>
                      <a:lnTo>
                        <a:pt x="9107" y="10800"/>
                      </a:lnTo>
                      <a:lnTo>
                        <a:pt x="6160" y="10800"/>
                      </a:lnTo>
                      <a:cubicBezTo>
                        <a:pt x="6160" y="10800"/>
                        <a:pt x="5633" y="8640"/>
                        <a:pt x="5633" y="8640"/>
                      </a:cubicBezTo>
                      <a:close/>
                      <a:moveTo>
                        <a:pt x="17621" y="8640"/>
                      </a:moveTo>
                      <a:lnTo>
                        <a:pt x="20498" y="8640"/>
                      </a:lnTo>
                      <a:lnTo>
                        <a:pt x="20061" y="10800"/>
                      </a:lnTo>
                      <a:lnTo>
                        <a:pt x="17403" y="10800"/>
                      </a:lnTo>
                      <a:cubicBezTo>
                        <a:pt x="17403" y="10800"/>
                        <a:pt x="17621" y="8640"/>
                        <a:pt x="17621" y="8640"/>
                      </a:cubicBezTo>
                      <a:close/>
                      <a:moveTo>
                        <a:pt x="19619" y="17950"/>
                      </a:moveTo>
                      <a:lnTo>
                        <a:pt x="19622" y="17951"/>
                      </a:lnTo>
                      <a:lnTo>
                        <a:pt x="21586" y="8231"/>
                      </a:lnTo>
                      <a:lnTo>
                        <a:pt x="21577" y="8229"/>
                      </a:lnTo>
                      <a:cubicBezTo>
                        <a:pt x="21586" y="8186"/>
                        <a:pt x="21600" y="8145"/>
                        <a:pt x="21600" y="8100"/>
                      </a:cubicBezTo>
                      <a:cubicBezTo>
                        <a:pt x="21600" y="7802"/>
                        <a:pt x="21380" y="7560"/>
                        <a:pt x="21109" y="7560"/>
                      </a:cubicBezTo>
                      <a:lnTo>
                        <a:pt x="5370" y="7560"/>
                      </a:lnTo>
                      <a:lnTo>
                        <a:pt x="4674" y="4705"/>
                      </a:lnTo>
                      <a:lnTo>
                        <a:pt x="4667" y="4707"/>
                      </a:lnTo>
                      <a:cubicBezTo>
                        <a:pt x="4606" y="4485"/>
                        <a:pt x="4426" y="4320"/>
                        <a:pt x="4204" y="4320"/>
                      </a:cubicBezTo>
                      <a:lnTo>
                        <a:pt x="491" y="4320"/>
                      </a:lnTo>
                      <a:cubicBezTo>
                        <a:pt x="220" y="4320"/>
                        <a:pt x="0" y="4562"/>
                        <a:pt x="0" y="4860"/>
                      </a:cubicBezTo>
                      <a:cubicBezTo>
                        <a:pt x="0" y="5159"/>
                        <a:pt x="220" y="5400"/>
                        <a:pt x="491" y="5400"/>
                      </a:cubicBezTo>
                      <a:lnTo>
                        <a:pt x="3827" y="5400"/>
                      </a:lnTo>
                      <a:lnTo>
                        <a:pt x="6893" y="17975"/>
                      </a:lnTo>
                      <a:lnTo>
                        <a:pt x="6895" y="17975"/>
                      </a:lnTo>
                      <a:cubicBezTo>
                        <a:pt x="6936" y="18127"/>
                        <a:pt x="7037" y="18251"/>
                        <a:pt x="7168" y="18314"/>
                      </a:cubicBezTo>
                      <a:cubicBezTo>
                        <a:pt x="6984" y="18643"/>
                        <a:pt x="6873" y="19026"/>
                        <a:pt x="6873" y="19440"/>
                      </a:cubicBezTo>
                      <a:cubicBezTo>
                        <a:pt x="6873" y="20633"/>
                        <a:pt x="7752" y="21600"/>
                        <a:pt x="8836" y="21600"/>
                      </a:cubicBezTo>
                      <a:cubicBezTo>
                        <a:pt x="9921" y="21600"/>
                        <a:pt x="10800" y="20633"/>
                        <a:pt x="10800" y="19440"/>
                      </a:cubicBezTo>
                      <a:cubicBezTo>
                        <a:pt x="10800" y="19045"/>
                        <a:pt x="10696" y="18679"/>
                        <a:pt x="10528" y="18360"/>
                      </a:cubicBezTo>
                      <a:lnTo>
                        <a:pt x="15982" y="18360"/>
                      </a:lnTo>
                      <a:cubicBezTo>
                        <a:pt x="15813" y="18679"/>
                        <a:pt x="15709" y="19045"/>
                        <a:pt x="15709" y="19440"/>
                      </a:cubicBezTo>
                      <a:cubicBezTo>
                        <a:pt x="15709" y="20633"/>
                        <a:pt x="16588" y="21600"/>
                        <a:pt x="17673" y="21600"/>
                      </a:cubicBezTo>
                      <a:cubicBezTo>
                        <a:pt x="18757" y="21600"/>
                        <a:pt x="19636" y="20633"/>
                        <a:pt x="19636" y="19440"/>
                      </a:cubicBezTo>
                      <a:cubicBezTo>
                        <a:pt x="19636" y="19026"/>
                        <a:pt x="19526" y="18643"/>
                        <a:pt x="19342" y="18314"/>
                      </a:cubicBezTo>
                      <a:cubicBezTo>
                        <a:pt x="19479" y="18248"/>
                        <a:pt x="19581" y="18113"/>
                        <a:pt x="19619" y="17950"/>
                      </a:cubicBezTo>
                      <a:moveTo>
                        <a:pt x="9327" y="3240"/>
                      </a:moveTo>
                      <a:lnTo>
                        <a:pt x="15015" y="3240"/>
                      </a:lnTo>
                      <a:lnTo>
                        <a:pt x="13889" y="4478"/>
                      </a:lnTo>
                      <a:cubicBezTo>
                        <a:pt x="13801" y="4577"/>
                        <a:pt x="13745" y="4711"/>
                        <a:pt x="13745" y="4860"/>
                      </a:cubicBezTo>
                      <a:cubicBezTo>
                        <a:pt x="13745" y="5159"/>
                        <a:pt x="13966" y="5400"/>
                        <a:pt x="14236" y="5400"/>
                      </a:cubicBezTo>
                      <a:cubicBezTo>
                        <a:pt x="14373" y="5400"/>
                        <a:pt x="14495" y="5340"/>
                        <a:pt x="14583" y="5242"/>
                      </a:cubicBezTo>
                      <a:lnTo>
                        <a:pt x="16547" y="3082"/>
                      </a:lnTo>
                      <a:cubicBezTo>
                        <a:pt x="16636" y="2984"/>
                        <a:pt x="16691" y="2849"/>
                        <a:pt x="16691" y="2700"/>
                      </a:cubicBezTo>
                      <a:cubicBezTo>
                        <a:pt x="16691" y="2552"/>
                        <a:pt x="16636" y="2417"/>
                        <a:pt x="16547" y="2318"/>
                      </a:cubicBezTo>
                      <a:lnTo>
                        <a:pt x="14583" y="158"/>
                      </a:lnTo>
                      <a:cubicBezTo>
                        <a:pt x="14495" y="61"/>
                        <a:pt x="14373" y="0"/>
                        <a:pt x="14236" y="0"/>
                      </a:cubicBezTo>
                      <a:cubicBezTo>
                        <a:pt x="13966" y="0"/>
                        <a:pt x="13745" y="242"/>
                        <a:pt x="13745" y="540"/>
                      </a:cubicBezTo>
                      <a:cubicBezTo>
                        <a:pt x="13745" y="689"/>
                        <a:pt x="13801" y="824"/>
                        <a:pt x="13889" y="922"/>
                      </a:cubicBezTo>
                      <a:lnTo>
                        <a:pt x="15015" y="2160"/>
                      </a:lnTo>
                      <a:lnTo>
                        <a:pt x="9327" y="2160"/>
                      </a:lnTo>
                      <a:cubicBezTo>
                        <a:pt x="9056" y="2160"/>
                        <a:pt x="8836" y="2402"/>
                        <a:pt x="8836" y="2700"/>
                      </a:cubicBezTo>
                      <a:cubicBezTo>
                        <a:pt x="8836" y="2999"/>
                        <a:pt x="9056" y="3240"/>
                        <a:pt x="9327" y="3240"/>
                      </a:cubicBezTo>
                    </a:path>
                  </a:pathLst>
                </a:custGeom>
                <a:solidFill>
                  <a:srgbClr val="363B3C"/>
                </a:solidFill>
                <a:ln w="12700">
                  <a:miter lim="400000"/>
                </a:ln>
              </p:spPr>
              <p:txBody>
                <a:bodyPr lIns="26782" tIns="26782" rIns="26782" bIns="26782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FC0FDFAA-1BD8-0B9B-1552-F3E09DE33672}"/>
                  </a:ext>
                </a:extLst>
              </p:cNvPr>
              <p:cNvGrpSpPr/>
              <p:nvPr/>
            </p:nvGrpSpPr>
            <p:grpSpPr>
              <a:xfrm>
                <a:off x="5203664" y="5065476"/>
                <a:ext cx="387251" cy="419673"/>
                <a:chOff x="95098" y="0"/>
                <a:chExt cx="352425" cy="406400"/>
              </a:xfrm>
            </p:grpSpPr>
            <p:sp>
              <p:nvSpPr>
                <p:cNvPr id="18" name="Freeform 27">
                  <a:extLst>
                    <a:ext uri="{FF2B5EF4-FFF2-40B4-BE49-F238E27FC236}">
                      <a16:creationId xmlns:a16="http://schemas.microsoft.com/office/drawing/2014/main" id="{E694C11E-E6A1-D9D5-44BB-C4CCE343B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098" y="0"/>
                  <a:ext cx="352425" cy="406400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Shape 2828">
                  <a:extLst>
                    <a:ext uri="{FF2B5EF4-FFF2-40B4-BE49-F238E27FC236}">
                      <a16:creationId xmlns:a16="http://schemas.microsoft.com/office/drawing/2014/main" id="{25A58D17-60BD-AA89-028F-42E17A75EB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935" y="65836"/>
                  <a:ext cx="198568" cy="279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13745"/>
                      </a:moveTo>
                      <a:lnTo>
                        <a:pt x="2400" y="13745"/>
                      </a:lnTo>
                      <a:lnTo>
                        <a:pt x="2400" y="14727"/>
                      </a:lnTo>
                      <a:lnTo>
                        <a:pt x="14400" y="14727"/>
                      </a:lnTo>
                      <a:cubicBezTo>
                        <a:pt x="14400" y="14727"/>
                        <a:pt x="14400" y="13745"/>
                        <a:pt x="14400" y="13745"/>
                      </a:cubicBezTo>
                      <a:close/>
                      <a:moveTo>
                        <a:pt x="15600" y="20092"/>
                      </a:moveTo>
                      <a:lnTo>
                        <a:pt x="13624" y="18798"/>
                      </a:lnTo>
                      <a:cubicBezTo>
                        <a:pt x="13515" y="18710"/>
                        <a:pt x="13366" y="18655"/>
                        <a:pt x="13200" y="18655"/>
                      </a:cubicBezTo>
                      <a:cubicBezTo>
                        <a:pt x="13035" y="18655"/>
                        <a:pt x="12885" y="18710"/>
                        <a:pt x="12776" y="18798"/>
                      </a:cubicBezTo>
                      <a:lnTo>
                        <a:pt x="10800" y="20415"/>
                      </a:lnTo>
                      <a:lnTo>
                        <a:pt x="8824" y="18798"/>
                      </a:lnTo>
                      <a:cubicBezTo>
                        <a:pt x="8716" y="18710"/>
                        <a:pt x="8566" y="18655"/>
                        <a:pt x="8400" y="18655"/>
                      </a:cubicBezTo>
                      <a:cubicBezTo>
                        <a:pt x="8235" y="18655"/>
                        <a:pt x="8085" y="18710"/>
                        <a:pt x="7976" y="18798"/>
                      </a:cubicBezTo>
                      <a:lnTo>
                        <a:pt x="6000" y="20415"/>
                      </a:lnTo>
                      <a:lnTo>
                        <a:pt x="4024" y="18798"/>
                      </a:lnTo>
                      <a:cubicBezTo>
                        <a:pt x="3915" y="18710"/>
                        <a:pt x="3766" y="18655"/>
                        <a:pt x="3600" y="18655"/>
                      </a:cubicBezTo>
                      <a:cubicBezTo>
                        <a:pt x="3435" y="18655"/>
                        <a:pt x="3285" y="18710"/>
                        <a:pt x="3176" y="18798"/>
                      </a:cubicBezTo>
                      <a:lnTo>
                        <a:pt x="1200" y="20092"/>
                      </a:lnTo>
                      <a:lnTo>
                        <a:pt x="1200" y="3927"/>
                      </a:lnTo>
                      <a:lnTo>
                        <a:pt x="15600" y="3927"/>
                      </a:lnTo>
                      <a:cubicBezTo>
                        <a:pt x="15600" y="3927"/>
                        <a:pt x="15600" y="20092"/>
                        <a:pt x="15600" y="20092"/>
                      </a:cubicBezTo>
                      <a:close/>
                      <a:moveTo>
                        <a:pt x="16200" y="2945"/>
                      </a:moveTo>
                      <a:lnTo>
                        <a:pt x="600" y="2945"/>
                      </a:lnTo>
                      <a:cubicBezTo>
                        <a:pt x="268" y="2945"/>
                        <a:pt x="0" y="3165"/>
                        <a:pt x="0" y="3436"/>
                      </a:cubicBezTo>
                      <a:lnTo>
                        <a:pt x="0" y="21109"/>
                      </a:lnTo>
                      <a:cubicBezTo>
                        <a:pt x="0" y="21380"/>
                        <a:pt x="268" y="21600"/>
                        <a:pt x="600" y="21600"/>
                      </a:cubicBezTo>
                      <a:cubicBezTo>
                        <a:pt x="766" y="21600"/>
                        <a:pt x="916" y="21545"/>
                        <a:pt x="1024" y="21456"/>
                      </a:cubicBezTo>
                      <a:lnTo>
                        <a:pt x="3553" y="19801"/>
                      </a:lnTo>
                      <a:lnTo>
                        <a:pt x="5576" y="21456"/>
                      </a:lnTo>
                      <a:cubicBezTo>
                        <a:pt x="5684" y="21545"/>
                        <a:pt x="5834" y="21600"/>
                        <a:pt x="6000" y="21600"/>
                      </a:cubicBezTo>
                      <a:cubicBezTo>
                        <a:pt x="6166" y="21600"/>
                        <a:pt x="6316" y="21545"/>
                        <a:pt x="6424" y="21456"/>
                      </a:cubicBezTo>
                      <a:lnTo>
                        <a:pt x="8400" y="19840"/>
                      </a:lnTo>
                      <a:lnTo>
                        <a:pt x="10376" y="21456"/>
                      </a:lnTo>
                      <a:cubicBezTo>
                        <a:pt x="10484" y="21545"/>
                        <a:pt x="10634" y="21600"/>
                        <a:pt x="10800" y="21600"/>
                      </a:cubicBezTo>
                      <a:cubicBezTo>
                        <a:pt x="10966" y="21600"/>
                        <a:pt x="11116" y="21545"/>
                        <a:pt x="11224" y="21456"/>
                      </a:cubicBezTo>
                      <a:lnTo>
                        <a:pt x="13247" y="19801"/>
                      </a:lnTo>
                      <a:lnTo>
                        <a:pt x="15776" y="21456"/>
                      </a:lnTo>
                      <a:cubicBezTo>
                        <a:pt x="15884" y="21545"/>
                        <a:pt x="16034" y="21600"/>
                        <a:pt x="16200" y="21600"/>
                      </a:cubicBezTo>
                      <a:cubicBezTo>
                        <a:pt x="16532" y="21600"/>
                        <a:pt x="16800" y="21380"/>
                        <a:pt x="16800" y="21109"/>
                      </a:cubicBezTo>
                      <a:lnTo>
                        <a:pt x="16800" y="3436"/>
                      </a:lnTo>
                      <a:cubicBezTo>
                        <a:pt x="16800" y="3165"/>
                        <a:pt x="16532" y="2945"/>
                        <a:pt x="16200" y="2945"/>
                      </a:cubicBezTo>
                      <a:moveTo>
                        <a:pt x="8400" y="11782"/>
                      </a:moveTo>
                      <a:lnTo>
                        <a:pt x="2400" y="11782"/>
                      </a:lnTo>
                      <a:lnTo>
                        <a:pt x="2400" y="12764"/>
                      </a:lnTo>
                      <a:lnTo>
                        <a:pt x="8400" y="12764"/>
                      </a:lnTo>
                      <a:cubicBezTo>
                        <a:pt x="8400" y="12764"/>
                        <a:pt x="8400" y="11782"/>
                        <a:pt x="8400" y="11782"/>
                      </a:cubicBezTo>
                      <a:close/>
                      <a:moveTo>
                        <a:pt x="21000" y="0"/>
                      </a:moveTo>
                      <a:lnTo>
                        <a:pt x="5400" y="0"/>
                      </a:lnTo>
                      <a:cubicBezTo>
                        <a:pt x="5068" y="0"/>
                        <a:pt x="4800" y="220"/>
                        <a:pt x="4800" y="491"/>
                      </a:cubicBezTo>
                      <a:lnTo>
                        <a:pt x="4800" y="1964"/>
                      </a:lnTo>
                      <a:lnTo>
                        <a:pt x="6000" y="1964"/>
                      </a:lnTo>
                      <a:lnTo>
                        <a:pt x="6000" y="982"/>
                      </a:lnTo>
                      <a:lnTo>
                        <a:pt x="20400" y="982"/>
                      </a:lnTo>
                      <a:lnTo>
                        <a:pt x="20400" y="17146"/>
                      </a:lnTo>
                      <a:lnTo>
                        <a:pt x="18424" y="15853"/>
                      </a:lnTo>
                      <a:cubicBezTo>
                        <a:pt x="18316" y="15764"/>
                        <a:pt x="18166" y="15709"/>
                        <a:pt x="18000" y="15709"/>
                      </a:cubicBezTo>
                      <a:lnTo>
                        <a:pt x="18000" y="16894"/>
                      </a:lnTo>
                      <a:lnTo>
                        <a:pt x="18047" y="16856"/>
                      </a:lnTo>
                      <a:lnTo>
                        <a:pt x="20576" y="18511"/>
                      </a:lnTo>
                      <a:cubicBezTo>
                        <a:pt x="20684" y="18599"/>
                        <a:pt x="20834" y="18655"/>
                        <a:pt x="21000" y="18655"/>
                      </a:cubicBezTo>
                      <a:cubicBezTo>
                        <a:pt x="21332" y="18655"/>
                        <a:pt x="21600" y="18435"/>
                        <a:pt x="21600" y="18164"/>
                      </a:cubicBezTo>
                      <a:lnTo>
                        <a:pt x="21600" y="491"/>
                      </a:lnTo>
                      <a:cubicBezTo>
                        <a:pt x="21600" y="220"/>
                        <a:pt x="21332" y="0"/>
                        <a:pt x="21000" y="0"/>
                      </a:cubicBezTo>
                      <a:moveTo>
                        <a:pt x="10800" y="15709"/>
                      </a:moveTo>
                      <a:lnTo>
                        <a:pt x="2400" y="15709"/>
                      </a:lnTo>
                      <a:lnTo>
                        <a:pt x="2400" y="16691"/>
                      </a:lnTo>
                      <a:lnTo>
                        <a:pt x="10800" y="16691"/>
                      </a:lnTo>
                      <a:cubicBezTo>
                        <a:pt x="10800" y="16691"/>
                        <a:pt x="10800" y="15709"/>
                        <a:pt x="10800" y="15709"/>
                      </a:cubicBezTo>
                      <a:close/>
                      <a:moveTo>
                        <a:pt x="12000" y="4909"/>
                      </a:moveTo>
                      <a:lnTo>
                        <a:pt x="10800" y="4909"/>
                      </a:lnTo>
                      <a:lnTo>
                        <a:pt x="10800" y="9818"/>
                      </a:lnTo>
                      <a:lnTo>
                        <a:pt x="12000" y="9818"/>
                      </a:lnTo>
                      <a:cubicBezTo>
                        <a:pt x="12000" y="9818"/>
                        <a:pt x="12000" y="4909"/>
                        <a:pt x="12000" y="4909"/>
                      </a:cubicBezTo>
                      <a:close/>
                      <a:moveTo>
                        <a:pt x="14400" y="4909"/>
                      </a:moveTo>
                      <a:lnTo>
                        <a:pt x="13200" y="4909"/>
                      </a:lnTo>
                      <a:lnTo>
                        <a:pt x="13200" y="9818"/>
                      </a:lnTo>
                      <a:lnTo>
                        <a:pt x="14400" y="9818"/>
                      </a:lnTo>
                      <a:cubicBezTo>
                        <a:pt x="14400" y="9818"/>
                        <a:pt x="14400" y="4909"/>
                        <a:pt x="14400" y="4909"/>
                      </a:cubicBezTo>
                      <a:close/>
                      <a:moveTo>
                        <a:pt x="7200" y="4909"/>
                      </a:moveTo>
                      <a:lnTo>
                        <a:pt x="4800" y="4909"/>
                      </a:lnTo>
                      <a:lnTo>
                        <a:pt x="4800" y="9818"/>
                      </a:lnTo>
                      <a:lnTo>
                        <a:pt x="7200" y="9818"/>
                      </a:lnTo>
                      <a:cubicBezTo>
                        <a:pt x="7200" y="9818"/>
                        <a:pt x="7200" y="4909"/>
                        <a:pt x="7200" y="4909"/>
                      </a:cubicBezTo>
                      <a:close/>
                      <a:moveTo>
                        <a:pt x="3600" y="4909"/>
                      </a:moveTo>
                      <a:lnTo>
                        <a:pt x="2400" y="4909"/>
                      </a:lnTo>
                      <a:lnTo>
                        <a:pt x="2400" y="9818"/>
                      </a:lnTo>
                      <a:lnTo>
                        <a:pt x="3600" y="9818"/>
                      </a:lnTo>
                      <a:cubicBezTo>
                        <a:pt x="3600" y="9818"/>
                        <a:pt x="3600" y="4909"/>
                        <a:pt x="3600" y="4909"/>
                      </a:cubicBezTo>
                      <a:close/>
                      <a:moveTo>
                        <a:pt x="9600" y="4909"/>
                      </a:moveTo>
                      <a:lnTo>
                        <a:pt x="8400" y="4909"/>
                      </a:lnTo>
                      <a:lnTo>
                        <a:pt x="8400" y="9818"/>
                      </a:lnTo>
                      <a:lnTo>
                        <a:pt x="9600" y="9818"/>
                      </a:lnTo>
                      <a:cubicBezTo>
                        <a:pt x="9600" y="9818"/>
                        <a:pt x="9600" y="4909"/>
                        <a:pt x="9600" y="4909"/>
                      </a:cubicBezTo>
                      <a:close/>
                    </a:path>
                  </a:pathLst>
                </a:custGeom>
                <a:solidFill>
                  <a:srgbClr val="363B3C"/>
                </a:solidFill>
                <a:ln w="12700">
                  <a:miter lim="400000"/>
                </a:ln>
              </p:spPr>
              <p:txBody>
                <a:bodyPr lIns="26782" tIns="26782" rIns="26782" bIns="26782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71D12D0D-6146-4734-1F1F-DEF8A4B1DBDD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701558" y="4518381"/>
                <a:ext cx="5525094" cy="466826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Pago en especie (regalos en especie, se excluyen las transferencias que se dan por única vez) </a:t>
                </a:r>
              </a:p>
            </p:txBody>
          </p:sp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B0C7B36E-5BF4-A1CE-24A2-9F01C846F831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687673" y="5088222"/>
                <a:ext cx="4289624" cy="448526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Transferencias en especie</a:t>
                </a:r>
                <a:endPara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70B911A-7539-5252-96CB-5C5F58DC0BFD}"/>
                </a:ext>
              </a:extLst>
            </p:cNvPr>
            <p:cNvGrpSpPr/>
            <p:nvPr/>
          </p:nvGrpSpPr>
          <p:grpSpPr>
            <a:xfrm>
              <a:off x="5196990" y="1412190"/>
              <a:ext cx="6267249" cy="2692852"/>
              <a:chOff x="5196990" y="1687956"/>
              <a:chExt cx="6267249" cy="2692852"/>
            </a:xfrm>
          </p:grpSpPr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1DD9BE81-F42A-C1CC-2256-127ED165156C}"/>
                  </a:ext>
                </a:extLst>
              </p:cNvPr>
              <p:cNvGrpSpPr/>
              <p:nvPr/>
            </p:nvGrpSpPr>
            <p:grpSpPr>
              <a:xfrm>
                <a:off x="5196990" y="1687956"/>
                <a:ext cx="387251" cy="421338"/>
                <a:chOff x="93469" y="-82790"/>
                <a:chExt cx="352425" cy="408344"/>
              </a:xfrm>
            </p:grpSpPr>
            <p:sp>
              <p:nvSpPr>
                <p:cNvPr id="41" name="Freeform 27">
                  <a:extLst>
                    <a:ext uri="{FF2B5EF4-FFF2-40B4-BE49-F238E27FC236}">
                      <a16:creationId xmlns:a16="http://schemas.microsoft.com/office/drawing/2014/main" id="{4F1EA2F8-47F5-0B7B-A199-FADBA410B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69" y="-82790"/>
                  <a:ext cx="352425" cy="405130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141">
                  <a:extLst>
                    <a:ext uri="{FF2B5EF4-FFF2-40B4-BE49-F238E27FC236}">
                      <a16:creationId xmlns:a16="http://schemas.microsoft.com/office/drawing/2014/main" id="{A4735EC1-D2D8-E8AB-6E6C-E10D9D8537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9009" y="65837"/>
                  <a:ext cx="251276" cy="259717"/>
                </a:xfrm>
                <a:custGeom>
                  <a:avLst/>
                  <a:gdLst>
                    <a:gd name="T0" fmla="*/ 120 w 176"/>
                    <a:gd name="T1" fmla="*/ 16 h 144"/>
                    <a:gd name="T2" fmla="*/ 72 w 176"/>
                    <a:gd name="T3" fmla="*/ 0 h 144"/>
                    <a:gd name="T4" fmla="*/ 8 w 176"/>
                    <a:gd name="T5" fmla="*/ 16 h 144"/>
                    <a:gd name="T6" fmla="*/ 0 w 176"/>
                    <a:gd name="T7" fmla="*/ 64 h 144"/>
                    <a:gd name="T8" fmla="*/ 8 w 176"/>
                    <a:gd name="T9" fmla="*/ 136 h 144"/>
                    <a:gd name="T10" fmla="*/ 160 w 176"/>
                    <a:gd name="T11" fmla="*/ 144 h 144"/>
                    <a:gd name="T12" fmla="*/ 168 w 176"/>
                    <a:gd name="T13" fmla="*/ 72 h 144"/>
                    <a:gd name="T14" fmla="*/ 176 w 176"/>
                    <a:gd name="T15" fmla="*/ 24 h 144"/>
                    <a:gd name="T16" fmla="*/ 72 w 176"/>
                    <a:gd name="T17" fmla="*/ 8 h 144"/>
                    <a:gd name="T18" fmla="*/ 112 w 176"/>
                    <a:gd name="T19" fmla="*/ 16 h 144"/>
                    <a:gd name="T20" fmla="*/ 72 w 176"/>
                    <a:gd name="T21" fmla="*/ 8 h 144"/>
                    <a:gd name="T22" fmla="*/ 16 w 176"/>
                    <a:gd name="T23" fmla="*/ 136 h 144"/>
                    <a:gd name="T24" fmla="*/ 32 w 176"/>
                    <a:gd name="T25" fmla="*/ 72 h 144"/>
                    <a:gd name="T26" fmla="*/ 40 w 176"/>
                    <a:gd name="T27" fmla="*/ 88 h 144"/>
                    <a:gd name="T28" fmla="*/ 64 w 176"/>
                    <a:gd name="T29" fmla="*/ 80 h 144"/>
                    <a:gd name="T30" fmla="*/ 112 w 176"/>
                    <a:gd name="T31" fmla="*/ 72 h 144"/>
                    <a:gd name="T32" fmla="*/ 120 w 176"/>
                    <a:gd name="T33" fmla="*/ 88 h 144"/>
                    <a:gd name="T34" fmla="*/ 144 w 176"/>
                    <a:gd name="T35" fmla="*/ 80 h 144"/>
                    <a:gd name="T36" fmla="*/ 160 w 176"/>
                    <a:gd name="T37" fmla="*/ 72 h 144"/>
                    <a:gd name="T38" fmla="*/ 40 w 176"/>
                    <a:gd name="T39" fmla="*/ 56 h 144"/>
                    <a:gd name="T40" fmla="*/ 56 w 176"/>
                    <a:gd name="T41" fmla="*/ 80 h 144"/>
                    <a:gd name="T42" fmla="*/ 40 w 176"/>
                    <a:gd name="T43" fmla="*/ 56 h 144"/>
                    <a:gd name="T44" fmla="*/ 136 w 176"/>
                    <a:gd name="T45" fmla="*/ 56 h 144"/>
                    <a:gd name="T46" fmla="*/ 120 w 176"/>
                    <a:gd name="T47" fmla="*/ 80 h 144"/>
                    <a:gd name="T48" fmla="*/ 168 w 176"/>
                    <a:gd name="T49" fmla="*/ 64 h 144"/>
                    <a:gd name="T50" fmla="*/ 144 w 176"/>
                    <a:gd name="T51" fmla="*/ 56 h 144"/>
                    <a:gd name="T52" fmla="*/ 120 w 176"/>
                    <a:gd name="T53" fmla="*/ 48 h 144"/>
                    <a:gd name="T54" fmla="*/ 112 w 176"/>
                    <a:gd name="T55" fmla="*/ 64 h 144"/>
                    <a:gd name="T56" fmla="*/ 64 w 176"/>
                    <a:gd name="T57" fmla="*/ 56 h 144"/>
                    <a:gd name="T58" fmla="*/ 40 w 176"/>
                    <a:gd name="T59" fmla="*/ 48 h 144"/>
                    <a:gd name="T60" fmla="*/ 32 w 176"/>
                    <a:gd name="T61" fmla="*/ 64 h 144"/>
                    <a:gd name="T62" fmla="*/ 8 w 176"/>
                    <a:gd name="T63" fmla="*/ 24 h 144"/>
                    <a:gd name="T64" fmla="*/ 168 w 176"/>
                    <a:gd name="T65" fmla="*/ 6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6" h="144">
                      <a:moveTo>
                        <a:pt x="168" y="16"/>
                      </a:move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3" y="0"/>
                        <a:pt x="56" y="7"/>
                        <a:pt x="56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4" y="16"/>
                        <a:pt x="0" y="20"/>
                        <a:pt x="0" y="2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8"/>
                        <a:pt x="4" y="72"/>
                        <a:pt x="8" y="72"/>
                      </a:cubicBezTo>
                      <a:cubicBezTo>
                        <a:pt x="8" y="136"/>
                        <a:pt x="8" y="136"/>
                        <a:pt x="8" y="136"/>
                      </a:cubicBezTo>
                      <a:cubicBezTo>
                        <a:pt x="8" y="140"/>
                        <a:pt x="12" y="144"/>
                        <a:pt x="16" y="144"/>
                      </a:cubicBezTo>
                      <a:cubicBezTo>
                        <a:pt x="160" y="144"/>
                        <a:pt x="160" y="144"/>
                        <a:pt x="160" y="144"/>
                      </a:cubicBezTo>
                      <a:cubicBezTo>
                        <a:pt x="164" y="144"/>
                        <a:pt x="168" y="140"/>
                        <a:pt x="168" y="136"/>
                      </a:cubicBezTo>
                      <a:cubicBezTo>
                        <a:pt x="168" y="72"/>
                        <a:pt x="168" y="72"/>
                        <a:pt x="168" y="72"/>
                      </a:cubicBezTo>
                      <a:cubicBezTo>
                        <a:pt x="172" y="72"/>
                        <a:pt x="176" y="68"/>
                        <a:pt x="176" y="64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76" y="20"/>
                        <a:pt x="172" y="16"/>
                        <a:pt x="168" y="16"/>
                      </a:cubicBezTo>
                      <a:moveTo>
                        <a:pt x="72" y="8"/>
                      </a:move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12"/>
                        <a:pt x="68" y="8"/>
                        <a:pt x="72" y="8"/>
                      </a:cubicBezTo>
                      <a:moveTo>
                        <a:pt x="160" y="136"/>
                      </a:move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2" y="84"/>
                        <a:pt x="36" y="88"/>
                        <a:pt x="40" y="88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60" y="88"/>
                        <a:pt x="64" y="84"/>
                        <a:pt x="64" y="80"/>
                      </a:cubicBezTo>
                      <a:cubicBezTo>
                        <a:pt x="64" y="72"/>
                        <a:pt x="64" y="72"/>
                        <a:pt x="64" y="72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80"/>
                        <a:pt x="112" y="80"/>
                        <a:pt x="112" y="80"/>
                      </a:cubicBezTo>
                      <a:cubicBezTo>
                        <a:pt x="112" y="84"/>
                        <a:pt x="116" y="88"/>
                        <a:pt x="120" y="88"/>
                      </a:cubicBezTo>
                      <a:cubicBezTo>
                        <a:pt x="136" y="88"/>
                        <a:pt x="136" y="88"/>
                        <a:pt x="136" y="88"/>
                      </a:cubicBezTo>
                      <a:cubicBezTo>
                        <a:pt x="140" y="88"/>
                        <a:pt x="144" y="84"/>
                        <a:pt x="144" y="80"/>
                      </a:cubicBezTo>
                      <a:cubicBezTo>
                        <a:pt x="144" y="72"/>
                        <a:pt x="144" y="72"/>
                        <a:pt x="144" y="72"/>
                      </a:cubicBezTo>
                      <a:cubicBezTo>
                        <a:pt x="160" y="72"/>
                        <a:pt x="160" y="72"/>
                        <a:pt x="160" y="72"/>
                      </a:cubicBezTo>
                      <a:lnTo>
                        <a:pt x="160" y="136"/>
                      </a:lnTo>
                      <a:close/>
                      <a:moveTo>
                        <a:pt x="40" y="56"/>
                      </a:move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40" y="80"/>
                        <a:pt x="40" y="80"/>
                        <a:pt x="40" y="80"/>
                      </a:cubicBezTo>
                      <a:lnTo>
                        <a:pt x="40" y="56"/>
                      </a:lnTo>
                      <a:close/>
                      <a:moveTo>
                        <a:pt x="120" y="56"/>
                      </a:move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80"/>
                        <a:pt x="136" y="80"/>
                        <a:pt x="136" y="80"/>
                      </a:cubicBezTo>
                      <a:cubicBezTo>
                        <a:pt x="120" y="80"/>
                        <a:pt x="120" y="80"/>
                        <a:pt x="120" y="80"/>
                      </a:cubicBezTo>
                      <a:lnTo>
                        <a:pt x="120" y="56"/>
                      </a:lnTo>
                      <a:close/>
                      <a:moveTo>
                        <a:pt x="168" y="64"/>
                      </a:moveTo>
                      <a:cubicBezTo>
                        <a:pt x="144" y="64"/>
                        <a:pt x="144" y="64"/>
                        <a:pt x="144" y="64"/>
                      </a:cubicBezTo>
                      <a:cubicBezTo>
                        <a:pt x="144" y="56"/>
                        <a:pt x="144" y="56"/>
                        <a:pt x="144" y="56"/>
                      </a:cubicBezTo>
                      <a:cubicBezTo>
                        <a:pt x="144" y="52"/>
                        <a:pt x="140" y="48"/>
                        <a:pt x="136" y="48"/>
                      </a:cubicBezTo>
                      <a:cubicBezTo>
                        <a:pt x="120" y="48"/>
                        <a:pt x="120" y="48"/>
                        <a:pt x="120" y="48"/>
                      </a:cubicBezTo>
                      <a:cubicBezTo>
                        <a:pt x="116" y="48"/>
                        <a:pt x="112" y="52"/>
                        <a:pt x="112" y="56"/>
                      </a:cubicBezTo>
                      <a:cubicBezTo>
                        <a:pt x="112" y="64"/>
                        <a:pt x="112" y="64"/>
                        <a:pt x="112" y="6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4" y="52"/>
                        <a:pt x="60" y="48"/>
                        <a:pt x="56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36" y="48"/>
                        <a:pt x="32" y="52"/>
                        <a:pt x="32" y="56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68" y="24"/>
                        <a:pt x="168" y="24"/>
                        <a:pt x="168" y="24"/>
                      </a:cubicBezTo>
                      <a:lnTo>
                        <a:pt x="168" y="64"/>
                      </a:lnTo>
                      <a:close/>
                    </a:path>
                  </a:pathLst>
                </a:custGeom>
                <a:solidFill>
                  <a:srgbClr val="363A3B"/>
                </a:solidFill>
                <a:ln>
                  <a:noFill/>
                </a:ln>
              </p:spPr>
              <p:txBody>
                <a:bodyPr vert="horz" wrap="square" lIns="64294" tIns="32147" rIns="64294" bIns="3214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CEA0F1C9-F6E5-5244-0157-527ABF015FB9}"/>
                  </a:ext>
                </a:extLst>
              </p:cNvPr>
              <p:cNvGrpSpPr/>
              <p:nvPr/>
            </p:nvGrpSpPr>
            <p:grpSpPr>
              <a:xfrm>
                <a:off x="5233078" y="3962786"/>
                <a:ext cx="387251" cy="418022"/>
                <a:chOff x="102413" y="0"/>
                <a:chExt cx="352425" cy="405130"/>
              </a:xfrm>
            </p:grpSpPr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DA1ACCA-FDEC-3A9B-61A0-E557FE944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13" y="0"/>
                  <a:ext cx="352425" cy="405130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395">
                  <a:extLst>
                    <a:ext uri="{FF2B5EF4-FFF2-40B4-BE49-F238E27FC236}">
                      <a16:creationId xmlns:a16="http://schemas.microsoft.com/office/drawing/2014/main" id="{68025B8D-241A-0733-E5DA-68DD7202B4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35" y="95097"/>
                  <a:ext cx="251276" cy="231188"/>
                </a:xfrm>
                <a:custGeom>
                  <a:avLst/>
                  <a:gdLst>
                    <a:gd name="T0" fmla="*/ 140 w 176"/>
                    <a:gd name="T1" fmla="*/ 56 h 176"/>
                    <a:gd name="T2" fmla="*/ 136 w 176"/>
                    <a:gd name="T3" fmla="*/ 60 h 176"/>
                    <a:gd name="T4" fmla="*/ 136 w 176"/>
                    <a:gd name="T5" fmla="*/ 168 h 176"/>
                    <a:gd name="T6" fmla="*/ 8 w 176"/>
                    <a:gd name="T7" fmla="*/ 168 h 176"/>
                    <a:gd name="T8" fmla="*/ 8 w 176"/>
                    <a:gd name="T9" fmla="*/ 40 h 176"/>
                    <a:gd name="T10" fmla="*/ 116 w 176"/>
                    <a:gd name="T11" fmla="*/ 40 h 176"/>
                    <a:gd name="T12" fmla="*/ 120 w 176"/>
                    <a:gd name="T13" fmla="*/ 36 h 176"/>
                    <a:gd name="T14" fmla="*/ 116 w 176"/>
                    <a:gd name="T15" fmla="*/ 32 h 176"/>
                    <a:gd name="T16" fmla="*/ 4 w 176"/>
                    <a:gd name="T17" fmla="*/ 32 h 176"/>
                    <a:gd name="T18" fmla="*/ 0 w 176"/>
                    <a:gd name="T19" fmla="*/ 36 h 176"/>
                    <a:gd name="T20" fmla="*/ 0 w 176"/>
                    <a:gd name="T21" fmla="*/ 172 h 176"/>
                    <a:gd name="T22" fmla="*/ 4 w 176"/>
                    <a:gd name="T23" fmla="*/ 176 h 176"/>
                    <a:gd name="T24" fmla="*/ 140 w 176"/>
                    <a:gd name="T25" fmla="*/ 176 h 176"/>
                    <a:gd name="T26" fmla="*/ 144 w 176"/>
                    <a:gd name="T27" fmla="*/ 172 h 176"/>
                    <a:gd name="T28" fmla="*/ 144 w 176"/>
                    <a:gd name="T29" fmla="*/ 60 h 176"/>
                    <a:gd name="T30" fmla="*/ 140 w 176"/>
                    <a:gd name="T31" fmla="*/ 56 h 176"/>
                    <a:gd name="T32" fmla="*/ 172 w 176"/>
                    <a:gd name="T33" fmla="*/ 0 h 176"/>
                    <a:gd name="T34" fmla="*/ 132 w 176"/>
                    <a:gd name="T35" fmla="*/ 0 h 176"/>
                    <a:gd name="T36" fmla="*/ 128 w 176"/>
                    <a:gd name="T37" fmla="*/ 4 h 176"/>
                    <a:gd name="T38" fmla="*/ 132 w 176"/>
                    <a:gd name="T39" fmla="*/ 8 h 176"/>
                    <a:gd name="T40" fmla="*/ 162 w 176"/>
                    <a:gd name="T41" fmla="*/ 8 h 176"/>
                    <a:gd name="T42" fmla="*/ 49 w 176"/>
                    <a:gd name="T43" fmla="*/ 121 h 176"/>
                    <a:gd name="T44" fmla="*/ 48 w 176"/>
                    <a:gd name="T45" fmla="*/ 124 h 176"/>
                    <a:gd name="T46" fmla="*/ 52 w 176"/>
                    <a:gd name="T47" fmla="*/ 128 h 176"/>
                    <a:gd name="T48" fmla="*/ 55 w 176"/>
                    <a:gd name="T49" fmla="*/ 127 h 176"/>
                    <a:gd name="T50" fmla="*/ 168 w 176"/>
                    <a:gd name="T51" fmla="*/ 14 h 176"/>
                    <a:gd name="T52" fmla="*/ 168 w 176"/>
                    <a:gd name="T53" fmla="*/ 44 h 176"/>
                    <a:gd name="T54" fmla="*/ 172 w 176"/>
                    <a:gd name="T55" fmla="*/ 48 h 176"/>
                    <a:gd name="T56" fmla="*/ 176 w 176"/>
                    <a:gd name="T57" fmla="*/ 44 h 176"/>
                    <a:gd name="T58" fmla="*/ 176 w 176"/>
                    <a:gd name="T59" fmla="*/ 4 h 176"/>
                    <a:gd name="T60" fmla="*/ 172 w 176"/>
                    <a:gd name="T61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6" h="176">
                      <a:moveTo>
                        <a:pt x="140" y="56"/>
                      </a:moveTo>
                      <a:cubicBezTo>
                        <a:pt x="138" y="56"/>
                        <a:pt x="136" y="58"/>
                        <a:pt x="136" y="60"/>
                      </a:cubicBezTo>
                      <a:cubicBezTo>
                        <a:pt x="136" y="168"/>
                        <a:pt x="136" y="168"/>
                        <a:pt x="136" y="16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8" y="40"/>
                        <a:pt x="120" y="38"/>
                        <a:pt x="120" y="36"/>
                      </a:cubicBezTo>
                      <a:cubicBezTo>
                        <a:pt x="120" y="34"/>
                        <a:pt x="118" y="32"/>
                        <a:pt x="116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2"/>
                        <a:pt x="0" y="34"/>
                        <a:pt x="0" y="36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4"/>
                        <a:pt x="2" y="176"/>
                        <a:pt x="4" y="176"/>
                      </a:cubicBezTo>
                      <a:cubicBezTo>
                        <a:pt x="140" y="176"/>
                        <a:pt x="140" y="176"/>
                        <a:pt x="140" y="176"/>
                      </a:cubicBezTo>
                      <a:cubicBezTo>
                        <a:pt x="142" y="176"/>
                        <a:pt x="144" y="174"/>
                        <a:pt x="144" y="172"/>
                      </a:cubicBezTo>
                      <a:cubicBezTo>
                        <a:pt x="144" y="60"/>
                        <a:pt x="144" y="60"/>
                        <a:pt x="144" y="60"/>
                      </a:cubicBezTo>
                      <a:cubicBezTo>
                        <a:pt x="144" y="58"/>
                        <a:pt x="142" y="56"/>
                        <a:pt x="140" y="56"/>
                      </a:cubicBezTo>
                      <a:moveTo>
                        <a:pt x="172" y="0"/>
                      </a:move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0" y="0"/>
                        <a:pt x="128" y="2"/>
                        <a:pt x="128" y="4"/>
                      </a:cubicBezTo>
                      <a:cubicBezTo>
                        <a:pt x="128" y="6"/>
                        <a:pt x="130" y="8"/>
                        <a:pt x="132" y="8"/>
                      </a:cubicBezTo>
                      <a:cubicBezTo>
                        <a:pt x="162" y="8"/>
                        <a:pt x="162" y="8"/>
                        <a:pt x="162" y="8"/>
                      </a:cubicBezTo>
                      <a:cubicBezTo>
                        <a:pt x="49" y="121"/>
                        <a:pt x="49" y="121"/>
                        <a:pt x="49" y="121"/>
                      </a:cubicBezTo>
                      <a:cubicBezTo>
                        <a:pt x="48" y="122"/>
                        <a:pt x="48" y="123"/>
                        <a:pt x="48" y="124"/>
                      </a:cubicBezTo>
                      <a:cubicBezTo>
                        <a:pt x="48" y="126"/>
                        <a:pt x="50" y="128"/>
                        <a:pt x="52" y="128"/>
                      </a:cubicBezTo>
                      <a:cubicBezTo>
                        <a:pt x="53" y="128"/>
                        <a:pt x="54" y="128"/>
                        <a:pt x="55" y="127"/>
                      </a:cubicBezTo>
                      <a:cubicBezTo>
                        <a:pt x="168" y="14"/>
                        <a:pt x="168" y="14"/>
                        <a:pt x="168" y="1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6"/>
                        <a:pt x="170" y="48"/>
                        <a:pt x="172" y="48"/>
                      </a:cubicBezTo>
                      <a:cubicBezTo>
                        <a:pt x="174" y="48"/>
                        <a:pt x="176" y="46"/>
                        <a:pt x="176" y="44"/>
                      </a:cubicBezTo>
                      <a:cubicBezTo>
                        <a:pt x="176" y="4"/>
                        <a:pt x="176" y="4"/>
                        <a:pt x="176" y="4"/>
                      </a:cubicBezTo>
                      <a:cubicBezTo>
                        <a:pt x="176" y="2"/>
                        <a:pt x="174" y="0"/>
                        <a:pt x="172" y="0"/>
                      </a:cubicBezTo>
                    </a:path>
                  </a:pathLst>
                </a:custGeom>
                <a:solidFill>
                  <a:srgbClr val="363A3B"/>
                </a:solidFill>
                <a:ln>
                  <a:noFill/>
                </a:ln>
              </p:spPr>
              <p:txBody>
                <a:bodyPr vert="horz" wrap="square" lIns="64294" tIns="32147" rIns="64294" bIns="3214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78F35959-F61B-18B6-30B6-836EE74B0F19}"/>
                  </a:ext>
                </a:extLst>
              </p:cNvPr>
              <p:cNvGrpSpPr/>
              <p:nvPr/>
            </p:nvGrpSpPr>
            <p:grpSpPr>
              <a:xfrm>
                <a:off x="5200702" y="2310147"/>
                <a:ext cx="387251" cy="418362"/>
                <a:chOff x="102412" y="0"/>
                <a:chExt cx="352425" cy="405130"/>
              </a:xfrm>
            </p:grpSpPr>
            <p:sp>
              <p:nvSpPr>
                <p:cNvPr id="37" name="Freeform 27">
                  <a:extLst>
                    <a:ext uri="{FF2B5EF4-FFF2-40B4-BE49-F238E27FC236}">
                      <a16:creationId xmlns:a16="http://schemas.microsoft.com/office/drawing/2014/main" id="{BCE905CE-9134-79DE-63CB-118050690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12" y="0"/>
                  <a:ext cx="352425" cy="405130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128">
                  <a:extLst>
                    <a:ext uri="{FF2B5EF4-FFF2-40B4-BE49-F238E27FC236}">
                      <a16:creationId xmlns:a16="http://schemas.microsoft.com/office/drawing/2014/main" id="{B6E99DAA-B7CE-D13D-A60B-54EBF74683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934" y="80467"/>
                  <a:ext cx="236297" cy="234956"/>
                </a:xfrm>
                <a:custGeom>
                  <a:avLst/>
                  <a:gdLst>
                    <a:gd name="T0" fmla="*/ 162 w 176"/>
                    <a:gd name="T1" fmla="*/ 68 h 176"/>
                    <a:gd name="T2" fmla="*/ 159 w 176"/>
                    <a:gd name="T3" fmla="*/ 42 h 176"/>
                    <a:gd name="T4" fmla="*/ 142 w 176"/>
                    <a:gd name="T5" fmla="*/ 17 h 176"/>
                    <a:gd name="T6" fmla="*/ 134 w 176"/>
                    <a:gd name="T7" fmla="*/ 17 h 176"/>
                    <a:gd name="T8" fmla="*/ 108 w 176"/>
                    <a:gd name="T9" fmla="*/ 14 h 176"/>
                    <a:gd name="T10" fmla="*/ 100 w 176"/>
                    <a:gd name="T11" fmla="*/ 0 h 176"/>
                    <a:gd name="T12" fmla="*/ 70 w 176"/>
                    <a:gd name="T13" fmla="*/ 6 h 176"/>
                    <a:gd name="T14" fmla="*/ 50 w 176"/>
                    <a:gd name="T15" fmla="*/ 22 h 176"/>
                    <a:gd name="T16" fmla="*/ 38 w 176"/>
                    <a:gd name="T17" fmla="*/ 16 h 176"/>
                    <a:gd name="T18" fmla="*/ 17 w 176"/>
                    <a:gd name="T19" fmla="*/ 34 h 176"/>
                    <a:gd name="T20" fmla="*/ 22 w 176"/>
                    <a:gd name="T21" fmla="*/ 50 h 176"/>
                    <a:gd name="T22" fmla="*/ 6 w 176"/>
                    <a:gd name="T23" fmla="*/ 70 h 176"/>
                    <a:gd name="T24" fmla="*/ 0 w 176"/>
                    <a:gd name="T25" fmla="*/ 100 h 176"/>
                    <a:gd name="T26" fmla="*/ 14 w 176"/>
                    <a:gd name="T27" fmla="*/ 108 h 176"/>
                    <a:gd name="T28" fmla="*/ 17 w 176"/>
                    <a:gd name="T29" fmla="*/ 134 h 176"/>
                    <a:gd name="T30" fmla="*/ 34 w 176"/>
                    <a:gd name="T31" fmla="*/ 159 h 176"/>
                    <a:gd name="T32" fmla="*/ 42 w 176"/>
                    <a:gd name="T33" fmla="*/ 159 h 176"/>
                    <a:gd name="T34" fmla="*/ 68 w 176"/>
                    <a:gd name="T35" fmla="*/ 162 h 176"/>
                    <a:gd name="T36" fmla="*/ 76 w 176"/>
                    <a:gd name="T37" fmla="*/ 176 h 176"/>
                    <a:gd name="T38" fmla="*/ 106 w 176"/>
                    <a:gd name="T39" fmla="*/ 170 h 176"/>
                    <a:gd name="T40" fmla="*/ 126 w 176"/>
                    <a:gd name="T41" fmla="*/ 154 h 176"/>
                    <a:gd name="T42" fmla="*/ 138 w 176"/>
                    <a:gd name="T43" fmla="*/ 160 h 176"/>
                    <a:gd name="T44" fmla="*/ 159 w 176"/>
                    <a:gd name="T45" fmla="*/ 142 h 176"/>
                    <a:gd name="T46" fmla="*/ 154 w 176"/>
                    <a:gd name="T47" fmla="*/ 126 h 176"/>
                    <a:gd name="T48" fmla="*/ 170 w 176"/>
                    <a:gd name="T49" fmla="*/ 106 h 176"/>
                    <a:gd name="T50" fmla="*/ 176 w 176"/>
                    <a:gd name="T51" fmla="*/ 76 h 176"/>
                    <a:gd name="T52" fmla="*/ 168 w 176"/>
                    <a:gd name="T53" fmla="*/ 98 h 176"/>
                    <a:gd name="T54" fmla="*/ 160 w 176"/>
                    <a:gd name="T55" fmla="*/ 100 h 176"/>
                    <a:gd name="T56" fmla="*/ 147 w 176"/>
                    <a:gd name="T57" fmla="*/ 122 h 176"/>
                    <a:gd name="T58" fmla="*/ 152 w 176"/>
                    <a:gd name="T59" fmla="*/ 138 h 176"/>
                    <a:gd name="T60" fmla="*/ 138 w 176"/>
                    <a:gd name="T61" fmla="*/ 152 h 176"/>
                    <a:gd name="T62" fmla="*/ 126 w 176"/>
                    <a:gd name="T63" fmla="*/ 146 h 176"/>
                    <a:gd name="T64" fmla="*/ 106 w 176"/>
                    <a:gd name="T65" fmla="*/ 154 h 176"/>
                    <a:gd name="T66" fmla="*/ 98 w 176"/>
                    <a:gd name="T67" fmla="*/ 168 h 176"/>
                    <a:gd name="T68" fmla="*/ 78 w 176"/>
                    <a:gd name="T69" fmla="*/ 168 h 176"/>
                    <a:gd name="T70" fmla="*/ 70 w 176"/>
                    <a:gd name="T71" fmla="*/ 154 h 176"/>
                    <a:gd name="T72" fmla="*/ 50 w 176"/>
                    <a:gd name="T73" fmla="*/ 146 h 176"/>
                    <a:gd name="T74" fmla="*/ 39 w 176"/>
                    <a:gd name="T75" fmla="*/ 152 h 176"/>
                    <a:gd name="T76" fmla="*/ 24 w 176"/>
                    <a:gd name="T77" fmla="*/ 138 h 176"/>
                    <a:gd name="T78" fmla="*/ 29 w 176"/>
                    <a:gd name="T79" fmla="*/ 122 h 176"/>
                    <a:gd name="T80" fmla="*/ 16 w 176"/>
                    <a:gd name="T81" fmla="*/ 100 h 176"/>
                    <a:gd name="T82" fmla="*/ 8 w 176"/>
                    <a:gd name="T83" fmla="*/ 98 h 176"/>
                    <a:gd name="T84" fmla="*/ 16 w 176"/>
                    <a:gd name="T85" fmla="*/ 76 h 176"/>
                    <a:gd name="T86" fmla="*/ 29 w 176"/>
                    <a:gd name="T87" fmla="*/ 54 h 176"/>
                    <a:gd name="T88" fmla="*/ 24 w 176"/>
                    <a:gd name="T89" fmla="*/ 38 h 176"/>
                    <a:gd name="T90" fmla="*/ 38 w 176"/>
                    <a:gd name="T91" fmla="*/ 24 h 176"/>
                    <a:gd name="T92" fmla="*/ 50 w 176"/>
                    <a:gd name="T93" fmla="*/ 30 h 176"/>
                    <a:gd name="T94" fmla="*/ 70 w 176"/>
                    <a:gd name="T95" fmla="*/ 22 h 176"/>
                    <a:gd name="T96" fmla="*/ 78 w 176"/>
                    <a:gd name="T97" fmla="*/ 8 h 176"/>
                    <a:gd name="T98" fmla="*/ 98 w 176"/>
                    <a:gd name="T99" fmla="*/ 8 h 176"/>
                    <a:gd name="T100" fmla="*/ 106 w 176"/>
                    <a:gd name="T101" fmla="*/ 22 h 176"/>
                    <a:gd name="T102" fmla="*/ 126 w 176"/>
                    <a:gd name="T103" fmla="*/ 30 h 176"/>
                    <a:gd name="T104" fmla="*/ 138 w 176"/>
                    <a:gd name="T105" fmla="*/ 24 h 176"/>
                    <a:gd name="T106" fmla="*/ 152 w 176"/>
                    <a:gd name="T107" fmla="*/ 39 h 176"/>
                    <a:gd name="T108" fmla="*/ 147 w 176"/>
                    <a:gd name="T109" fmla="*/ 54 h 176"/>
                    <a:gd name="T110" fmla="*/ 160 w 176"/>
                    <a:gd name="T111" fmla="*/ 76 h 176"/>
                    <a:gd name="T112" fmla="*/ 168 w 176"/>
                    <a:gd name="T113" fmla="*/ 98 h 176"/>
                    <a:gd name="T114" fmla="*/ 48 w 176"/>
                    <a:gd name="T115" fmla="*/ 88 h 176"/>
                    <a:gd name="T116" fmla="*/ 128 w 176"/>
                    <a:gd name="T117" fmla="*/ 88 h 176"/>
                    <a:gd name="T118" fmla="*/ 88 w 176"/>
                    <a:gd name="T119" fmla="*/ 120 h 176"/>
                    <a:gd name="T120" fmla="*/ 88 w 176"/>
                    <a:gd name="T121" fmla="*/ 56 h 176"/>
                    <a:gd name="T122" fmla="*/ 88 w 176"/>
                    <a:gd name="T123" fmla="*/ 12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" h="176">
                      <a:moveTo>
                        <a:pt x="170" y="70"/>
                      </a:moveTo>
                      <a:cubicBezTo>
                        <a:pt x="162" y="68"/>
                        <a:pt x="162" y="68"/>
                        <a:pt x="162" y="68"/>
                      </a:cubicBezTo>
                      <a:cubicBezTo>
                        <a:pt x="160" y="62"/>
                        <a:pt x="157" y="56"/>
                        <a:pt x="154" y="50"/>
                      </a:cubicBezTo>
                      <a:cubicBezTo>
                        <a:pt x="159" y="42"/>
                        <a:pt x="159" y="42"/>
                        <a:pt x="159" y="42"/>
                      </a:cubicBezTo>
                      <a:cubicBezTo>
                        <a:pt x="160" y="40"/>
                        <a:pt x="161" y="36"/>
                        <a:pt x="159" y="34"/>
                      </a:cubicBezTo>
                      <a:cubicBezTo>
                        <a:pt x="142" y="17"/>
                        <a:pt x="142" y="17"/>
                        <a:pt x="142" y="17"/>
                      </a:cubicBezTo>
                      <a:cubicBezTo>
                        <a:pt x="141" y="16"/>
                        <a:pt x="140" y="16"/>
                        <a:pt x="138" y="16"/>
                      </a:cubicBezTo>
                      <a:cubicBezTo>
                        <a:pt x="137" y="16"/>
                        <a:pt x="135" y="17"/>
                        <a:pt x="134" y="17"/>
                      </a:cubicBezTo>
                      <a:cubicBezTo>
                        <a:pt x="126" y="22"/>
                        <a:pt x="126" y="22"/>
                        <a:pt x="126" y="22"/>
                      </a:cubicBezTo>
                      <a:cubicBezTo>
                        <a:pt x="120" y="19"/>
                        <a:pt x="114" y="16"/>
                        <a:pt x="108" y="14"/>
                      </a:cubicBezTo>
                      <a:cubicBezTo>
                        <a:pt x="106" y="6"/>
                        <a:pt x="106" y="6"/>
                        <a:pt x="106" y="6"/>
                      </a:cubicBezTo>
                      <a:cubicBezTo>
                        <a:pt x="105" y="3"/>
                        <a:pt x="103" y="0"/>
                        <a:pt x="100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3" y="0"/>
                        <a:pt x="71" y="3"/>
                        <a:pt x="70" y="6"/>
                      </a:cubicBez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2" y="16"/>
                        <a:pt x="56" y="19"/>
                        <a:pt x="50" y="22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7"/>
                        <a:pt x="39" y="16"/>
                        <a:pt x="38" y="16"/>
                      </a:cubicBezTo>
                      <a:cubicBezTo>
                        <a:pt x="36" y="16"/>
                        <a:pt x="35" y="16"/>
                        <a:pt x="34" y="17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5" y="36"/>
                        <a:pt x="16" y="40"/>
                        <a:pt x="17" y="42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9" y="56"/>
                        <a:pt x="16" y="62"/>
                        <a:pt x="14" y="68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3" y="71"/>
                        <a:pt x="0" y="73"/>
                        <a:pt x="0" y="76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3"/>
                        <a:pt x="3" y="105"/>
                        <a:pt x="6" y="106"/>
                      </a:cubicBezTo>
                      <a:cubicBezTo>
                        <a:pt x="14" y="108"/>
                        <a:pt x="14" y="108"/>
                        <a:pt x="14" y="108"/>
                      </a:cubicBezTo>
                      <a:cubicBezTo>
                        <a:pt x="16" y="114"/>
                        <a:pt x="19" y="120"/>
                        <a:pt x="22" y="126"/>
                      </a:cubicBezTo>
                      <a:cubicBezTo>
                        <a:pt x="17" y="134"/>
                        <a:pt x="17" y="134"/>
                        <a:pt x="17" y="134"/>
                      </a:cubicBezTo>
                      <a:cubicBezTo>
                        <a:pt x="16" y="136"/>
                        <a:pt x="15" y="140"/>
                        <a:pt x="17" y="142"/>
                      </a:cubicBezTo>
                      <a:cubicBezTo>
                        <a:pt x="34" y="159"/>
                        <a:pt x="34" y="159"/>
                        <a:pt x="34" y="159"/>
                      </a:cubicBezTo>
                      <a:cubicBezTo>
                        <a:pt x="35" y="160"/>
                        <a:pt x="36" y="160"/>
                        <a:pt x="38" y="160"/>
                      </a:cubicBezTo>
                      <a:cubicBezTo>
                        <a:pt x="39" y="160"/>
                        <a:pt x="41" y="159"/>
                        <a:pt x="42" y="159"/>
                      </a:cubicBezTo>
                      <a:cubicBezTo>
                        <a:pt x="50" y="154"/>
                        <a:pt x="50" y="154"/>
                        <a:pt x="50" y="154"/>
                      </a:cubicBezTo>
                      <a:cubicBezTo>
                        <a:pt x="56" y="157"/>
                        <a:pt x="62" y="160"/>
                        <a:pt x="68" y="162"/>
                      </a:cubicBezTo>
                      <a:cubicBezTo>
                        <a:pt x="70" y="170"/>
                        <a:pt x="70" y="170"/>
                        <a:pt x="70" y="170"/>
                      </a:cubicBezTo>
                      <a:cubicBezTo>
                        <a:pt x="71" y="173"/>
                        <a:pt x="73" y="176"/>
                        <a:pt x="76" y="176"/>
                      </a:cubicBezTo>
                      <a:cubicBezTo>
                        <a:pt x="100" y="176"/>
                        <a:pt x="100" y="176"/>
                        <a:pt x="100" y="176"/>
                      </a:cubicBezTo>
                      <a:cubicBezTo>
                        <a:pt x="103" y="176"/>
                        <a:pt x="105" y="173"/>
                        <a:pt x="106" y="170"/>
                      </a:cubicBezTo>
                      <a:cubicBezTo>
                        <a:pt x="108" y="162"/>
                        <a:pt x="108" y="162"/>
                        <a:pt x="108" y="162"/>
                      </a:cubicBezTo>
                      <a:cubicBezTo>
                        <a:pt x="114" y="160"/>
                        <a:pt x="120" y="157"/>
                        <a:pt x="126" y="154"/>
                      </a:cubicBezTo>
                      <a:cubicBezTo>
                        <a:pt x="134" y="159"/>
                        <a:pt x="134" y="159"/>
                        <a:pt x="134" y="159"/>
                      </a:cubicBezTo>
                      <a:cubicBezTo>
                        <a:pt x="135" y="159"/>
                        <a:pt x="137" y="160"/>
                        <a:pt x="138" y="160"/>
                      </a:cubicBezTo>
                      <a:cubicBezTo>
                        <a:pt x="140" y="160"/>
                        <a:pt x="141" y="160"/>
                        <a:pt x="142" y="159"/>
                      </a:cubicBezTo>
                      <a:cubicBezTo>
                        <a:pt x="159" y="142"/>
                        <a:pt x="159" y="142"/>
                        <a:pt x="159" y="142"/>
                      </a:cubicBezTo>
                      <a:cubicBezTo>
                        <a:pt x="161" y="140"/>
                        <a:pt x="160" y="136"/>
                        <a:pt x="159" y="134"/>
                      </a:cubicBezTo>
                      <a:cubicBezTo>
                        <a:pt x="154" y="126"/>
                        <a:pt x="154" y="126"/>
                        <a:pt x="154" y="126"/>
                      </a:cubicBezTo>
                      <a:cubicBezTo>
                        <a:pt x="157" y="120"/>
                        <a:pt x="160" y="114"/>
                        <a:pt x="162" y="108"/>
                      </a:cubicBezTo>
                      <a:cubicBezTo>
                        <a:pt x="170" y="106"/>
                        <a:pt x="170" y="106"/>
                        <a:pt x="170" y="106"/>
                      </a:cubicBezTo>
                      <a:cubicBezTo>
                        <a:pt x="173" y="105"/>
                        <a:pt x="176" y="103"/>
                        <a:pt x="176" y="100"/>
                      </a:cubicBezTo>
                      <a:cubicBezTo>
                        <a:pt x="176" y="76"/>
                        <a:pt x="176" y="76"/>
                        <a:pt x="176" y="76"/>
                      </a:cubicBezTo>
                      <a:cubicBezTo>
                        <a:pt x="176" y="73"/>
                        <a:pt x="173" y="71"/>
                        <a:pt x="170" y="70"/>
                      </a:cubicBezTo>
                      <a:moveTo>
                        <a:pt x="168" y="98"/>
                      </a:moveTo>
                      <a:cubicBezTo>
                        <a:pt x="168" y="98"/>
                        <a:pt x="168" y="98"/>
                        <a:pt x="168" y="98"/>
                      </a:cubicBezTo>
                      <a:cubicBezTo>
                        <a:pt x="160" y="100"/>
                        <a:pt x="160" y="100"/>
                        <a:pt x="160" y="100"/>
                      </a:cubicBezTo>
                      <a:cubicBezTo>
                        <a:pt x="157" y="101"/>
                        <a:pt x="155" y="103"/>
                        <a:pt x="154" y="106"/>
                      </a:cubicBezTo>
                      <a:cubicBezTo>
                        <a:pt x="152" y="111"/>
                        <a:pt x="150" y="117"/>
                        <a:pt x="147" y="122"/>
                      </a:cubicBezTo>
                      <a:cubicBezTo>
                        <a:pt x="146" y="125"/>
                        <a:pt x="146" y="128"/>
                        <a:pt x="147" y="130"/>
                      </a:cubicBezTo>
                      <a:cubicBezTo>
                        <a:pt x="152" y="138"/>
                        <a:pt x="152" y="138"/>
                        <a:pt x="152" y="138"/>
                      </a:cubicBezTo>
                      <a:cubicBezTo>
                        <a:pt x="138" y="152"/>
                        <a:pt x="138" y="152"/>
                        <a:pt x="138" y="152"/>
                      </a:cubicBezTo>
                      <a:cubicBezTo>
                        <a:pt x="138" y="152"/>
                        <a:pt x="138" y="152"/>
                        <a:pt x="138" y="152"/>
                      </a:cubicBezTo>
                      <a:cubicBezTo>
                        <a:pt x="130" y="147"/>
                        <a:pt x="130" y="147"/>
                        <a:pt x="130" y="147"/>
                      </a:cubicBezTo>
                      <a:cubicBezTo>
                        <a:pt x="129" y="146"/>
                        <a:pt x="128" y="146"/>
                        <a:pt x="126" y="146"/>
                      </a:cubicBezTo>
                      <a:cubicBezTo>
                        <a:pt x="125" y="146"/>
                        <a:pt x="123" y="146"/>
                        <a:pt x="122" y="147"/>
                      </a:cubicBezTo>
                      <a:cubicBezTo>
                        <a:pt x="117" y="150"/>
                        <a:pt x="111" y="152"/>
                        <a:pt x="106" y="154"/>
                      </a:cubicBezTo>
                      <a:cubicBezTo>
                        <a:pt x="103" y="155"/>
                        <a:pt x="101" y="157"/>
                        <a:pt x="100" y="160"/>
                      </a:cubicBezTo>
                      <a:cubicBezTo>
                        <a:pt x="98" y="168"/>
                        <a:pt x="98" y="168"/>
                        <a:pt x="98" y="168"/>
                      </a:cubicBezTo>
                      <a:cubicBezTo>
                        <a:pt x="98" y="168"/>
                        <a:pt x="98" y="168"/>
                        <a:pt x="98" y="168"/>
                      </a:cubicBezTo>
                      <a:cubicBezTo>
                        <a:pt x="78" y="168"/>
                        <a:pt x="78" y="168"/>
                        <a:pt x="78" y="168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75" y="157"/>
                        <a:pt x="73" y="155"/>
                        <a:pt x="70" y="154"/>
                      </a:cubicBezTo>
                      <a:cubicBezTo>
                        <a:pt x="65" y="152"/>
                        <a:pt x="59" y="150"/>
                        <a:pt x="54" y="147"/>
                      </a:cubicBezTo>
                      <a:cubicBezTo>
                        <a:pt x="53" y="146"/>
                        <a:pt x="51" y="146"/>
                        <a:pt x="50" y="146"/>
                      </a:cubicBezTo>
                      <a:cubicBezTo>
                        <a:pt x="48" y="146"/>
                        <a:pt x="47" y="146"/>
                        <a:pt x="46" y="147"/>
                      </a:cubicBezTo>
                      <a:cubicBezTo>
                        <a:pt x="39" y="152"/>
                        <a:pt x="39" y="152"/>
                        <a:pt x="39" y="152"/>
                      </a:cubicBezTo>
                      <a:cubicBezTo>
                        <a:pt x="38" y="152"/>
                        <a:pt x="38" y="152"/>
                        <a:pt x="38" y="152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9" y="130"/>
                        <a:pt x="29" y="130"/>
                        <a:pt x="29" y="130"/>
                      </a:cubicBezTo>
                      <a:cubicBezTo>
                        <a:pt x="30" y="128"/>
                        <a:pt x="30" y="125"/>
                        <a:pt x="29" y="122"/>
                      </a:cubicBezTo>
                      <a:cubicBezTo>
                        <a:pt x="26" y="117"/>
                        <a:pt x="24" y="111"/>
                        <a:pt x="22" y="106"/>
                      </a:cubicBezTo>
                      <a:cubicBezTo>
                        <a:pt x="21" y="103"/>
                        <a:pt x="19" y="101"/>
                        <a:pt x="16" y="100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16" y="76"/>
                        <a:pt x="16" y="76"/>
                        <a:pt x="16" y="76"/>
                      </a:cubicBezTo>
                      <a:cubicBezTo>
                        <a:pt x="19" y="75"/>
                        <a:pt x="21" y="73"/>
                        <a:pt x="22" y="70"/>
                      </a:cubicBezTo>
                      <a:cubicBezTo>
                        <a:pt x="24" y="65"/>
                        <a:pt x="26" y="59"/>
                        <a:pt x="29" y="54"/>
                      </a:cubicBezTo>
                      <a:cubicBezTo>
                        <a:pt x="30" y="51"/>
                        <a:pt x="30" y="48"/>
                        <a:pt x="29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30"/>
                        <a:pt x="48" y="30"/>
                        <a:pt x="50" y="30"/>
                      </a:cubicBezTo>
                      <a:cubicBezTo>
                        <a:pt x="51" y="30"/>
                        <a:pt x="53" y="30"/>
                        <a:pt x="54" y="29"/>
                      </a:cubicBezTo>
                      <a:cubicBezTo>
                        <a:pt x="59" y="26"/>
                        <a:pt x="65" y="24"/>
                        <a:pt x="70" y="22"/>
                      </a:cubicBezTo>
                      <a:cubicBezTo>
                        <a:pt x="73" y="21"/>
                        <a:pt x="75" y="19"/>
                        <a:pt x="76" y="16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1" y="19"/>
                        <a:pt x="103" y="21"/>
                        <a:pt x="106" y="22"/>
                      </a:cubicBezTo>
                      <a:cubicBezTo>
                        <a:pt x="111" y="24"/>
                        <a:pt x="117" y="26"/>
                        <a:pt x="122" y="29"/>
                      </a:cubicBezTo>
                      <a:cubicBezTo>
                        <a:pt x="123" y="30"/>
                        <a:pt x="125" y="30"/>
                        <a:pt x="126" y="30"/>
                      </a:cubicBezTo>
                      <a:cubicBezTo>
                        <a:pt x="128" y="30"/>
                        <a:pt x="129" y="30"/>
                        <a:pt x="130" y="29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52" y="38"/>
                        <a:pt x="152" y="38"/>
                        <a:pt x="152" y="38"/>
                      </a:cubicBezTo>
                      <a:cubicBezTo>
                        <a:pt x="152" y="38"/>
                        <a:pt x="152" y="38"/>
                        <a:pt x="152" y="39"/>
                      </a:cubicBezTo>
                      <a:cubicBezTo>
                        <a:pt x="147" y="46"/>
                        <a:pt x="147" y="46"/>
                        <a:pt x="147" y="46"/>
                      </a:cubicBezTo>
                      <a:cubicBezTo>
                        <a:pt x="146" y="48"/>
                        <a:pt x="146" y="51"/>
                        <a:pt x="147" y="54"/>
                      </a:cubicBezTo>
                      <a:cubicBezTo>
                        <a:pt x="150" y="59"/>
                        <a:pt x="152" y="65"/>
                        <a:pt x="154" y="70"/>
                      </a:cubicBezTo>
                      <a:cubicBezTo>
                        <a:pt x="155" y="73"/>
                        <a:pt x="157" y="75"/>
                        <a:pt x="160" y="76"/>
                      </a:cubicBezTo>
                      <a:cubicBezTo>
                        <a:pt x="168" y="78"/>
                        <a:pt x="168" y="78"/>
                        <a:pt x="168" y="78"/>
                      </a:cubicBezTo>
                      <a:lnTo>
                        <a:pt x="168" y="98"/>
                      </a:lnTo>
                      <a:close/>
                      <a:moveTo>
                        <a:pt x="88" y="48"/>
                      </a:moveTo>
                      <a:cubicBezTo>
                        <a:pt x="66" y="48"/>
                        <a:pt x="48" y="66"/>
                        <a:pt x="48" y="88"/>
                      </a:cubicBezTo>
                      <a:cubicBezTo>
                        <a:pt x="48" y="110"/>
                        <a:pt x="66" y="128"/>
                        <a:pt x="88" y="128"/>
                      </a:cubicBezTo>
                      <a:cubicBezTo>
                        <a:pt x="110" y="128"/>
                        <a:pt x="128" y="110"/>
                        <a:pt x="128" y="88"/>
                      </a:cubicBezTo>
                      <a:cubicBezTo>
                        <a:pt x="128" y="66"/>
                        <a:pt x="110" y="48"/>
                        <a:pt x="88" y="48"/>
                      </a:cubicBezTo>
                      <a:moveTo>
                        <a:pt x="88" y="120"/>
                      </a:moveTo>
                      <a:cubicBezTo>
                        <a:pt x="70" y="120"/>
                        <a:pt x="56" y="106"/>
                        <a:pt x="56" y="88"/>
                      </a:cubicBezTo>
                      <a:cubicBezTo>
                        <a:pt x="56" y="70"/>
                        <a:pt x="70" y="56"/>
                        <a:pt x="88" y="56"/>
                      </a:cubicBezTo>
                      <a:cubicBezTo>
                        <a:pt x="106" y="56"/>
                        <a:pt x="120" y="70"/>
                        <a:pt x="120" y="88"/>
                      </a:cubicBezTo>
                      <a:cubicBezTo>
                        <a:pt x="120" y="106"/>
                        <a:pt x="106" y="120"/>
                        <a:pt x="88" y="120"/>
                      </a:cubicBezTo>
                    </a:path>
                  </a:pathLst>
                </a:custGeom>
                <a:solidFill>
                  <a:srgbClr val="363A3B"/>
                </a:solidFill>
                <a:ln>
                  <a:noFill/>
                </a:ln>
              </p:spPr>
              <p:txBody>
                <a:bodyPr vert="horz" wrap="square" lIns="64294" tIns="32147" rIns="64294" bIns="3214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DCBA13A5-EE5F-56A5-79B3-225727B46C9C}"/>
                  </a:ext>
                </a:extLst>
              </p:cNvPr>
              <p:cNvGrpSpPr/>
              <p:nvPr/>
            </p:nvGrpSpPr>
            <p:grpSpPr>
              <a:xfrm>
                <a:off x="5217001" y="3385251"/>
                <a:ext cx="387291" cy="418362"/>
                <a:chOff x="87783" y="0"/>
                <a:chExt cx="352462" cy="405645"/>
              </a:xfrm>
            </p:grpSpPr>
            <p:sp>
              <p:nvSpPr>
                <p:cNvPr id="35" name="Freeform 27">
                  <a:extLst>
                    <a:ext uri="{FF2B5EF4-FFF2-40B4-BE49-F238E27FC236}">
                      <a16:creationId xmlns:a16="http://schemas.microsoft.com/office/drawing/2014/main" id="{515DCA55-676D-F0EE-C6FC-D542FF07A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83" y="0"/>
                  <a:ext cx="352462" cy="405645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132">
                  <a:extLst>
                    <a:ext uri="{FF2B5EF4-FFF2-40B4-BE49-F238E27FC236}">
                      <a16:creationId xmlns:a16="http://schemas.microsoft.com/office/drawing/2014/main" id="{A80B5DBF-669F-2F44-F836-D6511AAA1D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359" y="58522"/>
                  <a:ext cx="281305" cy="268605"/>
                </a:xfrm>
                <a:custGeom>
                  <a:avLst/>
                  <a:gdLst>
                    <a:gd name="T0" fmla="*/ 0 w 145"/>
                    <a:gd name="T1" fmla="*/ 73 h 141"/>
                    <a:gd name="T2" fmla="*/ 23 w 145"/>
                    <a:gd name="T3" fmla="*/ 73 h 141"/>
                    <a:gd name="T4" fmla="*/ 23 w 145"/>
                    <a:gd name="T5" fmla="*/ 141 h 141"/>
                    <a:gd name="T6" fmla="*/ 55 w 145"/>
                    <a:gd name="T7" fmla="*/ 141 h 141"/>
                    <a:gd name="T8" fmla="*/ 55 w 145"/>
                    <a:gd name="T9" fmla="*/ 104 h 141"/>
                    <a:gd name="T10" fmla="*/ 86 w 145"/>
                    <a:gd name="T11" fmla="*/ 104 h 141"/>
                    <a:gd name="T12" fmla="*/ 86 w 145"/>
                    <a:gd name="T13" fmla="*/ 141 h 141"/>
                    <a:gd name="T14" fmla="*/ 118 w 145"/>
                    <a:gd name="T15" fmla="*/ 141 h 141"/>
                    <a:gd name="T16" fmla="*/ 118 w 145"/>
                    <a:gd name="T17" fmla="*/ 73 h 141"/>
                    <a:gd name="T18" fmla="*/ 145 w 145"/>
                    <a:gd name="T19" fmla="*/ 73 h 141"/>
                    <a:gd name="T20" fmla="*/ 73 w 145"/>
                    <a:gd name="T21" fmla="*/ 0 h 141"/>
                    <a:gd name="T22" fmla="*/ 0 w 145"/>
                    <a:gd name="T23" fmla="*/ 73 h 141"/>
                    <a:gd name="T24" fmla="*/ 113 w 145"/>
                    <a:gd name="T25" fmla="*/ 68 h 141"/>
                    <a:gd name="T26" fmla="*/ 113 w 145"/>
                    <a:gd name="T27" fmla="*/ 136 h 141"/>
                    <a:gd name="T28" fmla="*/ 91 w 145"/>
                    <a:gd name="T29" fmla="*/ 136 h 141"/>
                    <a:gd name="T30" fmla="*/ 91 w 145"/>
                    <a:gd name="T31" fmla="*/ 100 h 141"/>
                    <a:gd name="T32" fmla="*/ 50 w 145"/>
                    <a:gd name="T33" fmla="*/ 100 h 141"/>
                    <a:gd name="T34" fmla="*/ 50 w 145"/>
                    <a:gd name="T35" fmla="*/ 136 h 141"/>
                    <a:gd name="T36" fmla="*/ 28 w 145"/>
                    <a:gd name="T37" fmla="*/ 136 h 141"/>
                    <a:gd name="T38" fmla="*/ 28 w 145"/>
                    <a:gd name="T39" fmla="*/ 68 h 141"/>
                    <a:gd name="T40" fmla="*/ 10 w 145"/>
                    <a:gd name="T41" fmla="*/ 68 h 141"/>
                    <a:gd name="T42" fmla="*/ 73 w 145"/>
                    <a:gd name="T43" fmla="*/ 6 h 141"/>
                    <a:gd name="T44" fmla="*/ 135 w 145"/>
                    <a:gd name="T45" fmla="*/ 68 h 141"/>
                    <a:gd name="T46" fmla="*/ 113 w 145"/>
                    <a:gd name="T47" fmla="*/ 68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5" h="141">
                      <a:moveTo>
                        <a:pt x="0" y="73"/>
                      </a:moveTo>
                      <a:lnTo>
                        <a:pt x="23" y="73"/>
                      </a:lnTo>
                      <a:lnTo>
                        <a:pt x="23" y="141"/>
                      </a:lnTo>
                      <a:lnTo>
                        <a:pt x="55" y="141"/>
                      </a:lnTo>
                      <a:lnTo>
                        <a:pt x="55" y="104"/>
                      </a:lnTo>
                      <a:lnTo>
                        <a:pt x="86" y="104"/>
                      </a:lnTo>
                      <a:lnTo>
                        <a:pt x="86" y="141"/>
                      </a:lnTo>
                      <a:lnTo>
                        <a:pt x="118" y="141"/>
                      </a:lnTo>
                      <a:lnTo>
                        <a:pt x="118" y="73"/>
                      </a:lnTo>
                      <a:lnTo>
                        <a:pt x="145" y="73"/>
                      </a:lnTo>
                      <a:lnTo>
                        <a:pt x="73" y="0"/>
                      </a:lnTo>
                      <a:lnTo>
                        <a:pt x="0" y="73"/>
                      </a:lnTo>
                      <a:close/>
                      <a:moveTo>
                        <a:pt x="113" y="68"/>
                      </a:moveTo>
                      <a:lnTo>
                        <a:pt x="113" y="136"/>
                      </a:lnTo>
                      <a:lnTo>
                        <a:pt x="91" y="136"/>
                      </a:lnTo>
                      <a:lnTo>
                        <a:pt x="91" y="100"/>
                      </a:lnTo>
                      <a:lnTo>
                        <a:pt x="50" y="100"/>
                      </a:lnTo>
                      <a:lnTo>
                        <a:pt x="50" y="136"/>
                      </a:lnTo>
                      <a:lnTo>
                        <a:pt x="28" y="136"/>
                      </a:lnTo>
                      <a:lnTo>
                        <a:pt x="28" y="68"/>
                      </a:lnTo>
                      <a:lnTo>
                        <a:pt x="10" y="68"/>
                      </a:lnTo>
                      <a:lnTo>
                        <a:pt x="73" y="6"/>
                      </a:lnTo>
                      <a:lnTo>
                        <a:pt x="135" y="68"/>
                      </a:lnTo>
                      <a:lnTo>
                        <a:pt x="113" y="68"/>
                      </a:lnTo>
                      <a:close/>
                    </a:path>
                  </a:pathLst>
                </a:custGeom>
                <a:solidFill>
                  <a:srgbClr val="363A3B"/>
                </a:solidFill>
                <a:ln>
                  <a:noFill/>
                </a:ln>
              </p:spPr>
              <p:txBody>
                <a:bodyPr vert="horz" wrap="square" lIns="64294" tIns="32147" rIns="64294" bIns="3214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3A3C383C-3A8F-FCBB-A09A-9E794320A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0485" y="2258265"/>
                <a:ext cx="5763754" cy="608316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Ingreso por trabajo independiente (incluye el autoconsumo)</a:t>
                </a:r>
                <a:endPara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Subtitle 2">
                <a:extLst>
                  <a:ext uri="{FF2B5EF4-FFF2-40B4-BE49-F238E27FC236}">
                    <a16:creationId xmlns:a16="http://schemas.microsoft.com/office/drawing/2014/main" id="{FB2E4578-8632-A47C-4B1E-CFF040042A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026" y="1707521"/>
                <a:ext cx="5180091" cy="517200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Remuneraciones por trabajo subordinado</a:t>
                </a:r>
                <a:endPara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2C5C6E73-E29E-B98D-0473-3F4B484C4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7627" y="3389755"/>
                <a:ext cx="4244438" cy="405694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Ingreso por renta de la propiedad</a:t>
                </a:r>
                <a:endPara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F3BFE8BA-BC63-6A57-1B30-21F7A37F67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1454" y="4000630"/>
                <a:ext cx="2941677" cy="298826"/>
              </a:xfrm>
              <a:prstGeom prst="rect">
                <a:avLst/>
              </a:prstGeom>
            </p:spPr>
            <p:txBody>
              <a:bodyPr vert="horz" wrap="square" lIns="64294" tIns="32147" rIns="64294" bIns="64294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Transferencias</a:t>
                </a:r>
                <a:endPara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7ED9FCAD-F087-5975-B4BA-94824BF02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2860" y="2797555"/>
                <a:ext cx="5162256" cy="56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294" tIns="32147" rIns="64294" bIns="6429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4291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alt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Otros ingresos provenientes del trabajo</a:t>
                </a:r>
                <a:endParaRPr kumimoji="0" lang="es-MX" alt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F68430AD-2178-7E5B-0536-7B6CE8549354}"/>
                  </a:ext>
                </a:extLst>
              </p:cNvPr>
              <p:cNvGrpSpPr/>
              <p:nvPr/>
            </p:nvGrpSpPr>
            <p:grpSpPr>
              <a:xfrm>
                <a:off x="5216999" y="2837728"/>
                <a:ext cx="387291" cy="418362"/>
                <a:chOff x="3409416" y="5235110"/>
                <a:chExt cx="453314" cy="554131"/>
              </a:xfrm>
            </p:grpSpPr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406FA38F-7C5A-75BA-F139-0C6BE7AA0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416" y="5235110"/>
                  <a:ext cx="453314" cy="554131"/>
                </a:xfrm>
                <a:custGeom>
                  <a:avLst/>
                  <a:gdLst>
                    <a:gd name="T0" fmla="*/ 0 w 1416"/>
                    <a:gd name="T1" fmla="*/ 708 h 1416"/>
                    <a:gd name="T2" fmla="*/ 708 w 1416"/>
                    <a:gd name="T3" fmla="*/ 0 h 1416"/>
                    <a:gd name="T4" fmla="*/ 1415 w 1416"/>
                    <a:gd name="T5" fmla="*/ 708 h 1416"/>
                    <a:gd name="T6" fmla="*/ 708 w 1416"/>
                    <a:gd name="T7" fmla="*/ 1415 h 1416"/>
                    <a:gd name="T8" fmla="*/ 0 w 1416"/>
                    <a:gd name="T9" fmla="*/ 708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6" h="1416">
                      <a:moveTo>
                        <a:pt x="0" y="708"/>
                      </a:moveTo>
                      <a:cubicBezTo>
                        <a:pt x="0" y="317"/>
                        <a:pt x="316" y="0"/>
                        <a:pt x="708" y="0"/>
                      </a:cubicBezTo>
                      <a:cubicBezTo>
                        <a:pt x="1098" y="0"/>
                        <a:pt x="1415" y="317"/>
                        <a:pt x="1415" y="708"/>
                      </a:cubicBezTo>
                      <a:cubicBezTo>
                        <a:pt x="1415" y="1099"/>
                        <a:pt x="1098" y="1415"/>
                        <a:pt x="708" y="1415"/>
                      </a:cubicBezTo>
                      <a:cubicBezTo>
                        <a:pt x="316" y="1415"/>
                        <a:pt x="0" y="1099"/>
                        <a:pt x="0" y="708"/>
                      </a:cubicBezTo>
                    </a:path>
                  </a:pathLst>
                </a:custGeom>
                <a:solidFill>
                  <a:srgbClr val="F9F9F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4" name="Imagen 55" descr="Icono&#10;&#10;Descripción generada automáticamente">
                  <a:extLst>
                    <a:ext uri="{FF2B5EF4-FFF2-40B4-BE49-F238E27FC236}">
                      <a16:creationId xmlns:a16="http://schemas.microsoft.com/office/drawing/2014/main" id="{F6789B6F-823A-94C7-16DC-AFE723C9DB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2034" y="5344869"/>
                  <a:ext cx="277677" cy="2887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0AF79928-AC2F-6D70-8E2F-F69FB9B9FDDE}"/>
                </a:ext>
              </a:extLst>
            </p:cNvPr>
            <p:cNvSpPr txBox="1">
              <a:spLocks/>
            </p:cNvSpPr>
            <p:nvPr/>
          </p:nvSpPr>
          <p:spPr>
            <a:xfrm>
              <a:off x="2725231" y="2415558"/>
              <a:ext cx="1611024" cy="608317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Ingreso Corriente Monetario</a:t>
              </a: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450455EE-89C3-7270-1214-AFB06BDB6C53}"/>
                </a:ext>
              </a:extLst>
            </p:cNvPr>
            <p:cNvSpPr txBox="1">
              <a:spLocks/>
            </p:cNvSpPr>
            <p:nvPr/>
          </p:nvSpPr>
          <p:spPr>
            <a:xfrm>
              <a:off x="2740751" y="4944915"/>
              <a:ext cx="1611024" cy="608317"/>
            </a:xfrm>
            <a:prstGeom prst="rect">
              <a:avLst/>
            </a:prstGeom>
          </p:spPr>
          <p:txBody>
            <a:bodyPr vert="horz" wrap="square" lIns="64294" tIns="32147" rIns="64294" bIns="64294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Ingreso Corriente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No</a:t>
              </a:r>
              <a:r>
                <a: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Monetario</a:t>
              </a: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A6C91809-78A6-23A7-8A7A-B3B6C75F5633}"/>
                </a:ext>
              </a:extLst>
            </p:cNvPr>
            <p:cNvCxnSpPr>
              <a:cxnSpLocks/>
            </p:cNvCxnSpPr>
            <p:nvPr/>
          </p:nvCxnSpPr>
          <p:spPr>
            <a:xfrm>
              <a:off x="4750248" y="1536239"/>
              <a:ext cx="0" cy="252000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3B1F2E-72A4-F4C3-9939-0515636D16BF}"/>
                </a:ext>
              </a:extLst>
            </p:cNvPr>
            <p:cNvCxnSpPr>
              <a:cxnSpLocks/>
            </p:cNvCxnSpPr>
            <p:nvPr/>
          </p:nvCxnSpPr>
          <p:spPr>
            <a:xfrm>
              <a:off x="4750248" y="4589660"/>
              <a:ext cx="0" cy="1512000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Subtitle 2">
            <a:extLst>
              <a:ext uri="{FF2B5EF4-FFF2-40B4-BE49-F238E27FC236}">
                <a16:creationId xmlns:a16="http://schemas.microsoft.com/office/drawing/2014/main" id="{AC4689B2-607F-8741-5A63-22238B845A45}"/>
              </a:ext>
            </a:extLst>
          </p:cNvPr>
          <p:cNvSpPr txBox="1">
            <a:spLocks/>
          </p:cNvSpPr>
          <p:nvPr/>
        </p:nvSpPr>
        <p:spPr>
          <a:xfrm>
            <a:off x="1148756" y="1667065"/>
            <a:ext cx="1082873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 hogar de 5 personas que se encuentra en el ámbito urbano tiene los siguientes ingresos,</a:t>
            </a:r>
          </a:p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¿en qué lugar del bienestar económico lo identificarías?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2A84797-6DBA-65CB-FF4F-26C300D60CD9}"/>
              </a:ext>
            </a:extLst>
          </p:cNvPr>
          <p:cNvSpPr txBox="1"/>
          <p:nvPr/>
        </p:nvSpPr>
        <p:spPr>
          <a:xfrm>
            <a:off x="7921964" y="2405729"/>
            <a:ext cx="32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11" marR="0" lvl="0" indent="-2009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jefe del hogar trabaja en un taller y gana 10 mil pesos al mes.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0D29258-B83B-1819-5571-0B74B157AF3E}"/>
              </a:ext>
            </a:extLst>
          </p:cNvPr>
          <p:cNvSpPr txBox="1"/>
          <p:nvPr/>
        </p:nvSpPr>
        <p:spPr>
          <a:xfrm>
            <a:off x="7921964" y="2947204"/>
            <a:ext cx="32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11" marR="0" lvl="0" indent="-2009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cónyuge del jefe recibe 7 mil pesos al mes por servicios de maquillista.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BC27288-4FB4-424E-6BC0-05BC8DE4FD6F}"/>
              </a:ext>
            </a:extLst>
          </p:cNvPr>
          <p:cNvSpPr txBox="1"/>
          <p:nvPr/>
        </p:nvSpPr>
        <p:spPr>
          <a:xfrm>
            <a:off x="7921964" y="4224238"/>
            <a:ext cx="32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11" marR="0" lvl="0" indent="-2009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mamá del jefe de familia recibe 3 mil pesos mensuales al mes por PAM.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FECBFE2-9A73-353E-C4FB-2C0F3B800548}"/>
              </a:ext>
            </a:extLst>
          </p:cNvPr>
          <p:cNvSpPr/>
          <p:nvPr/>
        </p:nvSpPr>
        <p:spPr>
          <a:xfrm>
            <a:off x="3692364" y="2433115"/>
            <a:ext cx="7497427" cy="432000"/>
          </a:xfrm>
          <a:prstGeom prst="rect">
            <a:avLst/>
          </a:prstGeom>
          <a:noFill/>
          <a:ln>
            <a:solidFill>
              <a:srgbClr val="00D6C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EDF8C3D0-C285-A7F1-4BA5-7E02C3195D7C}"/>
              </a:ext>
            </a:extLst>
          </p:cNvPr>
          <p:cNvSpPr/>
          <p:nvPr/>
        </p:nvSpPr>
        <p:spPr>
          <a:xfrm>
            <a:off x="3702187" y="2918142"/>
            <a:ext cx="7497427" cy="488940"/>
          </a:xfrm>
          <a:prstGeom prst="rect">
            <a:avLst/>
          </a:prstGeom>
          <a:noFill/>
          <a:ln>
            <a:solidFill>
              <a:srgbClr val="00D6C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54B45EF-9AC6-8B93-2BC4-CFE308A7D00B}"/>
              </a:ext>
            </a:extLst>
          </p:cNvPr>
          <p:cNvSpPr/>
          <p:nvPr/>
        </p:nvSpPr>
        <p:spPr>
          <a:xfrm>
            <a:off x="3660132" y="4122637"/>
            <a:ext cx="7497427" cy="630035"/>
          </a:xfrm>
          <a:prstGeom prst="rect">
            <a:avLst/>
          </a:prstGeom>
          <a:noFill/>
          <a:ln>
            <a:solidFill>
              <a:srgbClr val="00D6C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9DB784C3-6D15-EF1B-2412-D764D6A5AA15}"/>
              </a:ext>
            </a:extLst>
          </p:cNvPr>
          <p:cNvGrpSpPr/>
          <p:nvPr/>
        </p:nvGrpSpPr>
        <p:grpSpPr>
          <a:xfrm>
            <a:off x="5818708" y="2295002"/>
            <a:ext cx="5932188" cy="2803135"/>
            <a:chOff x="4583412" y="3026026"/>
            <a:chExt cx="15284884" cy="3060503"/>
          </a:xfrm>
        </p:grpSpPr>
        <p:grpSp>
          <p:nvGrpSpPr>
            <p:cNvPr id="59" name="Group 25">
              <a:extLst>
                <a:ext uri="{FF2B5EF4-FFF2-40B4-BE49-F238E27FC236}">
                  <a16:creationId xmlns:a16="http://schemas.microsoft.com/office/drawing/2014/main" id="{515534B3-989C-E5D2-170B-18F5606EE0E9}"/>
                </a:ext>
              </a:extLst>
            </p:cNvPr>
            <p:cNvGrpSpPr/>
            <p:nvPr/>
          </p:nvGrpSpPr>
          <p:grpSpPr>
            <a:xfrm>
              <a:off x="4583412" y="3026026"/>
              <a:ext cx="15284884" cy="3060503"/>
              <a:chOff x="4583412" y="3026026"/>
              <a:chExt cx="15284884" cy="3060503"/>
            </a:xfrm>
          </p:grpSpPr>
          <p:sp>
            <p:nvSpPr>
              <p:cNvPr id="61" name="Freeform 1">
                <a:extLst>
                  <a:ext uri="{FF2B5EF4-FFF2-40B4-BE49-F238E27FC236}">
                    <a16:creationId xmlns:a16="http://schemas.microsoft.com/office/drawing/2014/main" id="{89FF513B-57E8-1866-6406-89B65341B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412" y="3305216"/>
                <a:ext cx="14943389" cy="2781313"/>
              </a:xfrm>
              <a:custGeom>
                <a:avLst/>
                <a:gdLst>
                  <a:gd name="T0" fmla="*/ 15013 w 16017"/>
                  <a:gd name="T1" fmla="*/ 0 h 2983"/>
                  <a:gd name="T2" fmla="*/ 16016 w 16017"/>
                  <a:gd name="T3" fmla="*/ 2117 h 2983"/>
                  <a:gd name="T4" fmla="*/ 831 w 16017"/>
                  <a:gd name="T5" fmla="*/ 2982 h 2983"/>
                  <a:gd name="T6" fmla="*/ 0 w 16017"/>
                  <a:gd name="T7" fmla="*/ 0 h 2983"/>
                  <a:gd name="T8" fmla="*/ 15013 w 16017"/>
                  <a:gd name="T9" fmla="*/ 0 h 2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17" h="2983">
                    <a:moveTo>
                      <a:pt x="15013" y="0"/>
                    </a:moveTo>
                    <a:lnTo>
                      <a:pt x="16016" y="2117"/>
                    </a:lnTo>
                    <a:lnTo>
                      <a:pt x="831" y="2982"/>
                    </a:lnTo>
                    <a:lnTo>
                      <a:pt x="0" y="0"/>
                    </a:lnTo>
                    <a:lnTo>
                      <a:pt x="1501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">
                <a:extLst>
                  <a:ext uri="{FF2B5EF4-FFF2-40B4-BE49-F238E27FC236}">
                    <a16:creationId xmlns:a16="http://schemas.microsoft.com/office/drawing/2014/main" id="{AF55801B-5593-39C0-5892-817BF120D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823" y="3071284"/>
                <a:ext cx="14774701" cy="2402792"/>
              </a:xfrm>
              <a:custGeom>
                <a:avLst/>
                <a:gdLst>
                  <a:gd name="T0" fmla="*/ 0 w 15836"/>
                  <a:gd name="T1" fmla="*/ 2494 h 2575"/>
                  <a:gd name="T2" fmla="*/ 14902 w 15836"/>
                  <a:gd name="T3" fmla="*/ 2574 h 2575"/>
                  <a:gd name="T4" fmla="*/ 15835 w 15836"/>
                  <a:gd name="T5" fmla="*/ 918 h 2575"/>
                  <a:gd name="T6" fmla="*/ 457 w 15836"/>
                  <a:gd name="T7" fmla="*/ 0 h 2575"/>
                  <a:gd name="T8" fmla="*/ 0 w 15836"/>
                  <a:gd name="T9" fmla="*/ 2494 h 2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36" h="2575">
                    <a:moveTo>
                      <a:pt x="0" y="2494"/>
                    </a:moveTo>
                    <a:lnTo>
                      <a:pt x="14902" y="2574"/>
                    </a:lnTo>
                    <a:lnTo>
                      <a:pt x="15835" y="918"/>
                    </a:lnTo>
                    <a:lnTo>
                      <a:pt x="457" y="0"/>
                    </a:lnTo>
                    <a:lnTo>
                      <a:pt x="0" y="249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3">
                <a:extLst>
                  <a:ext uri="{FF2B5EF4-FFF2-40B4-BE49-F238E27FC236}">
                    <a16:creationId xmlns:a16="http://schemas.microsoft.com/office/drawing/2014/main" id="{475C3A8E-791A-E489-3F87-566E4488F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051" y="3026026"/>
                <a:ext cx="14902245" cy="2493308"/>
              </a:xfrm>
              <a:custGeom>
                <a:avLst/>
                <a:gdLst>
                  <a:gd name="T0" fmla="*/ 113 w 15970"/>
                  <a:gd name="T1" fmla="*/ 2497 h 2671"/>
                  <a:gd name="T2" fmla="*/ 14932 w 15970"/>
                  <a:gd name="T3" fmla="*/ 2576 h 2671"/>
                  <a:gd name="T4" fmla="*/ 15814 w 15970"/>
                  <a:gd name="T5" fmla="*/ 1010 h 2671"/>
                  <a:gd name="T6" fmla="*/ 552 w 15970"/>
                  <a:gd name="T7" fmla="*/ 99 h 2671"/>
                  <a:gd name="T8" fmla="*/ 113 w 15970"/>
                  <a:gd name="T9" fmla="*/ 2497 h 2671"/>
                  <a:gd name="T10" fmla="*/ 14986 w 15970"/>
                  <a:gd name="T11" fmla="*/ 2670 h 2671"/>
                  <a:gd name="T12" fmla="*/ 14959 w 15970"/>
                  <a:gd name="T13" fmla="*/ 2670 h 2671"/>
                  <a:gd name="T14" fmla="*/ 0 w 15970"/>
                  <a:gd name="T15" fmla="*/ 2590 h 2671"/>
                  <a:gd name="T16" fmla="*/ 475 w 15970"/>
                  <a:gd name="T17" fmla="*/ 0 h 2671"/>
                  <a:gd name="T18" fmla="*/ 15969 w 15970"/>
                  <a:gd name="T19" fmla="*/ 925 h 2671"/>
                  <a:gd name="T20" fmla="*/ 14986 w 15970"/>
                  <a:gd name="T21" fmla="*/ 2670 h 2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70" h="2671">
                    <a:moveTo>
                      <a:pt x="113" y="2497"/>
                    </a:moveTo>
                    <a:lnTo>
                      <a:pt x="14932" y="2576"/>
                    </a:lnTo>
                    <a:lnTo>
                      <a:pt x="15814" y="1010"/>
                    </a:lnTo>
                    <a:lnTo>
                      <a:pt x="552" y="99"/>
                    </a:lnTo>
                    <a:lnTo>
                      <a:pt x="113" y="2497"/>
                    </a:lnTo>
                    <a:close/>
                    <a:moveTo>
                      <a:pt x="14986" y="2670"/>
                    </a:moveTo>
                    <a:lnTo>
                      <a:pt x="14959" y="2670"/>
                    </a:lnTo>
                    <a:lnTo>
                      <a:pt x="0" y="2590"/>
                    </a:lnTo>
                    <a:lnTo>
                      <a:pt x="475" y="0"/>
                    </a:lnTo>
                    <a:lnTo>
                      <a:pt x="15969" y="925"/>
                    </a:lnTo>
                    <a:lnTo>
                      <a:pt x="14986" y="26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4A843BE6-A7CD-1451-5863-0B0A68F1EF95}"/>
                </a:ext>
              </a:extLst>
            </p:cNvPr>
            <p:cNvSpPr txBox="1"/>
            <p:nvPr/>
          </p:nvSpPr>
          <p:spPr>
            <a:xfrm>
              <a:off x="5168963" y="4039541"/>
              <a:ext cx="14411442" cy="12769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(10,000+ 7,000+ 3,000)/5 = 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4,000 por persona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 LPI urbana es de 4 564.97 y la LPEI es de 2 354.65</a:t>
              </a:r>
              <a:b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 lo tanto, las personas del hogar 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reportan ingresos por debajo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la LPI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pero por encima de la LPEI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9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1A48D-F216-FA02-F45D-DB678E4D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A1F0221-D18A-B8B8-76B1-4E1F1670FB0B}"/>
              </a:ext>
            </a:extLst>
          </p:cNvPr>
          <p:cNvSpPr txBox="1">
            <a:spLocks/>
          </p:cNvSpPr>
          <p:nvPr/>
        </p:nvSpPr>
        <p:spPr>
          <a:xfrm>
            <a:off x="970243" y="456474"/>
            <a:ext cx="9697757" cy="482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BIENESTAR ECONÓMICO, 2016-2024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(porcentaje de la población)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6C74B93-C616-4815-A6EB-36F4CDCBC217}"/>
              </a:ext>
            </a:extLst>
          </p:cNvPr>
          <p:cNvGraphicFramePr>
            <a:graphicFrameLocks/>
          </p:cNvGraphicFramePr>
          <p:nvPr/>
        </p:nvGraphicFramePr>
        <p:xfrm>
          <a:off x="805640" y="1892350"/>
          <a:ext cx="10580717" cy="394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8B79123-DC93-8958-C9A6-1FCCF0C6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12" y="1715453"/>
            <a:ext cx="1201762" cy="820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2F86033-77CC-D206-3A95-F7EBAF55A3C0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</p:spTree>
    <p:extLst>
      <p:ext uri="{BB962C8B-B14F-4D97-AF65-F5344CB8AC3E}">
        <p14:creationId xmlns:p14="http://schemas.microsoft.com/office/powerpoint/2010/main" val="22788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E740FA6-0613-4698-3479-CE9BBBA9202E}"/>
              </a:ext>
            </a:extLst>
          </p:cNvPr>
          <p:cNvCxnSpPr>
            <a:cxnSpLocks/>
          </p:cNvCxnSpPr>
          <p:nvPr/>
        </p:nvCxnSpPr>
        <p:spPr>
          <a:xfrm flipH="1">
            <a:off x="9380411" y="3395895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FB414DA-490D-1A0A-4EE3-B52A5B9132BE}"/>
              </a:ext>
            </a:extLst>
          </p:cNvPr>
          <p:cNvCxnSpPr>
            <a:cxnSpLocks/>
          </p:cNvCxnSpPr>
          <p:nvPr/>
        </p:nvCxnSpPr>
        <p:spPr>
          <a:xfrm flipH="1">
            <a:off x="3019297" y="3395895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ortar rectángulo de esquina del mismo lado 41">
            <a:extLst>
              <a:ext uri="{FF2B5EF4-FFF2-40B4-BE49-F238E27FC236}">
                <a16:creationId xmlns:a16="http://schemas.microsoft.com/office/drawing/2014/main" id="{99554C1E-4966-32B8-3226-ADCE15BCA2AB}"/>
              </a:ext>
            </a:extLst>
          </p:cNvPr>
          <p:cNvSpPr/>
          <p:nvPr/>
        </p:nvSpPr>
        <p:spPr>
          <a:xfrm rot="10800000">
            <a:off x="3001964" y="2916916"/>
            <a:ext cx="1587600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41" name="Recortar rectángulo de esquina del mismo lado 40">
            <a:extLst>
              <a:ext uri="{FF2B5EF4-FFF2-40B4-BE49-F238E27FC236}">
                <a16:creationId xmlns:a16="http://schemas.microsoft.com/office/drawing/2014/main" id="{1441C310-DCA2-5E79-971E-B915FC6D2A70}"/>
              </a:ext>
            </a:extLst>
          </p:cNvPr>
          <p:cNvSpPr/>
          <p:nvPr/>
        </p:nvSpPr>
        <p:spPr>
          <a:xfrm>
            <a:off x="4595196" y="2273337"/>
            <a:ext cx="1587600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42" name="Recortar rectángulo de esquina del mismo lado 41">
            <a:extLst>
              <a:ext uri="{FF2B5EF4-FFF2-40B4-BE49-F238E27FC236}">
                <a16:creationId xmlns:a16="http://schemas.microsoft.com/office/drawing/2014/main" id="{6BB67AD6-1265-3E28-E80B-A8D99706E6AD}"/>
              </a:ext>
            </a:extLst>
          </p:cNvPr>
          <p:cNvSpPr/>
          <p:nvPr/>
        </p:nvSpPr>
        <p:spPr>
          <a:xfrm rot="10800000">
            <a:off x="6216103" y="2898599"/>
            <a:ext cx="1587600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43" name="Recortar rectángulo de esquina del mismo lado 42">
            <a:extLst>
              <a:ext uri="{FF2B5EF4-FFF2-40B4-BE49-F238E27FC236}">
                <a16:creationId xmlns:a16="http://schemas.microsoft.com/office/drawing/2014/main" id="{966BCF4D-11B2-9B41-3B63-81E71B14672F}"/>
              </a:ext>
            </a:extLst>
          </p:cNvPr>
          <p:cNvSpPr/>
          <p:nvPr/>
        </p:nvSpPr>
        <p:spPr>
          <a:xfrm>
            <a:off x="7793783" y="2284683"/>
            <a:ext cx="1585936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44" name="Recortar rectángulo de esquina del mismo lado 43">
            <a:extLst>
              <a:ext uri="{FF2B5EF4-FFF2-40B4-BE49-F238E27FC236}">
                <a16:creationId xmlns:a16="http://schemas.microsoft.com/office/drawing/2014/main" id="{3D4663E8-C893-2410-FD74-2A2E1B2113D3}"/>
              </a:ext>
            </a:extLst>
          </p:cNvPr>
          <p:cNvSpPr/>
          <p:nvPr/>
        </p:nvSpPr>
        <p:spPr>
          <a:xfrm rot="10800000">
            <a:off x="9368864" y="2898599"/>
            <a:ext cx="1587600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76CF802-7D44-E505-0105-569C8C129E8F}"/>
              </a:ext>
            </a:extLst>
          </p:cNvPr>
          <p:cNvSpPr txBox="1">
            <a:spLocks/>
          </p:cNvSpPr>
          <p:nvPr/>
        </p:nvSpPr>
        <p:spPr>
          <a:xfrm>
            <a:off x="1076987" y="596713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115" name="TextBox 47"/>
          <p:cNvSpPr txBox="1"/>
          <p:nvPr/>
        </p:nvSpPr>
        <p:spPr>
          <a:xfrm>
            <a:off x="4715828" y="2993870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20/12/2024</a:t>
            </a:r>
          </a:p>
        </p:txBody>
      </p:sp>
      <p:sp>
        <p:nvSpPr>
          <p:cNvPr id="116" name="TextBox 48"/>
          <p:cNvSpPr txBox="1"/>
          <p:nvPr/>
        </p:nvSpPr>
        <p:spPr>
          <a:xfrm>
            <a:off x="7960525" y="2993870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30/07/2025</a:t>
            </a:r>
          </a:p>
        </p:txBody>
      </p:sp>
      <p:sp>
        <p:nvSpPr>
          <p:cNvPr id="121" name="TextBox 53"/>
          <p:cNvSpPr txBox="1"/>
          <p:nvPr/>
        </p:nvSpPr>
        <p:spPr>
          <a:xfrm>
            <a:off x="6331799" y="3609024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7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/07/2025</a:t>
            </a:r>
          </a:p>
        </p:txBody>
      </p:sp>
      <p:sp>
        <p:nvSpPr>
          <p:cNvPr id="122" name="TextBox 54"/>
          <p:cNvSpPr txBox="1"/>
          <p:nvPr/>
        </p:nvSpPr>
        <p:spPr>
          <a:xfrm>
            <a:off x="9529580" y="3609024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13/08/2025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888CEA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165" name="TextBox 50">
            <a:extLst>
              <a:ext uri="{FF2B5EF4-FFF2-40B4-BE49-F238E27FC236}">
                <a16:creationId xmlns:a16="http://schemas.microsoft.com/office/drawing/2014/main" id="{0B2A6AA5-DDE0-0061-F00B-E1E86EE6AD44}"/>
              </a:ext>
            </a:extLst>
          </p:cNvPr>
          <p:cNvSpPr txBox="1"/>
          <p:nvPr/>
        </p:nvSpPr>
        <p:spPr>
          <a:xfrm>
            <a:off x="4779019" y="2442094"/>
            <a:ext cx="114427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SIMPLIFICACIÓN ORGÁNICA</a:t>
            </a:r>
          </a:p>
        </p:txBody>
      </p:sp>
      <p:sp>
        <p:nvSpPr>
          <p:cNvPr id="166" name="TextBox 50">
            <a:extLst>
              <a:ext uri="{FF2B5EF4-FFF2-40B4-BE49-F238E27FC236}">
                <a16:creationId xmlns:a16="http://schemas.microsoft.com/office/drawing/2014/main" id="{A1CCF0A7-8E2C-B115-4DDA-23117E0C1A10}"/>
              </a:ext>
            </a:extLst>
          </p:cNvPr>
          <p:cNvSpPr txBox="1"/>
          <p:nvPr/>
        </p:nvSpPr>
        <p:spPr>
          <a:xfrm>
            <a:off x="6366059" y="2972698"/>
            <a:ext cx="101875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REFORMAN LEYES SECUNDARIAS</a:t>
            </a:r>
          </a:p>
        </p:txBody>
      </p:sp>
      <p:sp>
        <p:nvSpPr>
          <p:cNvPr id="167" name="TextBox 50">
            <a:extLst>
              <a:ext uri="{FF2B5EF4-FFF2-40B4-BE49-F238E27FC236}">
                <a16:creationId xmlns:a16="http://schemas.microsoft.com/office/drawing/2014/main" id="{1244E558-7D07-D86B-269F-920987E78026}"/>
              </a:ext>
            </a:extLst>
          </p:cNvPr>
          <p:cNvSpPr txBox="1"/>
          <p:nvPr/>
        </p:nvSpPr>
        <p:spPr>
          <a:xfrm>
            <a:off x="7960525" y="2521178"/>
            <a:ext cx="7939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 2024</a:t>
            </a:r>
          </a:p>
        </p:txBody>
      </p:sp>
      <p:sp>
        <p:nvSpPr>
          <p:cNvPr id="168" name="TextBox 50">
            <a:extLst>
              <a:ext uri="{FF2B5EF4-FFF2-40B4-BE49-F238E27FC236}">
                <a16:creationId xmlns:a16="http://schemas.microsoft.com/office/drawing/2014/main" id="{08AA93B4-7F34-BE6C-D40E-70D3B1CD6A07}"/>
              </a:ext>
            </a:extLst>
          </p:cNvPr>
          <p:cNvSpPr txBox="1"/>
          <p:nvPr/>
        </p:nvSpPr>
        <p:spPr>
          <a:xfrm>
            <a:off x="9529580" y="3047677"/>
            <a:ext cx="137284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MULTIDIMENSIONAL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EA7853-C7F2-5E52-BBF6-4D5848CD6FDE}"/>
              </a:ext>
            </a:extLst>
          </p:cNvPr>
          <p:cNvSpPr txBox="1"/>
          <p:nvPr/>
        </p:nvSpPr>
        <p:spPr>
          <a:xfrm>
            <a:off x="6272369" y="3836661"/>
            <a:ext cx="155333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confieren al </a:t>
            </a:r>
            <a:r>
              <a:rPr kumimoji="0" lang="es-MX" sz="1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las atribuciones de realizar la medición de pobreza y evaluación integral de la política de desarrollo social.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C8AE6FC-9815-2062-76B1-58F236AB8FC9}"/>
              </a:ext>
            </a:extLst>
          </p:cNvPr>
          <p:cNvSpPr txBox="1"/>
          <p:nvPr/>
        </p:nvSpPr>
        <p:spPr>
          <a:xfrm>
            <a:off x="4624554" y="3203028"/>
            <a:ext cx="16231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Decreto por el que se reforman, adicionan y derogan diversas disposiciones de la Constitución Política de los Estados Unidos Mexicanos, en materia de simplificación orgánica.</a:t>
            </a:r>
            <a:endParaRPr kumimoji="0" lang="es-MX" sz="12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FEFE5F4-2E5A-76C4-9134-AB459B88E116}"/>
              </a:ext>
            </a:extLst>
          </p:cNvPr>
          <p:cNvSpPr txBox="1"/>
          <p:nvPr/>
        </p:nvSpPr>
        <p:spPr>
          <a:xfrm>
            <a:off x="7884706" y="3237413"/>
            <a:ext cx="1283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los resultados de la </a:t>
            </a:r>
            <a:r>
              <a:rPr kumimoji="0" lang="es-MX" sz="1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B3891B1-A18D-B5C8-C5FE-C54094CC7E35}"/>
              </a:ext>
            </a:extLst>
          </p:cNvPr>
          <p:cNvSpPr txBox="1"/>
          <p:nvPr/>
        </p:nvSpPr>
        <p:spPr>
          <a:xfrm>
            <a:off x="9458924" y="3852570"/>
            <a:ext cx="1553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los resultados de la medición de la pobreza multidimensional.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5EEBE8-1191-2766-34E6-8616EBBB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1113439"/>
            <a:ext cx="1201762" cy="82041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5A3E7D5-18B4-A4A5-1F58-EB00B3B086F8}"/>
              </a:ext>
            </a:extLst>
          </p:cNvPr>
          <p:cNvCxnSpPr>
            <a:cxnSpLocks/>
            <a:stCxn id="40" idx="6"/>
            <a:endCxn id="39" idx="2"/>
          </p:cNvCxnSpPr>
          <p:nvPr/>
        </p:nvCxnSpPr>
        <p:spPr>
          <a:xfrm>
            <a:off x="1254548" y="2898599"/>
            <a:ext cx="9730644" cy="0"/>
          </a:xfrm>
          <a:prstGeom prst="line">
            <a:avLst/>
          </a:prstGeom>
          <a:ln w="349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005C2F0B-038F-A952-058D-4339559E2FDB}"/>
              </a:ext>
            </a:extLst>
          </p:cNvPr>
          <p:cNvSpPr/>
          <p:nvPr/>
        </p:nvSpPr>
        <p:spPr>
          <a:xfrm>
            <a:off x="10985192" y="2749871"/>
            <a:ext cx="297456" cy="297456"/>
          </a:xfrm>
          <a:prstGeom prst="ellipse">
            <a:avLst/>
          </a:prstGeom>
          <a:noFill/>
          <a:ln w="34925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B90BD3FB-C48C-EF11-4B5E-C066C659F741}"/>
              </a:ext>
            </a:extLst>
          </p:cNvPr>
          <p:cNvSpPr/>
          <p:nvPr/>
        </p:nvSpPr>
        <p:spPr>
          <a:xfrm>
            <a:off x="957092" y="2749871"/>
            <a:ext cx="297456" cy="297456"/>
          </a:xfrm>
          <a:prstGeom prst="ellipse">
            <a:avLst/>
          </a:prstGeom>
          <a:noFill/>
          <a:ln w="34925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6" name="TextBox 53">
            <a:extLst>
              <a:ext uri="{FF2B5EF4-FFF2-40B4-BE49-F238E27FC236}">
                <a16:creationId xmlns:a16="http://schemas.microsoft.com/office/drawing/2014/main" id="{30152491-247E-B448-03D3-835BCDFE6409}"/>
              </a:ext>
            </a:extLst>
          </p:cNvPr>
          <p:cNvSpPr txBox="1"/>
          <p:nvPr/>
        </p:nvSpPr>
        <p:spPr>
          <a:xfrm>
            <a:off x="3131183" y="3609024"/>
            <a:ext cx="1355650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2009 - 2010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888CEA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2C2DD7-BD75-7139-32E8-1BA9811F63F8}"/>
              </a:ext>
            </a:extLst>
          </p:cNvPr>
          <p:cNvSpPr txBox="1"/>
          <p:nvPr/>
        </p:nvSpPr>
        <p:spPr>
          <a:xfrm>
            <a:off x="3056978" y="3870009"/>
            <a:ext cx="1351289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la metodología y de los lineamientos y criterios generales para la medición de pobreza.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2" name="Recortar rectángulo de esquina del mismo lado 40">
            <a:extLst>
              <a:ext uri="{FF2B5EF4-FFF2-40B4-BE49-F238E27FC236}">
                <a16:creationId xmlns:a16="http://schemas.microsoft.com/office/drawing/2014/main" id="{7026A45F-BCA4-FDD6-5CB2-BD73F484061F}"/>
              </a:ext>
            </a:extLst>
          </p:cNvPr>
          <p:cNvSpPr/>
          <p:nvPr/>
        </p:nvSpPr>
        <p:spPr>
          <a:xfrm>
            <a:off x="1413901" y="2259283"/>
            <a:ext cx="1587600" cy="625262"/>
          </a:xfrm>
          <a:prstGeom prst="snip2SameRect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FBBD4AF-B926-5C6A-2A04-22BF2F965925}"/>
              </a:ext>
            </a:extLst>
          </p:cNvPr>
          <p:cNvCxnSpPr>
            <a:cxnSpLocks/>
          </p:cNvCxnSpPr>
          <p:nvPr/>
        </p:nvCxnSpPr>
        <p:spPr>
          <a:xfrm flipH="1">
            <a:off x="1419814" y="2910406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0">
            <a:extLst>
              <a:ext uri="{FF2B5EF4-FFF2-40B4-BE49-F238E27FC236}">
                <a16:creationId xmlns:a16="http://schemas.microsoft.com/office/drawing/2014/main" id="{68FA8FF9-47C3-E5FA-CFED-5ADF5CD75A99}"/>
              </a:ext>
            </a:extLst>
          </p:cNvPr>
          <p:cNvSpPr txBox="1"/>
          <p:nvPr/>
        </p:nvSpPr>
        <p:spPr>
          <a:xfrm>
            <a:off x="1602399" y="2352945"/>
            <a:ext cx="121060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LEY GENERAL DE DESARROLLO SOCIAL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9656B6-0B31-9080-BD26-213491111022}"/>
              </a:ext>
            </a:extLst>
          </p:cNvPr>
          <p:cNvSpPr txBox="1"/>
          <p:nvPr/>
        </p:nvSpPr>
        <p:spPr>
          <a:xfrm>
            <a:off x="1436803" y="3225798"/>
            <a:ext cx="131698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la Ley General de Desarrollo Social (</a:t>
            </a:r>
            <a:r>
              <a:rPr kumimoji="0" lang="es-MX" sz="1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lgds).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31C3BEAF-0CA8-598D-0B83-9C727374B686}"/>
              </a:ext>
            </a:extLst>
          </p:cNvPr>
          <p:cNvSpPr txBox="1"/>
          <p:nvPr/>
        </p:nvSpPr>
        <p:spPr>
          <a:xfrm>
            <a:off x="1558585" y="2993870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20/01/2004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888CEA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1FDB3BFA-4DB1-FDC9-1DB6-B8C9D858E54B}"/>
              </a:ext>
            </a:extLst>
          </p:cNvPr>
          <p:cNvSpPr txBox="1"/>
          <p:nvPr/>
        </p:nvSpPr>
        <p:spPr>
          <a:xfrm>
            <a:off x="3167586" y="3047327"/>
            <a:ext cx="12106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LINEAMIENTOS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7B63599-8CE5-2570-458F-F8D8AE6D3CD0}"/>
              </a:ext>
            </a:extLst>
          </p:cNvPr>
          <p:cNvCxnSpPr>
            <a:cxnSpLocks/>
          </p:cNvCxnSpPr>
          <p:nvPr/>
        </p:nvCxnSpPr>
        <p:spPr>
          <a:xfrm flipH="1">
            <a:off x="4578990" y="2884545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BB1089A-3D20-403A-72DD-0028E39A4701}"/>
              </a:ext>
            </a:extLst>
          </p:cNvPr>
          <p:cNvCxnSpPr>
            <a:cxnSpLocks/>
          </p:cNvCxnSpPr>
          <p:nvPr/>
        </p:nvCxnSpPr>
        <p:spPr>
          <a:xfrm flipH="1">
            <a:off x="6224037" y="3395895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4191A27-7253-35A2-49E6-10EE2BAC67F1}"/>
              </a:ext>
            </a:extLst>
          </p:cNvPr>
          <p:cNvCxnSpPr>
            <a:cxnSpLocks/>
          </p:cNvCxnSpPr>
          <p:nvPr/>
        </p:nvCxnSpPr>
        <p:spPr>
          <a:xfrm flipH="1">
            <a:off x="7791604" y="2884545"/>
            <a:ext cx="2179" cy="1500475"/>
          </a:xfrm>
          <a:prstGeom prst="line">
            <a:avLst/>
          </a:prstGeom>
          <a:ln w="22225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88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1A48D-F216-FA02-F45D-DB678E4D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DB7CE22-A150-84AB-3FFE-8A0D7D42AB8E}"/>
              </a:ext>
            </a:extLst>
          </p:cNvPr>
          <p:cNvGraphicFramePr>
            <a:graphicFrameLocks/>
          </p:cNvGraphicFramePr>
          <p:nvPr/>
        </p:nvGraphicFramePr>
        <p:xfrm>
          <a:off x="805800" y="1914106"/>
          <a:ext cx="10580400" cy="39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CB1525B-8000-830F-1055-B3B91DF6E03C}"/>
              </a:ext>
            </a:extLst>
          </p:cNvPr>
          <p:cNvSpPr txBox="1">
            <a:spLocks/>
          </p:cNvSpPr>
          <p:nvPr/>
        </p:nvSpPr>
        <p:spPr>
          <a:xfrm>
            <a:off x="996368" y="467833"/>
            <a:ext cx="9682518" cy="482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INDICADORES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BIENESTAR ECONÓMICO, 2016-2024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(millones de personas)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A0A67E-8E3B-563A-9417-35FB17F35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37" y="1754551"/>
            <a:ext cx="1201762" cy="820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AC01C7-2084-3994-C990-EF8B8619B4D2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</p:spTree>
    <p:extLst>
      <p:ext uri="{BB962C8B-B14F-4D97-AF65-F5344CB8AC3E}">
        <p14:creationId xmlns:p14="http://schemas.microsoft.com/office/powerpoint/2010/main" val="3678630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90D3-7BE8-163E-8ED1-A8BD0C785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533F37-BA77-12FE-5447-3AE9A543F562}"/>
              </a:ext>
            </a:extLst>
          </p:cNvPr>
          <p:cNvSpPr txBox="1">
            <a:spLocks/>
          </p:cNvSpPr>
          <p:nvPr/>
        </p:nvSpPr>
        <p:spPr>
          <a:xfrm>
            <a:off x="1041599" y="224730"/>
            <a:ext cx="8601934" cy="1292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INGRESO CORRIENTE TOTAL PER CÁPITA MENSUAL, SEGÚN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FUENTE DE INGRESO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                                        </a:t>
            </a: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(pesos de 2024)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D28B59-23C9-6E8E-0C99-73A0F040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19" y="1743850"/>
            <a:ext cx="1201762" cy="82041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62093FE-E226-BAD9-4930-2E886BCCCD04}"/>
              </a:ext>
            </a:extLst>
          </p:cNvPr>
          <p:cNvGraphicFramePr>
            <a:graphicFrameLocks noGrp="1"/>
          </p:cNvGraphicFramePr>
          <p:nvPr/>
        </p:nvGraphicFramePr>
        <p:xfrm>
          <a:off x="1827166" y="1970422"/>
          <a:ext cx="8376170" cy="4230284"/>
        </p:xfrm>
        <a:graphic>
          <a:graphicData uri="http://schemas.openxmlformats.org/drawingml/2006/table">
            <a:tbl>
              <a:tblPr/>
              <a:tblGrid>
                <a:gridCol w="415084">
                  <a:extLst>
                    <a:ext uri="{9D8B030D-6E8A-4147-A177-3AD203B41FA5}">
                      <a16:colId xmlns:a16="http://schemas.microsoft.com/office/drawing/2014/main" val="1332253404"/>
                    </a:ext>
                  </a:extLst>
                </a:gridCol>
                <a:gridCol w="3811588">
                  <a:extLst>
                    <a:ext uri="{9D8B030D-6E8A-4147-A177-3AD203B41FA5}">
                      <a16:colId xmlns:a16="http://schemas.microsoft.com/office/drawing/2014/main" val="3362200456"/>
                    </a:ext>
                  </a:extLst>
                </a:gridCol>
                <a:gridCol w="838028">
                  <a:extLst>
                    <a:ext uri="{9D8B030D-6E8A-4147-A177-3AD203B41FA5}">
                      <a16:colId xmlns:a16="http://schemas.microsoft.com/office/drawing/2014/main" val="1215574184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896176890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112770890"/>
                    </a:ext>
                  </a:extLst>
                </a:gridCol>
                <a:gridCol w="872066">
                  <a:extLst>
                    <a:ext uri="{9D8B030D-6E8A-4147-A177-3AD203B41FA5}">
                      <a16:colId xmlns:a16="http://schemas.microsoft.com/office/drawing/2014/main" val="838746324"/>
                    </a:ext>
                  </a:extLst>
                </a:gridCol>
                <a:gridCol w="805337">
                  <a:extLst>
                    <a:ext uri="{9D8B030D-6E8A-4147-A177-3AD203B41FA5}">
                      <a16:colId xmlns:a16="http://schemas.microsoft.com/office/drawing/2014/main" val="3734069672"/>
                    </a:ext>
                  </a:extLst>
                </a:gridCol>
              </a:tblGrid>
              <a:tr h="245764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41964"/>
                  </a:ext>
                </a:extLst>
              </a:tr>
              <a:tr h="367582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Ingreso corriente total per cápita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6 268.6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6 113.2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5 692.8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6 596.0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7 468.6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25197"/>
                  </a:ext>
                </a:extLst>
              </a:tr>
              <a:tr h="367582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Total ingreso corriente monetario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5 923.8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5 778.9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5 398.9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6 294.9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7 067.9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18832"/>
                  </a:ext>
                </a:extLst>
              </a:tr>
              <a:tr h="482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Remuneraciones por trabajo subordinado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3 778.7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3 839.5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3 443.8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4 057.0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4 628.3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30290"/>
                  </a:ext>
                </a:extLst>
              </a:tr>
              <a:tr h="3675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Ingreso por trabajo independiente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520.6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550.3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500.4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647.9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669.8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69790"/>
                  </a:ext>
                </a:extLst>
              </a:tr>
              <a:tr h="3675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Ingreso por renta de la propiedad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609.4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408.3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356.7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388.0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415.2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84259"/>
                  </a:ext>
                </a:extLst>
              </a:tr>
              <a:tr h="547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Otros ingresos provenientes del trabajo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176.5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48468"/>
                  </a:ext>
                </a:extLst>
              </a:tr>
              <a:tr h="3737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Transferencias monetarias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838.6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806.6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937.5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1 059.8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1 201.6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65064"/>
                  </a:ext>
                </a:extLst>
              </a:tr>
              <a:tr h="367582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Total ingreso corriente no monetario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 344.8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 334.3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 293.9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 301.1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 400.8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68455"/>
                  </a:ext>
                </a:extLst>
              </a:tr>
              <a:tr h="3675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Pago en especie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107.4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99.9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144.7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07647"/>
                  </a:ext>
                </a:extLst>
              </a:tr>
              <a:tr h="3675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Transferencias en especie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237.4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219.1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194.0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186.4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 256.0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6917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6D416C1-30A0-8A27-B73B-160690E775A8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</p:spTree>
    <p:extLst>
      <p:ext uri="{BB962C8B-B14F-4D97-AF65-F5344CB8AC3E}">
        <p14:creationId xmlns:p14="http://schemas.microsoft.com/office/powerpoint/2010/main" val="352461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574D3-1BB7-EED6-C4AD-D7C9C8DF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31CCCC9A-9640-C2E0-EA79-81906EAE3609}"/>
              </a:ext>
            </a:extLst>
          </p:cNvPr>
          <p:cNvSpPr txBox="1">
            <a:spLocks/>
          </p:cNvSpPr>
          <p:nvPr/>
        </p:nvSpPr>
        <p:spPr>
          <a:xfrm>
            <a:off x="845181" y="249214"/>
            <a:ext cx="1007544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INGRESO CORRIENTE TOTAL PER CÁPITA MENSUAL,SEGÚN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FUENTE DE INGRESO Y DECIL</a:t>
            </a: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(porcentaje de la población)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930104-9B77-45D4-44F2-248559051ED8}"/>
              </a:ext>
            </a:extLst>
          </p:cNvPr>
          <p:cNvSpPr txBox="1"/>
          <p:nvPr/>
        </p:nvSpPr>
        <p:spPr>
          <a:xfrm>
            <a:off x="946781" y="6213032"/>
            <a:ext cx="87681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9A22EE5-0869-E021-C53A-35A0B29452B6}"/>
              </a:ext>
            </a:extLst>
          </p:cNvPr>
          <p:cNvGraphicFramePr>
            <a:graphicFrameLocks/>
          </p:cNvGraphicFramePr>
          <p:nvPr/>
        </p:nvGraphicFramePr>
        <p:xfrm>
          <a:off x="631018" y="2046044"/>
          <a:ext cx="11090858" cy="427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83212EB-F581-18F7-06AC-37F4A430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1" y="171743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55F4-A424-6C58-DF5A-3289EF41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CE4E853-60F5-4FA7-AB5C-92049C8DF6E0}"/>
              </a:ext>
            </a:extLst>
          </p:cNvPr>
          <p:cNvGraphicFramePr>
            <a:graphicFrameLocks/>
          </p:cNvGraphicFramePr>
          <p:nvPr/>
        </p:nvGraphicFramePr>
        <p:xfrm>
          <a:off x="1150086" y="2185050"/>
          <a:ext cx="8555726" cy="365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3">
            <a:extLst>
              <a:ext uri="{FF2B5EF4-FFF2-40B4-BE49-F238E27FC236}">
                <a16:creationId xmlns:a16="http://schemas.microsoft.com/office/drawing/2014/main" id="{0CB6A9EF-BAC7-2F27-6E07-204F11E876F6}"/>
              </a:ext>
            </a:extLst>
          </p:cNvPr>
          <p:cNvSpPr txBox="1"/>
          <p:nvPr/>
        </p:nvSpPr>
        <p:spPr>
          <a:xfrm>
            <a:off x="969077" y="1592805"/>
            <a:ext cx="2981985" cy="379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1ECAB15-25FB-0905-E90C-A55F908B63C4}"/>
              </a:ext>
            </a:extLst>
          </p:cNvPr>
          <p:cNvSpPr txBox="1">
            <a:spLocks/>
          </p:cNvSpPr>
          <p:nvPr/>
        </p:nvSpPr>
        <p:spPr>
          <a:xfrm>
            <a:off x="969077" y="421124"/>
            <a:ext cx="10461692" cy="824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 Y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TRANSFERENCIAS DE PROGRAMAS SOCIALES, 2022 Y 2024                                  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  <a:endParaRPr kumimoji="0" lang="es-MX" altLang="ko-KR" sz="4000" b="1" i="0" u="none" strike="noStrike" kern="1200" cap="small" spc="0" normalizeH="0" baseline="0" noProof="0" dirty="0">
              <a:ln>
                <a:noFill/>
              </a:ln>
              <a:solidFill>
                <a:srgbClr val="A59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AF00B4-F3E5-8CE7-DCA5-ACA2774C0877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8A2E49-3A63-B49F-534E-7A56424A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19" y="203744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7F96A-CA63-C230-4924-0FF13241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1F2B8E-E64A-39E0-F088-B5BDF7AC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3" y="1929731"/>
            <a:ext cx="1201762" cy="82041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02D5F1F-4560-4A08-BA56-85BF33278FA5}"/>
              </a:ext>
            </a:extLst>
          </p:cNvPr>
          <p:cNvGraphicFramePr>
            <a:graphicFrameLocks/>
          </p:cNvGraphicFramePr>
          <p:nvPr/>
        </p:nvGraphicFramePr>
        <p:xfrm>
          <a:off x="1336354" y="2252860"/>
          <a:ext cx="8555726" cy="367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261220C-3761-BF8E-BCD7-422A9B7F7EEA}"/>
              </a:ext>
            </a:extLst>
          </p:cNvPr>
          <p:cNvSpPr txBox="1"/>
          <p:nvPr/>
        </p:nvSpPr>
        <p:spPr>
          <a:xfrm>
            <a:off x="844929" y="6345238"/>
            <a:ext cx="7558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Fuentes: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inegi. P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Medición de la pobreza, de 2016 a 2022. https://www.coneval.org.mx/medicion/mp/paginas/ae_pobreza_2022.aspx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46E463B-BE54-2269-367D-FAD4CABCAD59}"/>
              </a:ext>
            </a:extLst>
          </p:cNvPr>
          <p:cNvSpPr txBox="1"/>
          <p:nvPr/>
        </p:nvSpPr>
        <p:spPr>
          <a:xfrm>
            <a:off x="908048" y="1454567"/>
            <a:ext cx="2385483" cy="379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personas)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2E58ECC-5FDD-27E5-E182-F7E2ABEEB0F1}"/>
              </a:ext>
            </a:extLst>
          </p:cNvPr>
          <p:cNvSpPr txBox="1">
            <a:spLocks/>
          </p:cNvSpPr>
          <p:nvPr/>
        </p:nvSpPr>
        <p:spPr>
          <a:xfrm>
            <a:off x="975782" y="330197"/>
            <a:ext cx="10461692" cy="824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 Y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TRANSFERENCIAS DE PROGRAMAS SOCIALES, 2022 Y 2024                                  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  <a:endParaRPr kumimoji="0" lang="es-MX" altLang="ko-KR" sz="4000" b="1" i="0" u="none" strike="noStrike" kern="1200" cap="small" spc="0" normalizeH="0" baseline="0" noProof="0" dirty="0">
              <a:ln>
                <a:noFill/>
              </a:ln>
              <a:solidFill>
                <a:srgbClr val="A59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72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103969" y="2488125"/>
            <a:ext cx="8954431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 EN LAS </a:t>
            </a:r>
            <a: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ENTIDADES FEDERATIVAS</a:t>
            </a:r>
            <a:b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</a:br>
            <a:endParaRPr kumimoji="0" lang="es-MX" altLang="ko-KR" sz="3800" b="1" i="1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맑은 고딕" panose="020B0503020000020004" pitchFamily="34" charset="-127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51C9A7-8CE1-9478-B535-E002685D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3792265"/>
            <a:ext cx="1469409" cy="100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4B28AF-18A5-FC18-4917-50E63845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DDE2742-1F3E-EFA4-553A-254B0DCDE0FA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</p:spTree>
    <p:extLst>
      <p:ext uri="{BB962C8B-B14F-4D97-AF65-F5344CB8AC3E}">
        <p14:creationId xmlns:p14="http://schemas.microsoft.com/office/powerpoint/2010/main" val="322986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BA8C-93CC-9289-0CF8-0C6ECF5E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0A3F71-22C3-151D-8C2C-9570D25AE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6" y="1146097"/>
            <a:ext cx="1201762" cy="82041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26F0FCB-7D49-1233-86A6-55D83D03530A}"/>
              </a:ext>
            </a:extLst>
          </p:cNvPr>
          <p:cNvSpPr txBox="1">
            <a:spLocks/>
          </p:cNvSpPr>
          <p:nvPr/>
        </p:nvSpPr>
        <p:spPr>
          <a:xfrm>
            <a:off x="680684" y="280471"/>
            <a:ext cx="751398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MULTIDIMENSIONAL, SEGÚN </a:t>
            </a:r>
            <a:b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ENTIDAD FEDERATIVA, 2024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0EBEC3-9043-A543-D61F-3C4DBA7D3A4D}"/>
              </a:ext>
            </a:extLst>
          </p:cNvPr>
          <p:cNvSpPr txBox="1"/>
          <p:nvPr/>
        </p:nvSpPr>
        <p:spPr>
          <a:xfrm>
            <a:off x="769086" y="6471513"/>
            <a:ext cx="81117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7558C6D-156B-40E4-B6DB-DDB26A5C15F5}"/>
              </a:ext>
            </a:extLst>
          </p:cNvPr>
          <p:cNvGraphicFramePr>
            <a:graphicFrameLocks/>
          </p:cNvGraphicFramePr>
          <p:nvPr/>
        </p:nvGraphicFramePr>
        <p:xfrm>
          <a:off x="5657259" y="1762740"/>
          <a:ext cx="6447252" cy="46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FEB94E-A23C-4E98-A362-B31FE6F37833}"/>
              </a:ext>
            </a:extLst>
          </p:cNvPr>
          <p:cNvGraphicFramePr>
            <a:graphicFrameLocks/>
          </p:cNvGraphicFramePr>
          <p:nvPr/>
        </p:nvGraphicFramePr>
        <p:xfrm>
          <a:off x="509511" y="1738213"/>
          <a:ext cx="5034316" cy="473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3">
            <a:extLst>
              <a:ext uri="{FF2B5EF4-FFF2-40B4-BE49-F238E27FC236}">
                <a16:creationId xmlns:a16="http://schemas.microsoft.com/office/drawing/2014/main" id="{A2BC8A0D-384C-DF99-035C-4CC66F36E174}"/>
              </a:ext>
            </a:extLst>
          </p:cNvPr>
          <p:cNvSpPr txBox="1"/>
          <p:nvPr/>
        </p:nvSpPr>
        <p:spPr>
          <a:xfrm>
            <a:off x="9013371" y="3429000"/>
            <a:ext cx="2732352" cy="18312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 Unidos Mexicanos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38.5 millones de personas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situación de pobreza multidimensional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DA9EC5D-7EE5-D96D-A7E3-4E557EFA729D}"/>
              </a:ext>
            </a:extLst>
          </p:cNvPr>
          <p:cNvSpPr txBox="1"/>
          <p:nvPr/>
        </p:nvSpPr>
        <p:spPr>
          <a:xfrm>
            <a:off x="2403308" y="1268625"/>
            <a:ext cx="2661734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62FF6B0-CEDB-5B30-093F-3D3F2FDBAB0C}"/>
              </a:ext>
            </a:extLst>
          </p:cNvPr>
          <p:cNvSpPr txBox="1"/>
          <p:nvPr/>
        </p:nvSpPr>
        <p:spPr>
          <a:xfrm>
            <a:off x="8194664" y="1285128"/>
            <a:ext cx="1905221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(miles de personas)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C97175E-3900-1DF7-D066-487F2AE91D38}"/>
              </a:ext>
            </a:extLst>
          </p:cNvPr>
          <p:cNvSpPr/>
          <p:nvPr/>
        </p:nvSpPr>
        <p:spPr>
          <a:xfrm>
            <a:off x="5724991" y="1871169"/>
            <a:ext cx="6379520" cy="43725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>
            <a:lvl1pPr marL="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0" i="0" u="none" strike="noStrike" kern="1200" cap="none" spc="0" normalizeH="0" baseline="0" noProof="0">
              <a:ln>
                <a:noFill/>
              </a:ln>
              <a:solidFill>
                <a:srgbClr val="F46036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13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5DA86-D287-4C09-29C9-3F5840C8A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F2D9D7-B06C-7715-D294-62FDB9C2EA0B}"/>
              </a:ext>
            </a:extLst>
          </p:cNvPr>
          <p:cNvGraphicFramePr>
            <a:graphicFrameLocks/>
          </p:cNvGraphicFramePr>
          <p:nvPr/>
        </p:nvGraphicFramePr>
        <p:xfrm>
          <a:off x="5766862" y="1601202"/>
          <a:ext cx="6426269" cy="446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B2C15F3-0DD1-13D4-30BA-CDECF608A071}"/>
              </a:ext>
            </a:extLst>
          </p:cNvPr>
          <p:cNvSpPr txBox="1"/>
          <p:nvPr/>
        </p:nvSpPr>
        <p:spPr>
          <a:xfrm>
            <a:off x="1150086" y="6164072"/>
            <a:ext cx="8111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Moderada: Coeficiente de Variación en el rango de [15 , 30 )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              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Baja: Coeficiente de Variación de 30 en adelante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978263E-F8E9-13D0-B9DA-16F84228D6F6}"/>
              </a:ext>
            </a:extLst>
          </p:cNvPr>
          <p:cNvSpPr txBox="1"/>
          <p:nvPr/>
        </p:nvSpPr>
        <p:spPr>
          <a:xfrm>
            <a:off x="1881137" y="1241888"/>
            <a:ext cx="2661734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34193F6-2D67-8882-7DD6-9A8015EF2F13}"/>
              </a:ext>
            </a:extLst>
          </p:cNvPr>
          <p:cNvSpPr txBox="1"/>
          <p:nvPr/>
        </p:nvSpPr>
        <p:spPr>
          <a:xfrm>
            <a:off x="8194664" y="1285128"/>
            <a:ext cx="1905221" cy="3432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(miles de personas)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81A06FC-9D81-4C91-502A-880DFC581343}"/>
              </a:ext>
            </a:extLst>
          </p:cNvPr>
          <p:cNvGraphicFramePr>
            <a:graphicFrameLocks/>
          </p:cNvGraphicFramePr>
          <p:nvPr/>
        </p:nvGraphicFramePr>
        <p:xfrm>
          <a:off x="737314" y="1598873"/>
          <a:ext cx="4949380" cy="456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3">
            <a:extLst>
              <a:ext uri="{FF2B5EF4-FFF2-40B4-BE49-F238E27FC236}">
                <a16:creationId xmlns:a16="http://schemas.microsoft.com/office/drawing/2014/main" id="{95C9959A-7A36-1AC1-84BA-68864C3A0BCB}"/>
              </a:ext>
            </a:extLst>
          </p:cNvPr>
          <p:cNvSpPr txBox="1"/>
          <p:nvPr/>
        </p:nvSpPr>
        <p:spPr>
          <a:xfrm>
            <a:off x="8979997" y="3429000"/>
            <a:ext cx="2787459" cy="155427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 Unidos Mexicanos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7.0 millones de personas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situación de pobreza extrema.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E8A2F7-10BA-1821-6110-097557529591}"/>
              </a:ext>
            </a:extLst>
          </p:cNvPr>
          <p:cNvSpPr txBox="1"/>
          <p:nvPr/>
        </p:nvSpPr>
        <p:spPr>
          <a:xfrm>
            <a:off x="1150086" y="6408252"/>
            <a:ext cx="7829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960814F-1942-32D5-E965-26B47438FF88}"/>
              </a:ext>
            </a:extLst>
          </p:cNvPr>
          <p:cNvSpPr txBox="1">
            <a:spLocks/>
          </p:cNvSpPr>
          <p:nvPr/>
        </p:nvSpPr>
        <p:spPr>
          <a:xfrm>
            <a:off x="680684" y="280471"/>
            <a:ext cx="844426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EXTREMA, SEGÚN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ENTIDAD FEDERATIVA, 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D34A3D-948D-BD3D-7669-4D68A5A40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86" y="1146097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1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103969" y="2513613"/>
            <a:ext cx="6645946" cy="1212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EN </a:t>
            </a: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GRUPOS </a:t>
            </a:r>
            <a:b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</a:b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DE POBLACIÓN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6425F6-F18E-7CB5-586A-BD492AF4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3766776"/>
            <a:ext cx="1469409" cy="100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1B7924-01C9-C627-6217-B93CEB94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E19BBC-5781-30B9-AFEE-84ABF43AACE8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</p:spTree>
    <p:extLst>
      <p:ext uri="{BB962C8B-B14F-4D97-AF65-F5344CB8AC3E}">
        <p14:creationId xmlns:p14="http://schemas.microsoft.com/office/powerpoint/2010/main" val="3093089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4EE9D5E0-A235-B1B0-FCF7-2BAA9D75B9E7}"/>
              </a:ext>
            </a:extLst>
          </p:cNvPr>
          <p:cNvSpPr/>
          <p:nvPr/>
        </p:nvSpPr>
        <p:spPr>
          <a:xfrm rot="1800000">
            <a:off x="4130994" y="2202245"/>
            <a:ext cx="3439997" cy="3436873"/>
          </a:xfrm>
          <a:custGeom>
            <a:avLst/>
            <a:gdLst>
              <a:gd name="connsiteX0" fmla="*/ 1719999 w 3439997"/>
              <a:gd name="connsiteY0" fmla="*/ 0 h 3436873"/>
              <a:gd name="connsiteX1" fmla="*/ 0 w 3439997"/>
              <a:gd name="connsiteY1" fmla="*/ 1718436 h 3436873"/>
              <a:gd name="connsiteX2" fmla="*/ 1719999 w 3439997"/>
              <a:gd name="connsiteY2" fmla="*/ 3436873 h 3436873"/>
              <a:gd name="connsiteX3" fmla="*/ 3439998 w 3439997"/>
              <a:gd name="connsiteY3" fmla="*/ 1718436 h 3436873"/>
              <a:gd name="connsiteX4" fmla="*/ 1719999 w 3439997"/>
              <a:gd name="connsiteY4" fmla="*/ 0 h 3436873"/>
              <a:gd name="connsiteX5" fmla="*/ 1719999 w 3439997"/>
              <a:gd name="connsiteY5" fmla="*/ 3230367 h 3436873"/>
              <a:gd name="connsiteX6" fmla="*/ 206693 w 3439997"/>
              <a:gd name="connsiteY6" fmla="*/ 1718436 h 3436873"/>
              <a:gd name="connsiteX7" fmla="*/ 1719999 w 3439997"/>
              <a:gd name="connsiteY7" fmla="*/ 206506 h 3436873"/>
              <a:gd name="connsiteX8" fmla="*/ 3233304 w 3439997"/>
              <a:gd name="connsiteY8" fmla="*/ 1718436 h 3436873"/>
              <a:gd name="connsiteX9" fmla="*/ 1719999 w 3439997"/>
              <a:gd name="connsiteY9" fmla="*/ 3230367 h 3436873"/>
              <a:gd name="connsiteX10" fmla="*/ 2178952 w 3439997"/>
              <a:gd name="connsiteY10" fmla="*/ 924281 h 3436873"/>
              <a:gd name="connsiteX11" fmla="*/ 2514876 w 3439997"/>
              <a:gd name="connsiteY11" fmla="*/ 2176846 h 3436873"/>
              <a:gd name="connsiteX12" fmla="*/ 1261172 w 3439997"/>
              <a:gd name="connsiteY12" fmla="*/ 2512466 h 3436873"/>
              <a:gd name="connsiteX13" fmla="*/ 925248 w 3439997"/>
              <a:gd name="connsiteY13" fmla="*/ 1259900 h 3436873"/>
              <a:gd name="connsiteX14" fmla="*/ 2178952 w 3439997"/>
              <a:gd name="connsiteY14" fmla="*/ 924281 h 34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9997" h="3436873">
                <a:moveTo>
                  <a:pt x="1719999" y="0"/>
                </a:moveTo>
                <a:cubicBezTo>
                  <a:pt x="770069" y="0"/>
                  <a:pt x="0" y="769370"/>
                  <a:pt x="0" y="1718436"/>
                </a:cubicBezTo>
                <a:cubicBezTo>
                  <a:pt x="0" y="2667503"/>
                  <a:pt x="770069" y="3436873"/>
                  <a:pt x="1719999" y="3436873"/>
                </a:cubicBezTo>
                <a:cubicBezTo>
                  <a:pt x="2669928" y="3436873"/>
                  <a:pt x="3439998" y="2667503"/>
                  <a:pt x="3439998" y="1718436"/>
                </a:cubicBezTo>
                <a:cubicBezTo>
                  <a:pt x="3439998" y="769370"/>
                  <a:pt x="2669928" y="0"/>
                  <a:pt x="1719999" y="0"/>
                </a:cubicBezTo>
                <a:close/>
                <a:moveTo>
                  <a:pt x="1719999" y="3230367"/>
                </a:moveTo>
                <a:cubicBezTo>
                  <a:pt x="884238" y="3230367"/>
                  <a:pt x="206693" y="2553438"/>
                  <a:pt x="206693" y="1718436"/>
                </a:cubicBezTo>
                <a:cubicBezTo>
                  <a:pt x="206693" y="883435"/>
                  <a:pt x="884238" y="206506"/>
                  <a:pt x="1719999" y="206506"/>
                </a:cubicBezTo>
                <a:cubicBezTo>
                  <a:pt x="2555759" y="206506"/>
                  <a:pt x="3233304" y="883435"/>
                  <a:pt x="3233304" y="1718436"/>
                </a:cubicBezTo>
                <a:cubicBezTo>
                  <a:pt x="3233304" y="2553438"/>
                  <a:pt x="2555759" y="3230367"/>
                  <a:pt x="1719999" y="3230367"/>
                </a:cubicBezTo>
                <a:close/>
                <a:moveTo>
                  <a:pt x="2178952" y="924281"/>
                </a:moveTo>
                <a:cubicBezTo>
                  <a:pt x="2617907" y="1177450"/>
                  <a:pt x="2768275" y="1738290"/>
                  <a:pt x="2514876" y="2176846"/>
                </a:cubicBezTo>
                <a:cubicBezTo>
                  <a:pt x="2261477" y="2615402"/>
                  <a:pt x="1700127" y="2765634"/>
                  <a:pt x="1261172" y="2512466"/>
                </a:cubicBezTo>
                <a:cubicBezTo>
                  <a:pt x="822217" y="2259297"/>
                  <a:pt x="671849" y="1698456"/>
                  <a:pt x="925248" y="1259900"/>
                </a:cubicBezTo>
                <a:cubicBezTo>
                  <a:pt x="1178647" y="821344"/>
                  <a:pt x="1739997" y="671112"/>
                  <a:pt x="2178952" y="924281"/>
                </a:cubicBezTo>
                <a:close/>
              </a:path>
            </a:pathLst>
          </a:custGeom>
          <a:solidFill>
            <a:srgbClr val="00BFB3"/>
          </a:solidFill>
          <a:ln w="126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601D2318-3B66-331E-2FA4-2A1337B15990}"/>
              </a:ext>
            </a:extLst>
          </p:cNvPr>
          <p:cNvSpPr/>
          <p:nvPr/>
        </p:nvSpPr>
        <p:spPr>
          <a:xfrm rot="1514400">
            <a:off x="4857339" y="1977919"/>
            <a:ext cx="801965" cy="801237"/>
          </a:xfrm>
          <a:custGeom>
            <a:avLst/>
            <a:gdLst>
              <a:gd name="connsiteX0" fmla="*/ 801966 w 801965"/>
              <a:gd name="connsiteY0" fmla="*/ 400619 h 801237"/>
              <a:gd name="connsiteX1" fmla="*/ 400983 w 801965"/>
              <a:gd name="connsiteY1" fmla="*/ 801237 h 801237"/>
              <a:gd name="connsiteX2" fmla="*/ 0 w 801965"/>
              <a:gd name="connsiteY2" fmla="*/ 400619 h 801237"/>
              <a:gd name="connsiteX3" fmla="*/ 400983 w 801965"/>
              <a:gd name="connsiteY3" fmla="*/ 0 h 801237"/>
              <a:gd name="connsiteX4" fmla="*/ 801966 w 801965"/>
              <a:gd name="connsiteY4" fmla="*/ 400619 h 80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5" h="801237">
                <a:moveTo>
                  <a:pt x="801966" y="400619"/>
                </a:moveTo>
                <a:cubicBezTo>
                  <a:pt x="801966" y="621874"/>
                  <a:pt x="622440" y="801237"/>
                  <a:pt x="400983" y="801237"/>
                </a:cubicBezTo>
                <a:cubicBezTo>
                  <a:pt x="179526" y="801237"/>
                  <a:pt x="0" y="621874"/>
                  <a:pt x="0" y="400619"/>
                </a:cubicBezTo>
                <a:cubicBezTo>
                  <a:pt x="0" y="179363"/>
                  <a:pt x="179526" y="0"/>
                  <a:pt x="400983" y="0"/>
                </a:cubicBezTo>
                <a:cubicBezTo>
                  <a:pt x="622440" y="0"/>
                  <a:pt x="801966" y="179363"/>
                  <a:pt x="801966" y="400619"/>
                </a:cubicBezTo>
                <a:close/>
              </a:path>
            </a:pathLst>
          </a:custGeom>
          <a:solidFill>
            <a:srgbClr val="F7F7F7"/>
          </a:solidFill>
          <a:ln w="1265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56FBB805-BA43-DF50-B215-00FE0FE77F5C}"/>
              </a:ext>
            </a:extLst>
          </p:cNvPr>
          <p:cNvSpPr/>
          <p:nvPr/>
        </p:nvSpPr>
        <p:spPr>
          <a:xfrm rot="1800000">
            <a:off x="4970927" y="5142191"/>
            <a:ext cx="879272" cy="878473"/>
          </a:xfrm>
          <a:custGeom>
            <a:avLst/>
            <a:gdLst>
              <a:gd name="connsiteX0" fmla="*/ 219842 w 879272"/>
              <a:gd name="connsiteY0" fmla="*/ 58915 h 878473"/>
              <a:gd name="connsiteX1" fmla="*/ 820304 w 879272"/>
              <a:gd name="connsiteY1" fmla="*/ 219642 h 878473"/>
              <a:gd name="connsiteX2" fmla="*/ 659430 w 879272"/>
              <a:gd name="connsiteY2" fmla="*/ 819559 h 878473"/>
              <a:gd name="connsiteX3" fmla="*/ 58968 w 879272"/>
              <a:gd name="connsiteY3" fmla="*/ 658831 h 878473"/>
              <a:gd name="connsiteX4" fmla="*/ 219842 w 879272"/>
              <a:gd name="connsiteY4" fmla="*/ 58915 h 87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272" h="878473">
                <a:moveTo>
                  <a:pt x="219842" y="58915"/>
                </a:moveTo>
                <a:cubicBezTo>
                  <a:pt x="430080" y="-62359"/>
                  <a:pt x="698921" y="9596"/>
                  <a:pt x="820304" y="219642"/>
                </a:cubicBezTo>
                <a:cubicBezTo>
                  <a:pt x="941687" y="429689"/>
                  <a:pt x="869667" y="698286"/>
                  <a:pt x="659430" y="819559"/>
                </a:cubicBezTo>
                <a:cubicBezTo>
                  <a:pt x="449192" y="940832"/>
                  <a:pt x="180352" y="868877"/>
                  <a:pt x="58968" y="658831"/>
                </a:cubicBezTo>
                <a:cubicBezTo>
                  <a:pt x="-62415" y="448784"/>
                  <a:pt x="9605" y="180188"/>
                  <a:pt x="219842" y="58915"/>
                </a:cubicBezTo>
                <a:close/>
              </a:path>
            </a:pathLst>
          </a:custGeom>
          <a:solidFill>
            <a:srgbClr val="F7F7F7"/>
          </a:solidFill>
          <a:ln w="1265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8133AF98-FB52-F946-E589-AF163F15AC2A}"/>
              </a:ext>
            </a:extLst>
          </p:cNvPr>
          <p:cNvSpPr/>
          <p:nvPr/>
        </p:nvSpPr>
        <p:spPr>
          <a:xfrm rot="1800000">
            <a:off x="7022970" y="3482121"/>
            <a:ext cx="879271" cy="878473"/>
          </a:xfrm>
          <a:custGeom>
            <a:avLst/>
            <a:gdLst>
              <a:gd name="connsiteX0" fmla="*/ 219842 w 879271"/>
              <a:gd name="connsiteY0" fmla="*/ 819559 h 878473"/>
              <a:gd name="connsiteX1" fmla="*/ 58968 w 879271"/>
              <a:gd name="connsiteY1" fmla="*/ 219643 h 878473"/>
              <a:gd name="connsiteX2" fmla="*/ 659430 w 879271"/>
              <a:gd name="connsiteY2" fmla="*/ 58915 h 878473"/>
              <a:gd name="connsiteX3" fmla="*/ 820304 w 879271"/>
              <a:gd name="connsiteY3" fmla="*/ 658831 h 878473"/>
              <a:gd name="connsiteX4" fmla="*/ 219842 w 879271"/>
              <a:gd name="connsiteY4" fmla="*/ 819559 h 87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271" h="878473">
                <a:moveTo>
                  <a:pt x="219842" y="819559"/>
                </a:moveTo>
                <a:cubicBezTo>
                  <a:pt x="9605" y="698286"/>
                  <a:pt x="-62415" y="429689"/>
                  <a:pt x="58968" y="219643"/>
                </a:cubicBezTo>
                <a:cubicBezTo>
                  <a:pt x="180351" y="9596"/>
                  <a:pt x="449192" y="-62359"/>
                  <a:pt x="659430" y="58915"/>
                </a:cubicBezTo>
                <a:cubicBezTo>
                  <a:pt x="869667" y="180188"/>
                  <a:pt x="941687" y="448784"/>
                  <a:pt x="820304" y="658831"/>
                </a:cubicBezTo>
                <a:cubicBezTo>
                  <a:pt x="698921" y="868878"/>
                  <a:pt x="430080" y="940832"/>
                  <a:pt x="219842" y="819559"/>
                </a:cubicBezTo>
                <a:close/>
              </a:path>
            </a:pathLst>
          </a:custGeom>
          <a:solidFill>
            <a:srgbClr val="F7F7F7"/>
          </a:solidFill>
          <a:ln w="1265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1CD36675-50B4-EFB5-ECE5-382F547837D6}"/>
              </a:ext>
            </a:extLst>
          </p:cNvPr>
          <p:cNvSpPr/>
          <p:nvPr/>
        </p:nvSpPr>
        <p:spPr>
          <a:xfrm rot="1800000">
            <a:off x="6302696" y="2201443"/>
            <a:ext cx="879272" cy="878473"/>
          </a:xfrm>
          <a:custGeom>
            <a:avLst/>
            <a:gdLst>
              <a:gd name="connsiteX0" fmla="*/ 659430 w 879272"/>
              <a:gd name="connsiteY0" fmla="*/ 819559 h 878473"/>
              <a:gd name="connsiteX1" fmla="*/ 58968 w 879272"/>
              <a:gd name="connsiteY1" fmla="*/ 658831 h 878473"/>
              <a:gd name="connsiteX2" fmla="*/ 219842 w 879272"/>
              <a:gd name="connsiteY2" fmla="*/ 58915 h 878473"/>
              <a:gd name="connsiteX3" fmla="*/ 820304 w 879272"/>
              <a:gd name="connsiteY3" fmla="*/ 219643 h 878473"/>
              <a:gd name="connsiteX4" fmla="*/ 659430 w 879272"/>
              <a:gd name="connsiteY4" fmla="*/ 819559 h 87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272" h="878473">
                <a:moveTo>
                  <a:pt x="659430" y="819559"/>
                </a:moveTo>
                <a:cubicBezTo>
                  <a:pt x="449192" y="940832"/>
                  <a:pt x="180351" y="868878"/>
                  <a:pt x="58968" y="658831"/>
                </a:cubicBezTo>
                <a:cubicBezTo>
                  <a:pt x="-62415" y="448784"/>
                  <a:pt x="9605" y="180188"/>
                  <a:pt x="219842" y="58915"/>
                </a:cubicBezTo>
                <a:cubicBezTo>
                  <a:pt x="430080" y="-62359"/>
                  <a:pt x="698921" y="9596"/>
                  <a:pt x="820304" y="219643"/>
                </a:cubicBezTo>
                <a:cubicBezTo>
                  <a:pt x="941687" y="429689"/>
                  <a:pt x="869667" y="698286"/>
                  <a:pt x="659430" y="819559"/>
                </a:cubicBezTo>
                <a:close/>
              </a:path>
            </a:pathLst>
          </a:custGeom>
          <a:solidFill>
            <a:srgbClr val="F7F7F7"/>
          </a:solidFill>
          <a:ln w="1265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193" name="Gráfico 10">
            <a:extLst>
              <a:ext uri="{FF2B5EF4-FFF2-40B4-BE49-F238E27FC236}">
                <a16:creationId xmlns:a16="http://schemas.microsoft.com/office/drawing/2014/main" id="{CBFC7C13-ABC2-ABED-361C-E818B48EFC82}"/>
              </a:ext>
            </a:extLst>
          </p:cNvPr>
          <p:cNvGrpSpPr/>
          <p:nvPr/>
        </p:nvGrpSpPr>
        <p:grpSpPr>
          <a:xfrm rot="1800000">
            <a:off x="3582045" y="2981899"/>
            <a:ext cx="1508295" cy="1938746"/>
            <a:chOff x="3758871" y="3713451"/>
            <a:chExt cx="1508295" cy="1938746"/>
          </a:xfrm>
          <a:solidFill>
            <a:srgbClr val="F7F7F7"/>
          </a:solidFill>
        </p:grpSpPr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D28E1A95-CD82-4C55-0470-7E8A0E72BF2E}"/>
                </a:ext>
              </a:extLst>
            </p:cNvPr>
            <p:cNvSpPr/>
            <p:nvPr/>
          </p:nvSpPr>
          <p:spPr>
            <a:xfrm>
              <a:off x="4387894" y="4773724"/>
              <a:ext cx="879272" cy="878473"/>
            </a:xfrm>
            <a:custGeom>
              <a:avLst/>
              <a:gdLst>
                <a:gd name="connsiteX0" fmla="*/ 659430 w 879272"/>
                <a:gd name="connsiteY0" fmla="*/ 58915 h 878473"/>
                <a:gd name="connsiteX1" fmla="*/ 820304 w 879272"/>
                <a:gd name="connsiteY1" fmla="*/ 658831 h 878473"/>
                <a:gd name="connsiteX2" fmla="*/ 219842 w 879272"/>
                <a:gd name="connsiteY2" fmla="*/ 819559 h 878473"/>
                <a:gd name="connsiteX3" fmla="*/ 58968 w 879272"/>
                <a:gd name="connsiteY3" fmla="*/ 219643 h 878473"/>
                <a:gd name="connsiteX4" fmla="*/ 659430 w 879272"/>
                <a:gd name="connsiteY4" fmla="*/ 58915 h 87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272" h="878473">
                  <a:moveTo>
                    <a:pt x="659430" y="58915"/>
                  </a:moveTo>
                  <a:cubicBezTo>
                    <a:pt x="869667" y="180188"/>
                    <a:pt x="941687" y="448784"/>
                    <a:pt x="820304" y="658831"/>
                  </a:cubicBezTo>
                  <a:cubicBezTo>
                    <a:pt x="698921" y="868877"/>
                    <a:pt x="430080" y="940832"/>
                    <a:pt x="219842" y="819559"/>
                  </a:cubicBezTo>
                  <a:cubicBezTo>
                    <a:pt x="9605" y="698286"/>
                    <a:pt x="-62415" y="429689"/>
                    <a:pt x="58968" y="219643"/>
                  </a:cubicBezTo>
                  <a:cubicBezTo>
                    <a:pt x="180352" y="9596"/>
                    <a:pt x="449192" y="-62359"/>
                    <a:pt x="659430" y="58915"/>
                  </a:cubicBezTo>
                  <a:close/>
                </a:path>
              </a:pathLst>
            </a:custGeom>
            <a:solidFill>
              <a:srgbClr val="F7F7F7"/>
            </a:solidFill>
            <a:ln w="1265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id="{9D5851B0-1ACB-D8FE-9E56-3798C5B2CCFB}"/>
                </a:ext>
              </a:extLst>
            </p:cNvPr>
            <p:cNvSpPr/>
            <p:nvPr/>
          </p:nvSpPr>
          <p:spPr>
            <a:xfrm rot="18164999">
              <a:off x="3758507" y="3713815"/>
              <a:ext cx="801965" cy="801237"/>
            </a:xfrm>
            <a:custGeom>
              <a:avLst/>
              <a:gdLst>
                <a:gd name="connsiteX0" fmla="*/ 801965 w 801965"/>
                <a:gd name="connsiteY0" fmla="*/ 400618 h 801237"/>
                <a:gd name="connsiteX1" fmla="*/ 400983 w 801965"/>
                <a:gd name="connsiteY1" fmla="*/ 801237 h 801237"/>
                <a:gd name="connsiteX2" fmla="*/ 0 w 801965"/>
                <a:gd name="connsiteY2" fmla="*/ 400618 h 801237"/>
                <a:gd name="connsiteX3" fmla="*/ 400983 w 801965"/>
                <a:gd name="connsiteY3" fmla="*/ 0 h 801237"/>
                <a:gd name="connsiteX4" fmla="*/ 801965 w 801965"/>
                <a:gd name="connsiteY4" fmla="*/ 400618 h 8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965" h="801237">
                  <a:moveTo>
                    <a:pt x="801965" y="400618"/>
                  </a:moveTo>
                  <a:cubicBezTo>
                    <a:pt x="801965" y="621874"/>
                    <a:pt x="622439" y="801237"/>
                    <a:pt x="400983" y="801237"/>
                  </a:cubicBezTo>
                  <a:cubicBezTo>
                    <a:pt x="179526" y="801237"/>
                    <a:pt x="0" y="621874"/>
                    <a:pt x="0" y="400618"/>
                  </a:cubicBezTo>
                  <a:cubicBezTo>
                    <a:pt x="0" y="179363"/>
                    <a:pt x="179526" y="0"/>
                    <a:pt x="400983" y="0"/>
                  </a:cubicBezTo>
                  <a:cubicBezTo>
                    <a:pt x="622439" y="0"/>
                    <a:pt x="801965" y="179363"/>
                    <a:pt x="801965" y="400618"/>
                  </a:cubicBezTo>
                  <a:close/>
                </a:path>
              </a:pathLst>
            </a:custGeom>
            <a:solidFill>
              <a:srgbClr val="F7F7F7"/>
            </a:solidFill>
            <a:ln w="12652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</p:grpSp>
      <p:sp>
        <p:nvSpPr>
          <p:cNvPr id="201" name="Forma libre: forma 200">
            <a:extLst>
              <a:ext uri="{FF2B5EF4-FFF2-40B4-BE49-F238E27FC236}">
                <a16:creationId xmlns:a16="http://schemas.microsoft.com/office/drawing/2014/main" id="{2373E4C2-A1A8-192D-2501-36489F231939}"/>
              </a:ext>
            </a:extLst>
          </p:cNvPr>
          <p:cNvSpPr/>
          <p:nvPr/>
        </p:nvSpPr>
        <p:spPr>
          <a:xfrm rot="1800000">
            <a:off x="6405488" y="4817299"/>
            <a:ext cx="879174" cy="878376"/>
          </a:xfrm>
          <a:custGeom>
            <a:avLst/>
            <a:gdLst>
              <a:gd name="connsiteX0" fmla="*/ 0 w 879174"/>
              <a:gd name="connsiteY0" fmla="*/ 439188 h 878376"/>
              <a:gd name="connsiteX1" fmla="*/ 439588 w 879174"/>
              <a:gd name="connsiteY1" fmla="*/ 0 h 878376"/>
              <a:gd name="connsiteX2" fmla="*/ 879175 w 879174"/>
              <a:gd name="connsiteY2" fmla="*/ 439188 h 878376"/>
              <a:gd name="connsiteX3" fmla="*/ 439588 w 879174"/>
              <a:gd name="connsiteY3" fmla="*/ 878377 h 878376"/>
              <a:gd name="connsiteX4" fmla="*/ 0 w 879174"/>
              <a:gd name="connsiteY4" fmla="*/ 439188 h 8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174" h="878376">
                <a:moveTo>
                  <a:pt x="0" y="439188"/>
                </a:moveTo>
                <a:cubicBezTo>
                  <a:pt x="0" y="196642"/>
                  <a:pt x="196821" y="0"/>
                  <a:pt x="439588" y="0"/>
                </a:cubicBezTo>
                <a:cubicBezTo>
                  <a:pt x="682354" y="0"/>
                  <a:pt x="879175" y="196642"/>
                  <a:pt x="879175" y="439188"/>
                </a:cubicBezTo>
                <a:cubicBezTo>
                  <a:pt x="879175" y="681734"/>
                  <a:pt x="682354" y="878377"/>
                  <a:pt x="439588" y="878377"/>
                </a:cubicBezTo>
                <a:cubicBezTo>
                  <a:pt x="196821" y="878377"/>
                  <a:pt x="0" y="681734"/>
                  <a:pt x="0" y="439188"/>
                </a:cubicBezTo>
                <a:close/>
              </a:path>
            </a:pathLst>
          </a:custGeom>
          <a:solidFill>
            <a:srgbClr val="F7F7F7"/>
          </a:solidFill>
          <a:ln w="1265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BE8BFF8-30C6-2B0E-CBC9-9A801B32584D}"/>
              </a:ext>
            </a:extLst>
          </p:cNvPr>
          <p:cNvSpPr txBox="1">
            <a:spLocks/>
          </p:cNvSpPr>
          <p:nvPr/>
        </p:nvSpPr>
        <p:spPr>
          <a:xfrm>
            <a:off x="1044840" y="176027"/>
            <a:ext cx="1063249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EN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GRUPOS DE POBLACIÓN, 2024                 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A590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ESTADOS UNIDOS MEXICANOS</a:t>
            </a:r>
            <a:endParaRPr kumimoji="0" lang="es-MX" altLang="ko-KR" sz="4000" b="1" i="0" u="none" strike="noStrike" kern="1200" cap="small" spc="0" normalizeH="0" baseline="0" noProof="0" dirty="0">
              <a:ln>
                <a:noFill/>
              </a:ln>
              <a:solidFill>
                <a:srgbClr val="A590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80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80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8ACA1CEE-5296-F85B-18B2-2CBCD30182E8}"/>
              </a:ext>
            </a:extLst>
          </p:cNvPr>
          <p:cNvSpPr txBox="1"/>
          <p:nvPr/>
        </p:nvSpPr>
        <p:spPr>
          <a:xfrm>
            <a:off x="2293916" y="1671182"/>
            <a:ext cx="221695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Población infantil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 adolescente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(0 a 17 años)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A7292F5-EE85-8192-0870-00D2C636E45E}"/>
              </a:ext>
            </a:extLst>
          </p:cNvPr>
          <p:cNvSpPr txBox="1"/>
          <p:nvPr/>
        </p:nvSpPr>
        <p:spPr>
          <a:xfrm>
            <a:off x="1627885" y="2793298"/>
            <a:ext cx="15263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Población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adulta mayor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(65 años y más )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6EF74F5B-C8D7-7DD6-50ED-2B6E40B071C7}"/>
              </a:ext>
            </a:extLst>
          </p:cNvPr>
          <p:cNvSpPr txBox="1"/>
          <p:nvPr/>
        </p:nvSpPr>
        <p:spPr>
          <a:xfrm>
            <a:off x="3806937" y="5511723"/>
            <a:ext cx="123320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Ámbito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C838FE0C-97FA-782E-147F-7DDF971E6338}"/>
              </a:ext>
            </a:extLst>
          </p:cNvPr>
          <p:cNvSpPr txBox="1"/>
          <p:nvPr/>
        </p:nvSpPr>
        <p:spPr>
          <a:xfrm>
            <a:off x="7342687" y="1919194"/>
            <a:ext cx="166457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Condición de discapacidad</a:t>
            </a: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115F5548-2F82-A489-E083-B98CDDF63279}"/>
              </a:ext>
            </a:extLst>
          </p:cNvPr>
          <p:cNvSpPr txBox="1"/>
          <p:nvPr/>
        </p:nvSpPr>
        <p:spPr>
          <a:xfrm>
            <a:off x="8059756" y="3435590"/>
            <a:ext cx="24041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Condición de habla de lengua indígena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E28221D5-303C-B1DA-D56F-28E1C06A5AE8}"/>
              </a:ext>
            </a:extLst>
          </p:cNvPr>
          <p:cNvSpPr txBox="1"/>
          <p:nvPr/>
        </p:nvSpPr>
        <p:spPr>
          <a:xfrm>
            <a:off x="7501072" y="5089163"/>
            <a:ext cx="85285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Sexo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4F1DBC6-F98C-3AA0-0A6D-28127D597904}"/>
              </a:ext>
            </a:extLst>
          </p:cNvPr>
          <p:cNvSpPr txBox="1"/>
          <p:nvPr/>
        </p:nvSpPr>
        <p:spPr>
          <a:xfrm>
            <a:off x="4195602" y="1786819"/>
            <a:ext cx="568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38.7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D8FCB66-C452-A30B-C7C0-6628A683DB71}"/>
              </a:ext>
            </a:extLst>
          </p:cNvPr>
          <p:cNvSpPr txBox="1"/>
          <p:nvPr/>
        </p:nvSpPr>
        <p:spPr>
          <a:xfrm>
            <a:off x="7289195" y="5252915"/>
            <a:ext cx="154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Mujeres 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30.1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Hombres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28.9 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D6CD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FC47A95-997A-9ECA-BC9D-E8FBF09F71CD}"/>
              </a:ext>
            </a:extLst>
          </p:cNvPr>
          <p:cNvSpPr txBox="1"/>
          <p:nvPr/>
        </p:nvSpPr>
        <p:spPr>
          <a:xfrm>
            <a:off x="7986232" y="3831545"/>
            <a:ext cx="196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Hablante     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66.3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Hablante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26.7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888CE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EC0A628-085D-BF3B-6D7D-F125A01C6D42}"/>
              </a:ext>
            </a:extLst>
          </p:cNvPr>
          <p:cNvSpPr txBox="1"/>
          <p:nvPr/>
        </p:nvSpPr>
        <p:spPr>
          <a:xfrm>
            <a:off x="7272019" y="2323340"/>
            <a:ext cx="2368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discapacidad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32.9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 discapacidad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29.3 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9FC1CF20-9E29-A175-300F-AD81F923DCFC}"/>
              </a:ext>
            </a:extLst>
          </p:cNvPr>
          <p:cNvSpPr txBox="1"/>
          <p:nvPr/>
        </p:nvSpPr>
        <p:spPr>
          <a:xfrm>
            <a:off x="1044840" y="6353819"/>
            <a:ext cx="89109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29A8BB2-3671-8EBC-EECB-48CA96074991}"/>
              </a:ext>
            </a:extLst>
          </p:cNvPr>
          <p:cNvSpPr txBox="1"/>
          <p:nvPr/>
        </p:nvSpPr>
        <p:spPr>
          <a:xfrm>
            <a:off x="3130481" y="2956877"/>
            <a:ext cx="6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FA32B77-81C1-1ACC-FBDA-A57511DA452F}"/>
              </a:ext>
            </a:extLst>
          </p:cNvPr>
          <p:cNvSpPr txBox="1"/>
          <p:nvPr/>
        </p:nvSpPr>
        <p:spPr>
          <a:xfrm>
            <a:off x="3714715" y="5718992"/>
            <a:ext cx="178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 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45.8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Urbano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AE891C-B6D9-F95B-9F95-48693BE2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070575"/>
            <a:ext cx="1201762" cy="82041"/>
          </a:xfrm>
          <a:prstGeom prst="rect">
            <a:avLst/>
          </a:prstGeom>
        </p:spPr>
      </p:pic>
      <p:pic>
        <p:nvPicPr>
          <p:cNvPr id="112" name="Gráfico 111">
            <a:extLst>
              <a:ext uri="{FF2B5EF4-FFF2-40B4-BE49-F238E27FC236}">
                <a16:creationId xmlns:a16="http://schemas.microsoft.com/office/drawing/2014/main" id="{9E870606-99C7-719C-C3A5-8F00E697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6876" y="2173895"/>
            <a:ext cx="568074" cy="455483"/>
          </a:xfrm>
          <a:prstGeom prst="rect">
            <a:avLst/>
          </a:prstGeom>
        </p:spPr>
      </p:pic>
      <p:pic>
        <p:nvPicPr>
          <p:cNvPr id="116" name="Gráfico 115">
            <a:extLst>
              <a:ext uri="{FF2B5EF4-FFF2-40B4-BE49-F238E27FC236}">
                <a16:creationId xmlns:a16="http://schemas.microsoft.com/office/drawing/2014/main" id="{27C36303-E357-34BF-84B4-F984C39B3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0456" y="5314954"/>
            <a:ext cx="376162" cy="541674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7001BE2A-5390-DAEE-864A-245B681B1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0208" y="3757755"/>
            <a:ext cx="585696" cy="33634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08245D15-9BDD-481E-3EDF-FE2A08A361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0644" y="2362392"/>
            <a:ext cx="375550" cy="470386"/>
          </a:xfrm>
          <a:prstGeom prst="rect">
            <a:avLst/>
          </a:prstGeom>
        </p:spPr>
      </p:pic>
      <p:sp>
        <p:nvSpPr>
          <p:cNvPr id="209" name="TextBox 16">
            <a:extLst>
              <a:ext uri="{FF2B5EF4-FFF2-40B4-BE49-F238E27FC236}">
                <a16:creationId xmlns:a16="http://schemas.microsoft.com/office/drawing/2014/main" id="{0613DB84-A8B7-B50E-1CAC-2EBEEE4E2ABF}"/>
              </a:ext>
            </a:extLst>
          </p:cNvPr>
          <p:cNvSpPr txBox="1"/>
          <p:nvPr/>
        </p:nvSpPr>
        <p:spPr>
          <a:xfrm>
            <a:off x="1601547" y="4139234"/>
            <a:ext cx="206807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Población afrodescendiente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03CD18D9-B1F1-4EA9-02FD-9E225114EC71}"/>
              </a:ext>
            </a:extLst>
          </p:cNvPr>
          <p:cNvSpPr txBox="1"/>
          <p:nvPr/>
        </p:nvSpPr>
        <p:spPr>
          <a:xfrm>
            <a:off x="1490854" y="4526772"/>
            <a:ext cx="2364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Afrodescendiente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rPr>
              <a:t>    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afrodescendiente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29.5  </a:t>
            </a:r>
          </a:p>
        </p:txBody>
      </p:sp>
      <p:sp>
        <p:nvSpPr>
          <p:cNvPr id="5" name="Freeform 153">
            <a:extLst>
              <a:ext uri="{FF2B5EF4-FFF2-40B4-BE49-F238E27FC236}">
                <a16:creationId xmlns:a16="http://schemas.microsoft.com/office/drawing/2014/main" id="{6929A2B2-602C-2409-B2C9-0079D4CD09BB}"/>
              </a:ext>
            </a:extLst>
          </p:cNvPr>
          <p:cNvSpPr>
            <a:spLocks noEditPoints="1"/>
          </p:cNvSpPr>
          <p:nvPr/>
        </p:nvSpPr>
        <p:spPr bwMode="auto">
          <a:xfrm>
            <a:off x="4090133" y="4375518"/>
            <a:ext cx="500965" cy="400068"/>
          </a:xfrm>
          <a:custGeom>
            <a:avLst/>
            <a:gdLst>
              <a:gd name="T0" fmla="*/ 132 w 176"/>
              <a:gd name="T1" fmla="*/ 98 h 160"/>
              <a:gd name="T2" fmla="*/ 143 w 176"/>
              <a:gd name="T3" fmla="*/ 60 h 160"/>
              <a:gd name="T4" fmla="*/ 131 w 176"/>
              <a:gd name="T5" fmla="*/ 11 h 160"/>
              <a:gd name="T6" fmla="*/ 104 w 176"/>
              <a:gd name="T7" fmla="*/ 11 h 160"/>
              <a:gd name="T8" fmla="*/ 107 w 176"/>
              <a:gd name="T9" fmla="*/ 18 h 160"/>
              <a:gd name="T10" fmla="*/ 127 w 176"/>
              <a:gd name="T11" fmla="*/ 18 h 160"/>
              <a:gd name="T12" fmla="*/ 137 w 176"/>
              <a:gd name="T13" fmla="*/ 55 h 160"/>
              <a:gd name="T14" fmla="*/ 136 w 176"/>
              <a:gd name="T15" fmla="*/ 72 h 160"/>
              <a:gd name="T16" fmla="*/ 134 w 176"/>
              <a:gd name="T17" fmla="*/ 74 h 160"/>
              <a:gd name="T18" fmla="*/ 145 w 176"/>
              <a:gd name="T19" fmla="*/ 125 h 160"/>
              <a:gd name="T20" fmla="*/ 142 w 176"/>
              <a:gd name="T21" fmla="*/ 144 h 160"/>
              <a:gd name="T22" fmla="*/ 172 w 176"/>
              <a:gd name="T23" fmla="*/ 152 h 160"/>
              <a:gd name="T24" fmla="*/ 147 w 176"/>
              <a:gd name="T25" fmla="*/ 117 h 160"/>
              <a:gd name="T26" fmla="*/ 88 w 176"/>
              <a:gd name="T27" fmla="*/ 101 h 160"/>
              <a:gd name="T28" fmla="*/ 99 w 176"/>
              <a:gd name="T29" fmla="*/ 58 h 160"/>
              <a:gd name="T30" fmla="*/ 86 w 176"/>
              <a:gd name="T31" fmla="*/ 3 h 160"/>
              <a:gd name="T32" fmla="*/ 55 w 176"/>
              <a:gd name="T33" fmla="*/ 5 h 160"/>
              <a:gd name="T34" fmla="*/ 37 w 176"/>
              <a:gd name="T35" fmla="*/ 57 h 160"/>
              <a:gd name="T36" fmla="*/ 48 w 176"/>
              <a:gd name="T37" fmla="*/ 101 h 160"/>
              <a:gd name="T38" fmla="*/ 0 w 176"/>
              <a:gd name="T39" fmla="*/ 156 h 160"/>
              <a:gd name="T40" fmla="*/ 132 w 176"/>
              <a:gd name="T41" fmla="*/ 160 h 160"/>
              <a:gd name="T42" fmla="*/ 104 w 176"/>
              <a:gd name="T43" fmla="*/ 121 h 160"/>
              <a:gd name="T44" fmla="*/ 34 w 176"/>
              <a:gd name="T45" fmla="*/ 129 h 160"/>
              <a:gd name="T46" fmla="*/ 46 w 176"/>
              <a:gd name="T47" fmla="*/ 74 h 160"/>
              <a:gd name="T48" fmla="*/ 45 w 176"/>
              <a:gd name="T49" fmla="*/ 72 h 160"/>
              <a:gd name="T50" fmla="*/ 45 w 176"/>
              <a:gd name="T51" fmla="*/ 54 h 160"/>
              <a:gd name="T52" fmla="*/ 58 w 176"/>
              <a:gd name="T53" fmla="*/ 12 h 160"/>
              <a:gd name="T54" fmla="*/ 74 w 176"/>
              <a:gd name="T55" fmla="*/ 8 h 160"/>
              <a:gd name="T56" fmla="*/ 92 w 176"/>
              <a:gd name="T57" fmla="*/ 24 h 160"/>
              <a:gd name="T58" fmla="*/ 91 w 176"/>
              <a:gd name="T59" fmla="*/ 60 h 160"/>
              <a:gd name="T60" fmla="*/ 91 w 176"/>
              <a:gd name="T61" fmla="*/ 72 h 160"/>
              <a:gd name="T62" fmla="*/ 80 w 176"/>
              <a:gd name="T63" fmla="*/ 101 h 160"/>
              <a:gd name="T64" fmla="*/ 128 w 176"/>
              <a:gd name="T6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6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rgbClr val="A27EFF"/>
          </a:solidFill>
          <a:ln w="6350">
            <a:solidFill>
              <a:srgbClr val="B79CFD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66B81BA-330F-6D3D-BCAA-974183287A16}"/>
              </a:ext>
            </a:extLst>
          </p:cNvPr>
          <p:cNvSpPr/>
          <p:nvPr/>
        </p:nvSpPr>
        <p:spPr>
          <a:xfrm>
            <a:off x="4873029" y="2967146"/>
            <a:ext cx="1989222" cy="18974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307C43F-FD25-143A-AFAA-6EFBC582BA7A}"/>
              </a:ext>
            </a:extLst>
          </p:cNvPr>
          <p:cNvSpPr txBox="1"/>
          <p:nvPr/>
        </p:nvSpPr>
        <p:spPr>
          <a:xfrm>
            <a:off x="4370155" y="1011313"/>
            <a:ext cx="2512925" cy="379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(porcentaje)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FCC48AD-2FA6-C1DF-B3CD-519B02FCC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96567" y="3034747"/>
            <a:ext cx="623615" cy="4730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77652C8-8727-5C6D-D1F3-240EB307CD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643160" y="4999084"/>
            <a:ext cx="431133" cy="5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C7C6A-18B2-AF7B-F208-0A222A3A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1DF57F55-EC51-01D6-D0C4-FBB6929245D8}"/>
              </a:ext>
            </a:extLst>
          </p:cNvPr>
          <p:cNvSpPr/>
          <p:nvPr/>
        </p:nvSpPr>
        <p:spPr>
          <a:xfrm>
            <a:off x="1529318" y="1879193"/>
            <a:ext cx="10057436" cy="13927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798B10-1548-B721-6D58-CE5EB7D7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1159736"/>
            <a:ext cx="1201762" cy="82041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2A74A44-6FB2-632C-A633-2A2C01D82CEE}"/>
              </a:ext>
            </a:extLst>
          </p:cNvPr>
          <p:cNvSpPr txBox="1">
            <a:spLocks/>
          </p:cNvSpPr>
          <p:nvPr/>
        </p:nvSpPr>
        <p:spPr>
          <a:xfrm>
            <a:off x="1061685" y="280471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OBJETIVOS </a:t>
            </a:r>
            <a:r>
              <a:rPr kumimoji="0" lang="es-MX" altLang="ko-KR" sz="2800" b="1" i="0" u="none" strike="noStrike" kern="1200" cap="small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 LA MEDICIÓN DE LA POBREZA MULTIDIMENSIONAL, 2024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185DD24-5F14-AF60-A4E9-1308ADFED2AA}"/>
              </a:ext>
            </a:extLst>
          </p:cNvPr>
          <p:cNvSpPr/>
          <p:nvPr/>
        </p:nvSpPr>
        <p:spPr>
          <a:xfrm>
            <a:off x="1163557" y="2131367"/>
            <a:ext cx="900373" cy="900373"/>
          </a:xfrm>
          <a:prstGeom prst="ellipse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36F0784E-9FDA-2DC1-B9D1-C8A2D1B26ED9}"/>
              </a:ext>
            </a:extLst>
          </p:cNvPr>
          <p:cNvSpPr/>
          <p:nvPr/>
        </p:nvSpPr>
        <p:spPr>
          <a:xfrm>
            <a:off x="1529318" y="3927978"/>
            <a:ext cx="10057436" cy="12416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BDD38B2-B2F0-D723-3DED-920F7DFEF93C}"/>
              </a:ext>
            </a:extLst>
          </p:cNvPr>
          <p:cNvSpPr/>
          <p:nvPr/>
        </p:nvSpPr>
        <p:spPr>
          <a:xfrm>
            <a:off x="1163557" y="4062865"/>
            <a:ext cx="900373" cy="900373"/>
          </a:xfrm>
          <a:prstGeom prst="ellipse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84DD3AC-78D4-8972-B6A9-2E63A98D0D88}"/>
              </a:ext>
            </a:extLst>
          </p:cNvPr>
          <p:cNvSpPr txBox="1"/>
          <p:nvPr/>
        </p:nvSpPr>
        <p:spPr>
          <a:xfrm>
            <a:off x="2155935" y="2157955"/>
            <a:ext cx="9278054" cy="840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Generar información sobre la Pobreza Multidimensional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contribuya a formular, implementar y evaluar políticas públicas orientadas a reducir la pobreza, desigualdad, el rezago social y la exclusión.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F7000-B3E3-A4D1-8C1D-A7980F0DE651}"/>
              </a:ext>
            </a:extLst>
          </p:cNvPr>
          <p:cNvSpPr txBox="1"/>
          <p:nvPr/>
        </p:nvSpPr>
        <p:spPr>
          <a:xfrm>
            <a:off x="2155935" y="4253360"/>
            <a:ext cx="9212175" cy="840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Garantizar la continuidad de la medición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base en los lineamientos, criterios metodológicos, el análisis de equivalencias e insumos vigentes desde 2008.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8650FD01-894A-9C90-7B71-13212A858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1382" y="2332999"/>
            <a:ext cx="371293" cy="520255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08214D5-449E-C882-AD2C-0CA922CD5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0454" y="4206819"/>
            <a:ext cx="559898" cy="6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02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DB82-4FCD-17F7-D6A2-479628EB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adroTexto 89">
            <a:extLst>
              <a:ext uri="{FF2B5EF4-FFF2-40B4-BE49-F238E27FC236}">
                <a16:creationId xmlns:a16="http://schemas.microsoft.com/office/drawing/2014/main" id="{720251FE-67AB-381B-45B5-0275FF4378FB}"/>
              </a:ext>
            </a:extLst>
          </p:cNvPr>
          <p:cNvSpPr txBox="1"/>
          <p:nvPr/>
        </p:nvSpPr>
        <p:spPr>
          <a:xfrm>
            <a:off x="1150086" y="6343850"/>
            <a:ext cx="89109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Pobreza multidimensional, 2024. Cálculos con base en la información de la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2024, utilizando la metodología del </a:t>
            </a:r>
            <a:r>
              <a:rPr kumimoji="0" lang="es-MX" sz="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coneval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1" name="Gráfico 60">
            <a:extLst>
              <a:ext uri="{FF2B5EF4-FFF2-40B4-BE49-F238E27FC236}">
                <a16:creationId xmlns:a16="http://schemas.microsoft.com/office/drawing/2014/main" id="{1B82CEAD-802A-9123-F4E1-6F9DC1921B88}"/>
              </a:ext>
            </a:extLst>
          </p:cNvPr>
          <p:cNvGraphicFramePr/>
          <p:nvPr/>
        </p:nvGraphicFramePr>
        <p:xfrm>
          <a:off x="885371" y="1416482"/>
          <a:ext cx="7653261" cy="47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2D872AF-0FE0-47EE-EF2A-B23AB18FBB39}"/>
              </a:ext>
            </a:extLst>
          </p:cNvPr>
          <p:cNvSpPr txBox="1"/>
          <p:nvPr/>
        </p:nvSpPr>
        <p:spPr>
          <a:xfrm>
            <a:off x="5688696" y="1584329"/>
            <a:ext cx="222899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Mujeres hablantes de lengua indígena en el ámbito rural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75D6FD-A831-55BC-2C83-91170A166268}"/>
              </a:ext>
            </a:extLst>
          </p:cNvPr>
          <p:cNvSpPr txBox="1"/>
          <p:nvPr/>
        </p:nvSpPr>
        <p:spPr>
          <a:xfrm>
            <a:off x="2288568" y="1530714"/>
            <a:ext cx="235126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Hombres no hablantes de lengua indígena en el ámbito urbano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DD81AEA-12FE-A963-DE7B-CBA174052762}"/>
              </a:ext>
            </a:extLst>
          </p:cNvPr>
          <p:cNvGrpSpPr/>
          <p:nvPr/>
        </p:nvGrpSpPr>
        <p:grpSpPr>
          <a:xfrm>
            <a:off x="1868027" y="5641219"/>
            <a:ext cx="7042760" cy="558433"/>
            <a:chOff x="2024634" y="8136341"/>
            <a:chExt cx="9125966" cy="794217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4087B128-24FD-F570-928A-8655D5623361}"/>
                </a:ext>
              </a:extLst>
            </p:cNvPr>
            <p:cNvSpPr txBox="1"/>
            <p:nvPr/>
          </p:nvSpPr>
          <p:spPr>
            <a:xfrm>
              <a:off x="2317684" y="8527498"/>
              <a:ext cx="4414836" cy="403060"/>
            </a:xfrm>
            <a:prstGeom prst="rect">
              <a:avLst/>
            </a:prstGeom>
          </p:spPr>
          <p:txBody>
            <a:bodyPr vert="horz" wrap="square" lIns="0" tIns="97780" rIns="0" bIns="0" rtlCol="0">
              <a:spAutoFit/>
            </a:bodyPr>
            <a:lstStyle/>
            <a:p>
              <a:pPr marL="892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2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Población en situación de pobreza extrema</a:t>
              </a:r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31E6A630-FF90-9FAC-CD54-243E3C4F26AD}"/>
                </a:ext>
              </a:extLst>
            </p:cNvPr>
            <p:cNvSpPr/>
            <p:nvPr/>
          </p:nvSpPr>
          <p:spPr>
            <a:xfrm>
              <a:off x="6543293" y="8711469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4">
                  <a:moveTo>
                    <a:pt x="11125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111252" y="109728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0030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A41DC179-820E-13B7-F1BC-E7DFA2E2232D}"/>
                </a:ext>
              </a:extLst>
            </p:cNvPr>
            <p:cNvSpPr txBox="1"/>
            <p:nvPr/>
          </p:nvSpPr>
          <p:spPr>
            <a:xfrm>
              <a:off x="6732520" y="8136341"/>
              <a:ext cx="4418080" cy="775128"/>
            </a:xfrm>
            <a:prstGeom prst="rect">
              <a:avLst/>
            </a:prstGeom>
          </p:spPr>
          <p:txBody>
            <a:bodyPr vert="horz" wrap="square" lIns="0" tIns="97780" rIns="0" bIns="0" rtlCol="0">
              <a:spAutoFit/>
            </a:bodyPr>
            <a:lstStyle/>
            <a:p>
              <a:pPr marL="892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7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64497" algn="l"/>
                </a:tabLst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2902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2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Población en situación de pobreza moderada</a:t>
              </a: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AFD2E548-B3F1-2717-CFBB-7C048129E759}"/>
                </a:ext>
              </a:extLst>
            </p:cNvPr>
            <p:cNvSpPr/>
            <p:nvPr/>
          </p:nvSpPr>
          <p:spPr>
            <a:xfrm>
              <a:off x="2024634" y="8711470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60" h="109854">
                  <a:moveTo>
                    <a:pt x="111251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111251" y="10972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07989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54">
            <a:extLst>
              <a:ext uri="{FF2B5EF4-FFF2-40B4-BE49-F238E27FC236}">
                <a16:creationId xmlns:a16="http://schemas.microsoft.com/office/drawing/2014/main" id="{5962161B-750C-C5A6-6BF9-A9925E1FC81B}"/>
              </a:ext>
            </a:extLst>
          </p:cNvPr>
          <p:cNvSpPr/>
          <p:nvPr/>
        </p:nvSpPr>
        <p:spPr>
          <a:xfrm>
            <a:off x="9494573" y="0"/>
            <a:ext cx="2740066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B80378E-42E8-808A-AB03-072F2C26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1271137"/>
            <a:ext cx="787610" cy="82041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7456DC7B-1EEE-99BE-3BE9-D650AF6D5102}"/>
              </a:ext>
            </a:extLst>
          </p:cNvPr>
          <p:cNvSpPr txBox="1"/>
          <p:nvPr/>
        </p:nvSpPr>
        <p:spPr>
          <a:xfrm>
            <a:off x="3397576" y="1023832"/>
            <a:ext cx="2945241" cy="379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0670DD1-399D-32A0-4EF7-77D15A911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7433" y="601379"/>
            <a:ext cx="565765" cy="602663"/>
          </a:xfrm>
          <a:prstGeom prst="rect">
            <a:avLst/>
          </a:prstGeom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55C8B27-DEC8-29A4-3EEE-F409F8C5B906}"/>
              </a:ext>
            </a:extLst>
          </p:cNvPr>
          <p:cNvSpPr txBox="1">
            <a:spLocks/>
          </p:cNvSpPr>
          <p:nvPr/>
        </p:nvSpPr>
        <p:spPr>
          <a:xfrm>
            <a:off x="971085" y="307511"/>
            <a:ext cx="765326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EN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GRUPOS DE POBLACIÓN, 2024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C258A7B-DEA0-9109-139B-5622C8F80B7F}"/>
              </a:ext>
            </a:extLst>
          </p:cNvPr>
          <p:cNvSpPr txBox="1"/>
          <p:nvPr/>
        </p:nvSpPr>
        <p:spPr>
          <a:xfrm>
            <a:off x="9807029" y="1154459"/>
            <a:ext cx="18690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metodología para la medición de pobreza multidimensional tiene como propiedad obtener información para distintos grupos de población.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Bajo un enfoque diferencial e interseccional se reconocen grupos poblacionales con una acumulación de desventajas en el curso de vida. 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888C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CF86F0-8781-98D8-EF14-D7DB145C5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421" y="6054217"/>
            <a:ext cx="1992756" cy="387696"/>
          </a:xfrm>
          <a:prstGeom prst="rect">
            <a:avLst/>
          </a:prstGeom>
        </p:spPr>
      </p:pic>
      <p:sp>
        <p:nvSpPr>
          <p:cNvPr id="4" name="Cerrar llave 3">
            <a:extLst>
              <a:ext uri="{FF2B5EF4-FFF2-40B4-BE49-F238E27FC236}">
                <a16:creationId xmlns:a16="http://schemas.microsoft.com/office/drawing/2014/main" id="{EFCCB819-745D-593B-4001-71BCB671CC60}"/>
              </a:ext>
            </a:extLst>
          </p:cNvPr>
          <p:cNvSpPr/>
          <p:nvPr/>
        </p:nvSpPr>
        <p:spPr>
          <a:xfrm>
            <a:off x="7587681" y="2575703"/>
            <a:ext cx="678099" cy="2952969"/>
          </a:xfrm>
          <a:prstGeom prst="rightBrac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2CDC56-B339-04B5-7D37-44770CFCA8E6}"/>
              </a:ext>
            </a:extLst>
          </p:cNvPr>
          <p:cNvSpPr txBox="1"/>
          <p:nvPr/>
        </p:nvSpPr>
        <p:spPr>
          <a:xfrm>
            <a:off x="8348544" y="3867521"/>
            <a:ext cx="93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74.5 %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2BC277E1-CFB5-13F4-67B2-A1DB3CB418C6}"/>
              </a:ext>
            </a:extLst>
          </p:cNvPr>
          <p:cNvSpPr/>
          <p:nvPr/>
        </p:nvSpPr>
        <p:spPr>
          <a:xfrm>
            <a:off x="4119617" y="4611691"/>
            <a:ext cx="678099" cy="909153"/>
          </a:xfrm>
          <a:prstGeom prst="rightBrac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D461EA-0D1E-1FCB-EE0A-6698301368CC}"/>
              </a:ext>
            </a:extLst>
          </p:cNvPr>
          <p:cNvSpPr txBox="1"/>
          <p:nvPr/>
        </p:nvSpPr>
        <p:spPr>
          <a:xfrm>
            <a:off x="4778622" y="4928979"/>
            <a:ext cx="93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23.2 %</a:t>
            </a:r>
          </a:p>
        </p:txBody>
      </p:sp>
    </p:spTree>
    <p:extLst>
      <p:ext uri="{BB962C8B-B14F-4D97-AF65-F5344CB8AC3E}">
        <p14:creationId xmlns:p14="http://schemas.microsoft.com/office/powerpoint/2010/main" val="2459464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058643" y="2245367"/>
            <a:ext cx="7180001" cy="1516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DISPONIBLE SOBRE LA </a:t>
            </a:r>
            <a:r>
              <a:rPr kumimoji="0" lang="es-MX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POBREZA MULTIDIMENSIONAL </a:t>
            </a:r>
            <a:br>
              <a:rPr kumimoji="0" lang="es-MX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endParaRPr kumimoji="0" lang="es-MX" altLang="ko-KR" sz="38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805488-0D15-A3B9-D25E-9C0A90A2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4035022"/>
            <a:ext cx="1469409" cy="100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55EEA5-1E61-29F5-EDE3-09934429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1AA078-560F-3366-5E94-ADA922E2A7B1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</p:spTree>
    <p:extLst>
      <p:ext uri="{BB962C8B-B14F-4D97-AF65-F5344CB8AC3E}">
        <p14:creationId xmlns:p14="http://schemas.microsoft.com/office/powerpoint/2010/main" val="699963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DE26-C91E-3E88-D6D7-B72E67247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BAFEB2E7-47D2-1E51-443C-350922BEE614}"/>
              </a:ext>
            </a:extLst>
          </p:cNvPr>
          <p:cNvGrpSpPr/>
          <p:nvPr/>
        </p:nvGrpSpPr>
        <p:grpSpPr>
          <a:xfrm>
            <a:off x="1750967" y="1690062"/>
            <a:ext cx="8624767" cy="4524315"/>
            <a:chOff x="771247" y="1435104"/>
            <a:chExt cx="8624767" cy="452431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69A78C9-DA2D-6110-0575-80FD49F514CF}"/>
                </a:ext>
              </a:extLst>
            </p:cNvPr>
            <p:cNvSpPr txBox="1"/>
            <p:nvPr/>
          </p:nvSpPr>
          <p:spPr>
            <a:xfrm>
              <a:off x="1273358" y="1435104"/>
              <a:ext cx="8122656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TABULADOS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ALGORITMO DE CÓMPUTO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PRESENTACIÓN DE RESULTADOS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NOTA TÉCNICA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REPORTE DE RESULTADOS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INFOGRAFÍAS SEGÚN ENTIDAD FEDERATIVA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C80BE5E-8DD8-6543-5AC3-18B62FC9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6546" y="5118878"/>
              <a:ext cx="285750" cy="409575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B63A6808-8FE7-A6D1-7896-93D18500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7117" y="2230601"/>
              <a:ext cx="419100" cy="371475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C4A15025-9C7C-A7AC-8562-4B465CE1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1247" y="1435104"/>
              <a:ext cx="430840" cy="35367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CDA86056-47DF-C5E1-A0CA-38B8C3C3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3143" y="3684873"/>
              <a:ext cx="407049" cy="40704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9C9F9159-72B5-A3E1-46D3-3CA5B614A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3143" y="4445932"/>
              <a:ext cx="407049" cy="407049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79CF3AF-55E5-43B0-C1BF-2288B172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3792" y="2944085"/>
              <a:ext cx="346540" cy="34654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EC9FF3E-3B26-D749-04E7-2C9141536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5289" y="1074589"/>
            <a:ext cx="1201762" cy="8204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1C961EB-483F-78DC-05E8-08BB22FC22B8}"/>
              </a:ext>
            </a:extLst>
          </p:cNvPr>
          <p:cNvSpPr txBox="1">
            <a:spLocks/>
          </p:cNvSpPr>
          <p:nvPr/>
        </p:nvSpPr>
        <p:spPr>
          <a:xfrm>
            <a:off x="1150086" y="533206"/>
            <a:ext cx="81226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INFORMACIÓN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DISPONIBLE, 2024</a:t>
            </a:r>
          </a:p>
        </p:txBody>
      </p:sp>
    </p:spTree>
    <p:extLst>
      <p:ext uri="{BB962C8B-B14F-4D97-AF65-F5344CB8AC3E}">
        <p14:creationId xmlns:p14="http://schemas.microsoft.com/office/powerpoint/2010/main" val="1689064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1040-D33E-5B60-ECCE-40FC8DC1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BAB5CE72-C38D-9BE7-BFD0-AE8EC73A0FB9}"/>
              </a:ext>
            </a:extLst>
          </p:cNvPr>
          <p:cNvGrpSpPr/>
          <p:nvPr/>
        </p:nvGrpSpPr>
        <p:grpSpPr>
          <a:xfrm>
            <a:off x="991544" y="1320123"/>
            <a:ext cx="10050370" cy="6432530"/>
            <a:chOff x="807512" y="1435104"/>
            <a:chExt cx="10050370" cy="643253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5BAB419-7D18-A50D-8D75-0D0A2AC5C29D}"/>
                </a:ext>
              </a:extLst>
            </p:cNvPr>
            <p:cNvSpPr txBox="1"/>
            <p:nvPr/>
          </p:nvSpPr>
          <p:spPr>
            <a:xfrm>
              <a:off x="1273358" y="1435104"/>
              <a:ext cx="9584524" cy="6432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ENLACE GENERAL SOBRE POBREZA MULTIDIMENSIONAL: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2"/>
                </a:rPr>
                <a:t>Pobreza Multidimensional (PM)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TABULADOS: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3"/>
                </a:rPr>
                <a:t>Pobreza Multidimensional (PM)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ALGORÍTMO DE CÓMPUTO EN STATA, R Y PYTHON: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4"/>
                </a:rPr>
                <a:t>Pobreza Multidimensional (PM)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PRESENTACIÓN DE RESULTADOS: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5"/>
                </a:rPr>
                <a:t>Pobreza multidimensional 2024. Presentación de resultados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NOTA TÉCNICA: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6"/>
                </a:rPr>
                <a:t>Pobreza Multidimensional 2024. Nota técnica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REPORTE DE RESULTADOS: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7"/>
                </a:rPr>
                <a:t>Pobreza Multidimensional (PM)</a:t>
              </a:r>
              <a:endPara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INFOGRAFÍAS SEGÚN ENTIDAD FEDERATIVA: </a:t>
              </a: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  <a:hlinkClick r:id="rId4"/>
                </a:rPr>
                <a:t>Pobreza Multidimensional (PM)</a:t>
              </a:r>
              <a:endParaRPr kumimoji="0" lang="es-MX" altLang="ko-KR" sz="2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altLang="ko-KR" sz="24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F2B4F758-6A0A-7B69-E764-5B405F8D2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4186" y="6091433"/>
              <a:ext cx="285750" cy="409575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4EE9CE12-7881-B994-C164-ACAFD07F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7512" y="1697055"/>
              <a:ext cx="419100" cy="37147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54B05DDD-D08C-AFF2-B844-B46908A4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3250" y="4758777"/>
              <a:ext cx="407049" cy="407049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58D88933-79FE-5914-0265-DE19C99CE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1578" y="3961858"/>
              <a:ext cx="346540" cy="34654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C83EEFA-572F-1643-6D83-897FFF349C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1544" y="900387"/>
            <a:ext cx="1201762" cy="8204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A03A769-049C-96B0-B688-5DD03813C0B3}"/>
              </a:ext>
            </a:extLst>
          </p:cNvPr>
          <p:cNvSpPr txBox="1">
            <a:spLocks/>
          </p:cNvSpPr>
          <p:nvPr/>
        </p:nvSpPr>
        <p:spPr>
          <a:xfrm>
            <a:off x="879153" y="405075"/>
            <a:ext cx="81226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RUTA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BÚSQUEDA DE INFORMACIÓN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A96FB6-13EE-1174-AA70-6A3546008A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7574" y="2232080"/>
            <a:ext cx="426757" cy="35359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71248926-8ED8-4FC6-E86E-7A94DEC307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7569" y="5275926"/>
            <a:ext cx="407049" cy="407049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BD29C80-0CA3-DE9C-4BB8-FA20BF6EF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544" y="2981649"/>
            <a:ext cx="4191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8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AD5-AF60-2271-8331-2E5F2625A18F}"/>
              </a:ext>
            </a:extLst>
          </p:cNvPr>
          <p:cNvSpPr txBox="1">
            <a:spLocks/>
          </p:cNvSpPr>
          <p:nvPr/>
        </p:nvSpPr>
        <p:spPr>
          <a:xfrm>
            <a:off x="1453481" y="2689330"/>
            <a:ext cx="4757182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00D6CD"/>
                </a:solidFill>
                <a:effectLst/>
                <a:uLnTx/>
                <a:uFillTx/>
                <a:latin typeface="Arial Black" panose="020B0604020202020204" pitchFamily="34" charset="0"/>
                <a:ea typeface="Open Sans" panose="020B0606030504020204" pitchFamily="34" charset="0"/>
                <a:cs typeface="Arial Black" panose="020B0604020202020204" pitchFamily="34" charset="0"/>
              </a:rPr>
              <a:t>¡GRACIAS!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B7724C9-783D-BE14-D82C-BD9FA94CBC8E}"/>
              </a:ext>
            </a:extLst>
          </p:cNvPr>
          <p:cNvGrpSpPr/>
          <p:nvPr/>
        </p:nvGrpSpPr>
        <p:grpSpPr>
          <a:xfrm>
            <a:off x="1453482" y="4628641"/>
            <a:ext cx="4757181" cy="1286276"/>
            <a:chOff x="2869861" y="4525661"/>
            <a:chExt cx="4671758" cy="126317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7775B66-27EA-DC75-0D4D-E06FBF166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9861" y="4525661"/>
              <a:ext cx="903981" cy="126317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D2D3EC1-A7E8-DF62-8031-3C77D8800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106" y="4638134"/>
              <a:ext cx="3539513" cy="1150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97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058643" y="2554145"/>
            <a:ext cx="9886032" cy="130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METODOLOGÍA</a:t>
            </a:r>
            <a:br>
              <a:rPr kumimoji="0" lang="es-MX" altLang="ko-KR" sz="3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PARA</a:t>
            </a: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 </a:t>
            </a: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</a:t>
            </a:r>
            <a:r>
              <a:rPr kumimoji="0" lang="es-MX" altLang="ko-KR" sz="3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 MEDICIÓN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6BF749-B950-F250-3480-B36897D9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5237168"/>
            <a:ext cx="2204822" cy="428954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3721D82-E995-6647-A217-02B5301BA1F0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464943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800" b="0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</a:t>
            </a:r>
            <a:r>
              <a:rPr kumimoji="0" lang="es-MX" altLang="ko-KR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맑은 고딕" panose="020B0503020000020004" pitchFamily="34" charset="-127"/>
                <a:cs typeface="Arial Black" panose="020B0604020202020204" pitchFamily="34" charset="0"/>
              </a:rPr>
              <a:t>MULTIDIMENSIONAL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B2387C-8FFC-1A6B-217A-B8C28489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3" y="3803560"/>
            <a:ext cx="1469409" cy="1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>
            <a:extLst>
              <a:ext uri="{FF2B5EF4-FFF2-40B4-BE49-F238E27FC236}">
                <a16:creationId xmlns:a16="http://schemas.microsoft.com/office/drawing/2014/main" id="{2E471B2F-B14D-3C09-C10F-0B4EA45AA988}"/>
              </a:ext>
            </a:extLst>
          </p:cNvPr>
          <p:cNvGrpSpPr/>
          <p:nvPr/>
        </p:nvGrpSpPr>
        <p:grpSpPr>
          <a:xfrm>
            <a:off x="1312246" y="1609669"/>
            <a:ext cx="10038599" cy="3204845"/>
            <a:chOff x="222504" y="2932176"/>
            <a:chExt cx="12464668" cy="3843019"/>
          </a:xfrm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6238D04C-070F-5B3C-6519-C862F3FFA622}"/>
                </a:ext>
              </a:extLst>
            </p:cNvPr>
            <p:cNvSpPr/>
            <p:nvPr/>
          </p:nvSpPr>
          <p:spPr>
            <a:xfrm>
              <a:off x="222504" y="2958084"/>
              <a:ext cx="1225550" cy="2941320"/>
            </a:xfrm>
            <a:custGeom>
              <a:avLst/>
              <a:gdLst/>
              <a:ahLst/>
              <a:cxnLst/>
              <a:rect l="l" t="t" r="r" b="b"/>
              <a:pathLst>
                <a:path w="1225550" h="2941320">
                  <a:moveTo>
                    <a:pt x="1225042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5042" y="2940939"/>
                  </a:lnTo>
                  <a:lnTo>
                    <a:pt x="122504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898C218C-8669-6319-3F77-1EF74EDB0881}"/>
                </a:ext>
              </a:extLst>
            </p:cNvPr>
            <p:cNvSpPr/>
            <p:nvPr/>
          </p:nvSpPr>
          <p:spPr>
            <a:xfrm>
              <a:off x="288484" y="5385640"/>
              <a:ext cx="1082736" cy="1249081"/>
            </a:xfrm>
            <a:custGeom>
              <a:avLst/>
              <a:gdLst/>
              <a:ahLst/>
              <a:cxnLst/>
              <a:rect l="l" t="t" r="r" b="b"/>
              <a:pathLst>
                <a:path w="1092200" h="1066800">
                  <a:moveTo>
                    <a:pt x="546353" y="0"/>
                  </a:moveTo>
                  <a:lnTo>
                    <a:pt x="29844" y="247808"/>
                  </a:lnTo>
                  <a:lnTo>
                    <a:pt x="2080" y="278723"/>
                  </a:lnTo>
                  <a:lnTo>
                    <a:pt x="0" y="292004"/>
                  </a:lnTo>
                  <a:lnTo>
                    <a:pt x="0" y="774096"/>
                  </a:lnTo>
                  <a:lnTo>
                    <a:pt x="17434" y="810404"/>
                  </a:lnTo>
                  <a:lnTo>
                    <a:pt x="516509" y="1059211"/>
                  </a:lnTo>
                  <a:lnTo>
                    <a:pt x="546353" y="1066355"/>
                  </a:lnTo>
                  <a:lnTo>
                    <a:pt x="561707" y="1064569"/>
                  </a:lnTo>
                  <a:lnTo>
                    <a:pt x="1062355" y="818546"/>
                  </a:lnTo>
                  <a:lnTo>
                    <a:pt x="1090126" y="787596"/>
                  </a:lnTo>
                  <a:lnTo>
                    <a:pt x="1092200" y="774096"/>
                  </a:lnTo>
                  <a:lnTo>
                    <a:pt x="1092200" y="292004"/>
                  </a:lnTo>
                  <a:lnTo>
                    <a:pt x="1074787" y="256018"/>
                  </a:lnTo>
                  <a:lnTo>
                    <a:pt x="576199" y="6762"/>
                  </a:lnTo>
                  <a:lnTo>
                    <a:pt x="546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081D8BA0-3110-3994-1496-7F192BFB70F0}"/>
                </a:ext>
              </a:extLst>
            </p:cNvPr>
            <p:cNvSpPr/>
            <p:nvPr/>
          </p:nvSpPr>
          <p:spPr>
            <a:xfrm>
              <a:off x="1898904" y="2932176"/>
              <a:ext cx="1225550" cy="2941320"/>
            </a:xfrm>
            <a:custGeom>
              <a:avLst/>
              <a:gdLst/>
              <a:ahLst/>
              <a:cxnLst/>
              <a:rect l="l" t="t" r="r" b="b"/>
              <a:pathLst>
                <a:path w="1225550" h="2941320">
                  <a:moveTo>
                    <a:pt x="1225041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5041" y="2940939"/>
                  </a:lnTo>
                  <a:lnTo>
                    <a:pt x="1225041" y="0"/>
                  </a:lnTo>
                  <a:close/>
                </a:path>
              </a:pathLst>
            </a:custGeom>
            <a:solidFill>
              <a:srgbClr val="00839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03C5C6AA-1CC3-D213-0E25-683B3EBA5C8A}"/>
                </a:ext>
              </a:extLst>
            </p:cNvPr>
            <p:cNvSpPr/>
            <p:nvPr/>
          </p:nvSpPr>
          <p:spPr>
            <a:xfrm>
              <a:off x="1898904" y="2932176"/>
              <a:ext cx="1225550" cy="2941320"/>
            </a:xfrm>
            <a:custGeom>
              <a:avLst/>
              <a:gdLst/>
              <a:ahLst/>
              <a:cxnLst/>
              <a:rect l="l" t="t" r="r" b="b"/>
              <a:pathLst>
                <a:path w="1225550" h="2941320">
                  <a:moveTo>
                    <a:pt x="1225041" y="2940939"/>
                  </a:moveTo>
                  <a:lnTo>
                    <a:pt x="0" y="2940939"/>
                  </a:lnTo>
                  <a:lnTo>
                    <a:pt x="0" y="0"/>
                  </a:lnTo>
                  <a:lnTo>
                    <a:pt x="1225041" y="0"/>
                  </a:lnTo>
                  <a:lnTo>
                    <a:pt x="1225041" y="2940939"/>
                  </a:lnTo>
                </a:path>
              </a:pathLst>
            </a:custGeom>
            <a:ln w="9525">
              <a:solidFill>
                <a:srgbClr val="0083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19FBB4F-0C05-CBD4-3825-6C5EAF546CCB}"/>
                </a:ext>
              </a:extLst>
            </p:cNvPr>
            <p:cNvSpPr/>
            <p:nvPr/>
          </p:nvSpPr>
          <p:spPr>
            <a:xfrm>
              <a:off x="1955292" y="5371973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7" y="0"/>
                  </a:moveTo>
                  <a:lnTo>
                    <a:pt x="29971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1"/>
                  </a:lnTo>
                  <a:lnTo>
                    <a:pt x="17520" y="1046734"/>
                  </a:lnTo>
                  <a:lnTo>
                    <a:pt x="517906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2" y="1057275"/>
                  </a:lnTo>
                  <a:lnTo>
                    <a:pt x="1093174" y="1017270"/>
                  </a:lnTo>
                  <a:lnTo>
                    <a:pt x="1095247" y="999871"/>
                  </a:lnTo>
                  <a:lnTo>
                    <a:pt x="1095247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9E3A035C-9E6A-AFCA-97C6-357706E00167}"/>
                </a:ext>
              </a:extLst>
            </p:cNvPr>
            <p:cNvSpPr/>
            <p:nvPr/>
          </p:nvSpPr>
          <p:spPr>
            <a:xfrm>
              <a:off x="3230880" y="2950464"/>
              <a:ext cx="1225550" cy="2939415"/>
            </a:xfrm>
            <a:custGeom>
              <a:avLst/>
              <a:gdLst/>
              <a:ahLst/>
              <a:cxnLst/>
              <a:rect l="l" t="t" r="r" b="b"/>
              <a:pathLst>
                <a:path w="1225550" h="2939415">
                  <a:moveTo>
                    <a:pt x="1225042" y="0"/>
                  </a:moveTo>
                  <a:lnTo>
                    <a:pt x="0" y="0"/>
                  </a:lnTo>
                  <a:lnTo>
                    <a:pt x="0" y="2939414"/>
                  </a:lnTo>
                  <a:lnTo>
                    <a:pt x="1225042" y="2939414"/>
                  </a:lnTo>
                  <a:lnTo>
                    <a:pt x="1225042" y="0"/>
                  </a:lnTo>
                  <a:close/>
                </a:path>
              </a:pathLst>
            </a:custGeom>
            <a:solidFill>
              <a:srgbClr val="73A9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C9677C64-0BD8-58EC-48AC-FD25B9819423}"/>
                </a:ext>
              </a:extLst>
            </p:cNvPr>
            <p:cNvSpPr/>
            <p:nvPr/>
          </p:nvSpPr>
          <p:spPr>
            <a:xfrm>
              <a:off x="3287268" y="5390261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8" y="0"/>
                  </a:moveTo>
                  <a:lnTo>
                    <a:pt x="29972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1"/>
                  </a:lnTo>
                  <a:lnTo>
                    <a:pt x="17520" y="1046734"/>
                  </a:lnTo>
                  <a:lnTo>
                    <a:pt x="517906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3" y="1057275"/>
                  </a:lnTo>
                  <a:lnTo>
                    <a:pt x="1093174" y="1017270"/>
                  </a:lnTo>
                  <a:lnTo>
                    <a:pt x="1095248" y="999871"/>
                  </a:lnTo>
                  <a:lnTo>
                    <a:pt x="1095248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B1FF4D6B-A424-5359-7CC7-76B25F5E0CEF}"/>
                </a:ext>
              </a:extLst>
            </p:cNvPr>
            <p:cNvSpPr/>
            <p:nvPr/>
          </p:nvSpPr>
          <p:spPr>
            <a:xfrm>
              <a:off x="4564380" y="2950464"/>
              <a:ext cx="1223645" cy="2939415"/>
            </a:xfrm>
            <a:custGeom>
              <a:avLst/>
              <a:gdLst/>
              <a:ahLst/>
              <a:cxnLst/>
              <a:rect l="l" t="t" r="r" b="b"/>
              <a:pathLst>
                <a:path w="1223645" h="2939415">
                  <a:moveTo>
                    <a:pt x="1223518" y="0"/>
                  </a:moveTo>
                  <a:lnTo>
                    <a:pt x="0" y="0"/>
                  </a:lnTo>
                  <a:lnTo>
                    <a:pt x="0" y="2939414"/>
                  </a:lnTo>
                  <a:lnTo>
                    <a:pt x="1223518" y="2939414"/>
                  </a:lnTo>
                  <a:lnTo>
                    <a:pt x="1223518" y="0"/>
                  </a:lnTo>
                  <a:close/>
                </a:path>
              </a:pathLst>
            </a:custGeom>
            <a:solidFill>
              <a:srgbClr val="7D40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3B9ABBD2-0DAE-1BD4-0E9B-7A298AD87892}"/>
                </a:ext>
              </a:extLst>
            </p:cNvPr>
            <p:cNvSpPr/>
            <p:nvPr/>
          </p:nvSpPr>
          <p:spPr>
            <a:xfrm>
              <a:off x="4619244" y="5390261"/>
              <a:ext cx="1097280" cy="1377315"/>
            </a:xfrm>
            <a:custGeom>
              <a:avLst/>
              <a:gdLst/>
              <a:ahLst/>
              <a:cxnLst/>
              <a:rect l="l" t="t" r="r" b="b"/>
              <a:pathLst>
                <a:path w="1097279" h="1377315">
                  <a:moveTo>
                    <a:pt x="548639" y="0"/>
                  </a:moveTo>
                  <a:lnTo>
                    <a:pt x="29971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1"/>
                  </a:lnTo>
                  <a:lnTo>
                    <a:pt x="17520" y="1046734"/>
                  </a:lnTo>
                  <a:lnTo>
                    <a:pt x="518667" y="1368170"/>
                  </a:lnTo>
                  <a:lnTo>
                    <a:pt x="548639" y="1377314"/>
                  </a:lnTo>
                  <a:lnTo>
                    <a:pt x="564066" y="1375028"/>
                  </a:lnTo>
                  <a:lnTo>
                    <a:pt x="1066800" y="1057275"/>
                  </a:lnTo>
                  <a:lnTo>
                    <a:pt x="1094696" y="1017270"/>
                  </a:lnTo>
                  <a:lnTo>
                    <a:pt x="1096771" y="999871"/>
                  </a:lnTo>
                  <a:lnTo>
                    <a:pt x="1096771" y="377063"/>
                  </a:lnTo>
                  <a:lnTo>
                    <a:pt x="1079305" y="330700"/>
                  </a:lnTo>
                  <a:lnTo>
                    <a:pt x="578611" y="8762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E88F5475-DB68-0D9B-588A-0D9A10963B0F}"/>
                </a:ext>
              </a:extLst>
            </p:cNvPr>
            <p:cNvSpPr/>
            <p:nvPr/>
          </p:nvSpPr>
          <p:spPr>
            <a:xfrm>
              <a:off x="5896356" y="2958084"/>
              <a:ext cx="1223645" cy="2941320"/>
            </a:xfrm>
            <a:custGeom>
              <a:avLst/>
              <a:gdLst/>
              <a:ahLst/>
              <a:cxnLst/>
              <a:rect l="l" t="t" r="r" b="b"/>
              <a:pathLst>
                <a:path w="1223645" h="2941320">
                  <a:moveTo>
                    <a:pt x="1223518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3518" y="2940939"/>
                  </a:lnTo>
                  <a:lnTo>
                    <a:pt x="1223518" y="0"/>
                  </a:lnTo>
                  <a:close/>
                </a:path>
              </a:pathLst>
            </a:custGeom>
            <a:solidFill>
              <a:srgbClr val="ECAA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A08D71DD-1552-DFEA-1C33-B1217AA4CF2B}"/>
                </a:ext>
              </a:extLst>
            </p:cNvPr>
            <p:cNvSpPr/>
            <p:nvPr/>
          </p:nvSpPr>
          <p:spPr>
            <a:xfrm>
              <a:off x="5952744" y="5397880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7" y="0"/>
                  </a:moveTo>
                  <a:lnTo>
                    <a:pt x="29971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0"/>
                  </a:lnTo>
                  <a:lnTo>
                    <a:pt x="17520" y="1046733"/>
                  </a:lnTo>
                  <a:lnTo>
                    <a:pt x="517905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2" y="1057274"/>
                  </a:lnTo>
                  <a:lnTo>
                    <a:pt x="1093174" y="1017269"/>
                  </a:lnTo>
                  <a:lnTo>
                    <a:pt x="1095248" y="999870"/>
                  </a:lnTo>
                  <a:lnTo>
                    <a:pt x="1095248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5AA691D-EC9C-4939-6B45-A293C4B1A6C4}"/>
                </a:ext>
              </a:extLst>
            </p:cNvPr>
            <p:cNvSpPr/>
            <p:nvPr/>
          </p:nvSpPr>
          <p:spPr>
            <a:xfrm>
              <a:off x="7228332" y="2958084"/>
              <a:ext cx="1223645" cy="2941320"/>
            </a:xfrm>
            <a:custGeom>
              <a:avLst/>
              <a:gdLst/>
              <a:ahLst/>
              <a:cxnLst/>
              <a:rect l="l" t="t" r="r" b="b"/>
              <a:pathLst>
                <a:path w="1223645" h="2941320">
                  <a:moveTo>
                    <a:pt x="1223518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3518" y="2940939"/>
                  </a:lnTo>
                  <a:lnTo>
                    <a:pt x="1223518" y="0"/>
                  </a:lnTo>
                  <a:close/>
                </a:path>
              </a:pathLst>
            </a:custGeom>
            <a:solidFill>
              <a:srgbClr val="F38A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959B8B04-7C53-8104-C6DE-2A9C5AB17C05}"/>
                </a:ext>
              </a:extLst>
            </p:cNvPr>
            <p:cNvSpPr/>
            <p:nvPr/>
          </p:nvSpPr>
          <p:spPr>
            <a:xfrm>
              <a:off x="7284720" y="5397880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7" y="0"/>
                  </a:moveTo>
                  <a:lnTo>
                    <a:pt x="29972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0"/>
                  </a:lnTo>
                  <a:lnTo>
                    <a:pt x="17520" y="1046733"/>
                  </a:lnTo>
                  <a:lnTo>
                    <a:pt x="517905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2" y="1057274"/>
                  </a:lnTo>
                  <a:lnTo>
                    <a:pt x="1093174" y="1017269"/>
                  </a:lnTo>
                  <a:lnTo>
                    <a:pt x="1095248" y="999870"/>
                  </a:lnTo>
                  <a:lnTo>
                    <a:pt x="1095248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050F48D-85C7-B817-FE29-F6406498178C}"/>
                </a:ext>
              </a:extLst>
            </p:cNvPr>
            <p:cNvSpPr/>
            <p:nvPr/>
          </p:nvSpPr>
          <p:spPr>
            <a:xfrm>
              <a:off x="8523732" y="2958084"/>
              <a:ext cx="1225550" cy="2941320"/>
            </a:xfrm>
            <a:custGeom>
              <a:avLst/>
              <a:gdLst/>
              <a:ahLst/>
              <a:cxnLst/>
              <a:rect l="l" t="t" r="r" b="b"/>
              <a:pathLst>
                <a:path w="1225550" h="2941320">
                  <a:moveTo>
                    <a:pt x="1225042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5042" y="2940939"/>
                  </a:lnTo>
                  <a:lnTo>
                    <a:pt x="1225042" y="0"/>
                  </a:lnTo>
                  <a:close/>
                </a:path>
              </a:pathLst>
            </a:custGeom>
            <a:solidFill>
              <a:srgbClr val="606C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0494945E-F269-276D-A570-5AD3F3380448}"/>
                </a:ext>
              </a:extLst>
            </p:cNvPr>
            <p:cNvSpPr/>
            <p:nvPr/>
          </p:nvSpPr>
          <p:spPr>
            <a:xfrm>
              <a:off x="8580120" y="5397880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7" y="0"/>
                  </a:moveTo>
                  <a:lnTo>
                    <a:pt x="29972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0"/>
                  </a:lnTo>
                  <a:lnTo>
                    <a:pt x="17520" y="1046733"/>
                  </a:lnTo>
                  <a:lnTo>
                    <a:pt x="517905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2" y="1057274"/>
                  </a:lnTo>
                  <a:lnTo>
                    <a:pt x="1093174" y="1017269"/>
                  </a:lnTo>
                  <a:lnTo>
                    <a:pt x="1095248" y="999870"/>
                  </a:lnTo>
                  <a:lnTo>
                    <a:pt x="1095248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30729EE8-D8B4-1F38-ED5C-E880E7CC30BC}"/>
                </a:ext>
              </a:extLst>
            </p:cNvPr>
            <p:cNvSpPr/>
            <p:nvPr/>
          </p:nvSpPr>
          <p:spPr>
            <a:xfrm>
              <a:off x="10148315" y="2932176"/>
              <a:ext cx="1223645" cy="2941320"/>
            </a:xfrm>
            <a:custGeom>
              <a:avLst/>
              <a:gdLst/>
              <a:ahLst/>
              <a:cxnLst/>
              <a:rect l="l" t="t" r="r" b="b"/>
              <a:pathLst>
                <a:path w="1223645" h="2941320">
                  <a:moveTo>
                    <a:pt x="1223517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3517" y="2940939"/>
                  </a:lnTo>
                  <a:lnTo>
                    <a:pt x="1223517" y="0"/>
                  </a:lnTo>
                  <a:close/>
                </a:path>
              </a:pathLst>
            </a:custGeom>
            <a:solidFill>
              <a:srgbClr val="1C5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28DDDF81-B5EF-4D20-CC15-40E1D5617E53}"/>
                </a:ext>
              </a:extLst>
            </p:cNvPr>
            <p:cNvSpPr/>
            <p:nvPr/>
          </p:nvSpPr>
          <p:spPr>
            <a:xfrm>
              <a:off x="10203180" y="5371973"/>
              <a:ext cx="1097280" cy="1377315"/>
            </a:xfrm>
            <a:custGeom>
              <a:avLst/>
              <a:gdLst/>
              <a:ahLst/>
              <a:cxnLst/>
              <a:rect l="l" t="t" r="r" b="b"/>
              <a:pathLst>
                <a:path w="1097279" h="1377315">
                  <a:moveTo>
                    <a:pt x="548640" y="0"/>
                  </a:moveTo>
                  <a:lnTo>
                    <a:pt x="29972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1"/>
                  </a:lnTo>
                  <a:lnTo>
                    <a:pt x="17520" y="1046734"/>
                  </a:lnTo>
                  <a:lnTo>
                    <a:pt x="518668" y="1368170"/>
                  </a:lnTo>
                  <a:lnTo>
                    <a:pt x="548640" y="1377314"/>
                  </a:lnTo>
                  <a:lnTo>
                    <a:pt x="564066" y="1375028"/>
                  </a:lnTo>
                  <a:lnTo>
                    <a:pt x="1066800" y="1057275"/>
                  </a:lnTo>
                  <a:lnTo>
                    <a:pt x="1094696" y="1017270"/>
                  </a:lnTo>
                  <a:lnTo>
                    <a:pt x="1096772" y="999871"/>
                  </a:lnTo>
                  <a:lnTo>
                    <a:pt x="1096772" y="377063"/>
                  </a:lnTo>
                  <a:lnTo>
                    <a:pt x="1079305" y="330700"/>
                  </a:lnTo>
                  <a:lnTo>
                    <a:pt x="578612" y="8762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F5D49012-A491-B02E-8CD6-2B05099ABC39}"/>
                </a:ext>
              </a:extLst>
            </p:cNvPr>
            <p:cNvSpPr/>
            <p:nvPr/>
          </p:nvSpPr>
          <p:spPr>
            <a:xfrm>
              <a:off x="11463527" y="2932176"/>
              <a:ext cx="1223645" cy="2941320"/>
            </a:xfrm>
            <a:custGeom>
              <a:avLst/>
              <a:gdLst/>
              <a:ahLst/>
              <a:cxnLst/>
              <a:rect l="l" t="t" r="r" b="b"/>
              <a:pathLst>
                <a:path w="1223645" h="2941320">
                  <a:moveTo>
                    <a:pt x="1223518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1223518" y="2940939"/>
                  </a:lnTo>
                  <a:lnTo>
                    <a:pt x="1223518" y="0"/>
                  </a:lnTo>
                  <a:close/>
                </a:path>
              </a:pathLst>
            </a:custGeom>
            <a:solidFill>
              <a:srgbClr val="1C5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4B263972-930D-2E40-8428-13056D67688D}"/>
                </a:ext>
              </a:extLst>
            </p:cNvPr>
            <p:cNvSpPr/>
            <p:nvPr/>
          </p:nvSpPr>
          <p:spPr>
            <a:xfrm>
              <a:off x="11519915" y="5371973"/>
              <a:ext cx="1095375" cy="1377315"/>
            </a:xfrm>
            <a:custGeom>
              <a:avLst/>
              <a:gdLst/>
              <a:ahLst/>
              <a:cxnLst/>
              <a:rect l="l" t="t" r="r" b="b"/>
              <a:pathLst>
                <a:path w="1095375" h="1377315">
                  <a:moveTo>
                    <a:pt x="547877" y="0"/>
                  </a:moveTo>
                  <a:lnTo>
                    <a:pt x="29972" y="320166"/>
                  </a:lnTo>
                  <a:lnTo>
                    <a:pt x="2093" y="359957"/>
                  </a:lnTo>
                  <a:lnTo>
                    <a:pt x="0" y="377063"/>
                  </a:lnTo>
                  <a:lnTo>
                    <a:pt x="0" y="999871"/>
                  </a:lnTo>
                  <a:lnTo>
                    <a:pt x="17520" y="1046734"/>
                  </a:lnTo>
                  <a:lnTo>
                    <a:pt x="517905" y="1368170"/>
                  </a:lnTo>
                  <a:lnTo>
                    <a:pt x="547877" y="1377314"/>
                  </a:lnTo>
                  <a:lnTo>
                    <a:pt x="563304" y="1375028"/>
                  </a:lnTo>
                  <a:lnTo>
                    <a:pt x="1065402" y="1057275"/>
                  </a:lnTo>
                  <a:lnTo>
                    <a:pt x="1093174" y="1017270"/>
                  </a:lnTo>
                  <a:lnTo>
                    <a:pt x="1095248" y="999871"/>
                  </a:lnTo>
                  <a:lnTo>
                    <a:pt x="1095248" y="377063"/>
                  </a:lnTo>
                  <a:lnTo>
                    <a:pt x="1077835" y="330700"/>
                  </a:lnTo>
                  <a:lnTo>
                    <a:pt x="577850" y="8762"/>
                  </a:lnTo>
                  <a:lnTo>
                    <a:pt x="54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object 27">
            <a:extLst>
              <a:ext uri="{FF2B5EF4-FFF2-40B4-BE49-F238E27FC236}">
                <a16:creationId xmlns:a16="http://schemas.microsoft.com/office/drawing/2014/main" id="{1BC65D47-E9F2-93E4-EB1A-6CD29F4F0FDE}"/>
              </a:ext>
            </a:extLst>
          </p:cNvPr>
          <p:cNvSpPr txBox="1"/>
          <p:nvPr/>
        </p:nvSpPr>
        <p:spPr>
          <a:xfrm>
            <a:off x="1504987" y="2544922"/>
            <a:ext cx="591718" cy="163356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0" lvl="0" indent="0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A2607CF5-5931-96CD-2C5A-5912BEA9E288}"/>
              </a:ext>
            </a:extLst>
          </p:cNvPr>
          <p:cNvSpPr txBox="1"/>
          <p:nvPr/>
        </p:nvSpPr>
        <p:spPr>
          <a:xfrm>
            <a:off x="2819349" y="2449833"/>
            <a:ext cx="670556" cy="317244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Rezago educativo</a:t>
            </a: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E5D5645B-0128-7801-2F66-9C6806AB2C24}"/>
              </a:ext>
            </a:extLst>
          </p:cNvPr>
          <p:cNvSpPr txBox="1"/>
          <p:nvPr/>
        </p:nvSpPr>
        <p:spPr>
          <a:xfrm>
            <a:off x="3813840" y="2391034"/>
            <a:ext cx="818455" cy="471132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a los servicios de salud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D2E60A7D-9B33-750B-E928-39CF1378DE67}"/>
              </a:ext>
            </a:extLst>
          </p:cNvPr>
          <p:cNvSpPr txBox="1"/>
          <p:nvPr/>
        </p:nvSpPr>
        <p:spPr>
          <a:xfrm>
            <a:off x="4886349" y="2396289"/>
            <a:ext cx="840141" cy="483956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a la seguridad</a:t>
            </a:r>
          </a:p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3EB73988-A8D8-41FB-6407-FADF6B945900}"/>
              </a:ext>
            </a:extLst>
          </p:cNvPr>
          <p:cNvSpPr txBox="1"/>
          <p:nvPr/>
        </p:nvSpPr>
        <p:spPr>
          <a:xfrm>
            <a:off x="5971370" y="2415467"/>
            <a:ext cx="824573" cy="471132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y espacios de la vivienda</a:t>
            </a: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468FFAED-FF52-8251-631A-C2B53687A857}"/>
              </a:ext>
            </a:extLst>
          </p:cNvPr>
          <p:cNvSpPr txBox="1"/>
          <p:nvPr/>
        </p:nvSpPr>
        <p:spPr>
          <a:xfrm>
            <a:off x="6971549" y="2336086"/>
            <a:ext cx="892406" cy="62502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a los servicios básicos en la vivienda</a:t>
            </a:r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id="{8067BDFC-E8F5-F148-719A-731F0CBC027E}"/>
              </a:ext>
            </a:extLst>
          </p:cNvPr>
          <p:cNvSpPr txBox="1"/>
          <p:nvPr/>
        </p:nvSpPr>
        <p:spPr>
          <a:xfrm>
            <a:off x="7958333" y="2336085"/>
            <a:ext cx="1017510" cy="62502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a la alimentación nutritiva y de calidad</a:t>
            </a: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FDD5E095-C3DE-C533-FE0F-9348B9347C84}"/>
              </a:ext>
            </a:extLst>
          </p:cNvPr>
          <p:cNvSpPr txBox="1"/>
          <p:nvPr/>
        </p:nvSpPr>
        <p:spPr>
          <a:xfrm>
            <a:off x="9470552" y="2434137"/>
            <a:ext cx="656655" cy="471132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Grado de cohesión social</a:t>
            </a:r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45F51277-B3DD-4300-EE1C-0DAABD75512F}"/>
              </a:ext>
            </a:extLst>
          </p:cNvPr>
          <p:cNvSpPr txBox="1"/>
          <p:nvPr/>
        </p:nvSpPr>
        <p:spPr>
          <a:xfrm>
            <a:off x="10380029" y="2336084"/>
            <a:ext cx="887957" cy="62502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marR="3572" lvl="0" indent="57594" algn="ctr" defTabSz="914400" rtl="0" eaLnBrk="1" fontAlgn="auto" latinLnBrk="0" hangingPunct="1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Grado de accesibilidad a carretera pavimentada</a:t>
            </a:r>
          </a:p>
        </p:txBody>
      </p:sp>
      <p:grpSp>
        <p:nvGrpSpPr>
          <p:cNvPr id="34" name="object 36">
            <a:extLst>
              <a:ext uri="{FF2B5EF4-FFF2-40B4-BE49-F238E27FC236}">
                <a16:creationId xmlns:a16="http://schemas.microsoft.com/office/drawing/2014/main" id="{6DB6D3AB-CCC0-ACA8-0460-BA3BA415515D}"/>
              </a:ext>
            </a:extLst>
          </p:cNvPr>
          <p:cNvGrpSpPr/>
          <p:nvPr/>
        </p:nvGrpSpPr>
        <p:grpSpPr>
          <a:xfrm>
            <a:off x="1436517" y="3773350"/>
            <a:ext cx="8686636" cy="883508"/>
            <a:chOff x="383044" y="5544976"/>
            <a:chExt cx="10785972" cy="1059438"/>
          </a:xfrm>
        </p:grpSpPr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C4364E2F-2F67-1BA9-907F-E8407C801D96}"/>
                </a:ext>
              </a:extLst>
            </p:cNvPr>
            <p:cNvSpPr/>
            <p:nvPr/>
          </p:nvSpPr>
          <p:spPr>
            <a:xfrm>
              <a:off x="2100072" y="5544978"/>
              <a:ext cx="821054" cy="1033144"/>
            </a:xfrm>
            <a:custGeom>
              <a:avLst/>
              <a:gdLst/>
              <a:ahLst/>
              <a:cxnLst/>
              <a:rect l="l" t="t" r="r" b="b"/>
              <a:pathLst>
                <a:path w="821055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6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8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0083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EA66EA00-AEB5-98D4-C936-54F542B1353E}"/>
                </a:ext>
              </a:extLst>
            </p:cNvPr>
            <p:cNvSpPr/>
            <p:nvPr/>
          </p:nvSpPr>
          <p:spPr>
            <a:xfrm>
              <a:off x="3432048" y="5561743"/>
              <a:ext cx="821054" cy="1033145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3A9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bject 41">
              <a:extLst>
                <a:ext uri="{FF2B5EF4-FFF2-40B4-BE49-F238E27FC236}">
                  <a16:creationId xmlns:a16="http://schemas.microsoft.com/office/drawing/2014/main" id="{6F9674BC-817B-5FDF-85F7-F800AD85F662}"/>
                </a:ext>
              </a:extLst>
            </p:cNvPr>
            <p:cNvSpPr/>
            <p:nvPr/>
          </p:nvSpPr>
          <p:spPr>
            <a:xfrm>
              <a:off x="4764024" y="5561742"/>
              <a:ext cx="821054" cy="1033144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4" y="749903"/>
                  </a:moveTo>
                  <a:lnTo>
                    <a:pt x="821054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8" y="792956"/>
                  </a:lnTo>
                  <a:lnTo>
                    <a:pt x="388238" y="1026128"/>
                  </a:lnTo>
                  <a:lnTo>
                    <a:pt x="410717" y="1032986"/>
                  </a:lnTo>
                  <a:lnTo>
                    <a:pt x="422278" y="1031271"/>
                  </a:lnTo>
                  <a:lnTo>
                    <a:pt x="798702" y="792956"/>
                  </a:lnTo>
                  <a:lnTo>
                    <a:pt x="821054" y="749903"/>
                  </a:lnTo>
                </a:path>
              </a:pathLst>
            </a:custGeom>
            <a:ln w="57149">
              <a:solidFill>
                <a:srgbClr val="7D40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object 43">
              <a:extLst>
                <a:ext uri="{FF2B5EF4-FFF2-40B4-BE49-F238E27FC236}">
                  <a16:creationId xmlns:a16="http://schemas.microsoft.com/office/drawing/2014/main" id="{2802AEB9-4571-E845-29F8-D30D4E9DA74B}"/>
                </a:ext>
              </a:extLst>
            </p:cNvPr>
            <p:cNvSpPr/>
            <p:nvPr/>
          </p:nvSpPr>
          <p:spPr>
            <a:xfrm>
              <a:off x="6096000" y="5569363"/>
              <a:ext cx="822960" cy="1035051"/>
            </a:xfrm>
            <a:custGeom>
              <a:avLst/>
              <a:gdLst/>
              <a:ahLst/>
              <a:cxnLst/>
              <a:rect l="l" t="t" r="r" b="b"/>
              <a:pathLst>
                <a:path w="822959" h="1035050">
                  <a:moveTo>
                    <a:pt x="822578" y="750919"/>
                  </a:moveTo>
                  <a:lnTo>
                    <a:pt x="822578" y="283305"/>
                  </a:lnTo>
                  <a:lnTo>
                    <a:pt x="821013" y="270402"/>
                  </a:lnTo>
                  <a:lnTo>
                    <a:pt x="433958" y="6572"/>
                  </a:lnTo>
                  <a:lnTo>
                    <a:pt x="411479" y="0"/>
                  </a:lnTo>
                  <a:lnTo>
                    <a:pt x="399919" y="1643"/>
                  </a:lnTo>
                  <a:lnTo>
                    <a:pt x="2247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78" y="794099"/>
                  </a:lnTo>
                  <a:lnTo>
                    <a:pt x="389000" y="1027652"/>
                  </a:lnTo>
                  <a:lnTo>
                    <a:pt x="411479" y="1034510"/>
                  </a:lnTo>
                  <a:lnTo>
                    <a:pt x="423040" y="1032795"/>
                  </a:lnTo>
                  <a:lnTo>
                    <a:pt x="800100" y="794099"/>
                  </a:lnTo>
                  <a:lnTo>
                    <a:pt x="822578" y="750919"/>
                  </a:lnTo>
                </a:path>
              </a:pathLst>
            </a:custGeom>
            <a:ln w="57150">
              <a:solidFill>
                <a:srgbClr val="ECA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object 45">
              <a:extLst>
                <a:ext uri="{FF2B5EF4-FFF2-40B4-BE49-F238E27FC236}">
                  <a16:creationId xmlns:a16="http://schemas.microsoft.com/office/drawing/2014/main" id="{B2586F5A-C098-66A4-0DA7-E65DD1608F2B}"/>
                </a:ext>
              </a:extLst>
            </p:cNvPr>
            <p:cNvSpPr/>
            <p:nvPr/>
          </p:nvSpPr>
          <p:spPr>
            <a:xfrm>
              <a:off x="7427976" y="5569362"/>
              <a:ext cx="822960" cy="1035050"/>
            </a:xfrm>
            <a:custGeom>
              <a:avLst/>
              <a:gdLst/>
              <a:ahLst/>
              <a:cxnLst/>
              <a:rect l="l" t="t" r="r" b="b"/>
              <a:pathLst>
                <a:path w="822959" h="1035050">
                  <a:moveTo>
                    <a:pt x="822578" y="750919"/>
                  </a:moveTo>
                  <a:lnTo>
                    <a:pt x="822578" y="283305"/>
                  </a:lnTo>
                  <a:lnTo>
                    <a:pt x="821013" y="270402"/>
                  </a:lnTo>
                  <a:lnTo>
                    <a:pt x="433958" y="6572"/>
                  </a:lnTo>
                  <a:lnTo>
                    <a:pt x="411479" y="0"/>
                  </a:lnTo>
                  <a:lnTo>
                    <a:pt x="399919" y="1643"/>
                  </a:lnTo>
                  <a:lnTo>
                    <a:pt x="2247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78" y="794099"/>
                  </a:lnTo>
                  <a:lnTo>
                    <a:pt x="389000" y="1027652"/>
                  </a:lnTo>
                  <a:lnTo>
                    <a:pt x="411480" y="1034510"/>
                  </a:lnTo>
                  <a:lnTo>
                    <a:pt x="423040" y="1032795"/>
                  </a:lnTo>
                  <a:lnTo>
                    <a:pt x="800100" y="794099"/>
                  </a:lnTo>
                  <a:lnTo>
                    <a:pt x="822578" y="750919"/>
                  </a:lnTo>
                </a:path>
              </a:pathLst>
            </a:custGeom>
            <a:ln w="57150">
              <a:solidFill>
                <a:srgbClr val="F38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object 47">
              <a:extLst>
                <a:ext uri="{FF2B5EF4-FFF2-40B4-BE49-F238E27FC236}">
                  <a16:creationId xmlns:a16="http://schemas.microsoft.com/office/drawing/2014/main" id="{F12C9499-9246-7449-8E5A-C3CCC39E778D}"/>
                </a:ext>
              </a:extLst>
            </p:cNvPr>
            <p:cNvSpPr/>
            <p:nvPr/>
          </p:nvSpPr>
          <p:spPr>
            <a:xfrm>
              <a:off x="8724900" y="5569362"/>
              <a:ext cx="821055" cy="1035050"/>
            </a:xfrm>
            <a:custGeom>
              <a:avLst/>
              <a:gdLst/>
              <a:ahLst/>
              <a:cxnLst/>
              <a:rect l="l" t="t" r="r" b="b"/>
              <a:pathLst>
                <a:path w="821054" h="1035050">
                  <a:moveTo>
                    <a:pt x="821054" y="750919"/>
                  </a:moveTo>
                  <a:lnTo>
                    <a:pt x="821054" y="283305"/>
                  </a:lnTo>
                  <a:lnTo>
                    <a:pt x="819491" y="270402"/>
                  </a:lnTo>
                  <a:lnTo>
                    <a:pt x="433197" y="6572"/>
                  </a:lnTo>
                  <a:lnTo>
                    <a:pt x="410717" y="0"/>
                  </a:lnTo>
                  <a:lnTo>
                    <a:pt x="399157" y="1643"/>
                  </a:lnTo>
                  <a:lnTo>
                    <a:pt x="2247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78" y="794099"/>
                  </a:lnTo>
                  <a:lnTo>
                    <a:pt x="388239" y="1027652"/>
                  </a:lnTo>
                  <a:lnTo>
                    <a:pt x="410718" y="1034510"/>
                  </a:lnTo>
                  <a:lnTo>
                    <a:pt x="422278" y="1032795"/>
                  </a:lnTo>
                  <a:lnTo>
                    <a:pt x="798702" y="794099"/>
                  </a:lnTo>
                  <a:lnTo>
                    <a:pt x="821054" y="750919"/>
                  </a:lnTo>
                </a:path>
              </a:pathLst>
            </a:custGeom>
            <a:ln w="57150">
              <a:solidFill>
                <a:srgbClr val="606CB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0BC57663-3F3B-136F-7195-7C71838091B0}"/>
                </a:ext>
              </a:extLst>
            </p:cNvPr>
            <p:cNvSpPr/>
            <p:nvPr/>
          </p:nvSpPr>
          <p:spPr>
            <a:xfrm>
              <a:off x="383044" y="5559423"/>
              <a:ext cx="893367" cy="1035050"/>
            </a:xfrm>
            <a:custGeom>
              <a:avLst/>
              <a:gdLst/>
              <a:ahLst/>
              <a:cxnLst/>
              <a:rect l="l" t="t" r="r" b="b"/>
              <a:pathLst>
                <a:path w="821690" h="1035050">
                  <a:moveTo>
                    <a:pt x="821093" y="750919"/>
                  </a:moveTo>
                  <a:lnTo>
                    <a:pt x="821093" y="283305"/>
                  </a:lnTo>
                  <a:lnTo>
                    <a:pt x="819528" y="270402"/>
                  </a:lnTo>
                  <a:lnTo>
                    <a:pt x="433146" y="6572"/>
                  </a:lnTo>
                  <a:lnTo>
                    <a:pt x="410718" y="0"/>
                  </a:lnTo>
                  <a:lnTo>
                    <a:pt x="399181" y="1643"/>
                  </a:lnTo>
                  <a:lnTo>
                    <a:pt x="22428" y="240506"/>
                  </a:lnTo>
                  <a:lnTo>
                    <a:pt x="0" y="283305"/>
                  </a:lnTo>
                  <a:lnTo>
                    <a:pt x="0" y="750919"/>
                  </a:lnTo>
                  <a:lnTo>
                    <a:pt x="22428" y="794099"/>
                  </a:lnTo>
                  <a:lnTo>
                    <a:pt x="388289" y="1027652"/>
                  </a:lnTo>
                  <a:lnTo>
                    <a:pt x="410718" y="1034510"/>
                  </a:lnTo>
                  <a:lnTo>
                    <a:pt x="422254" y="1032795"/>
                  </a:lnTo>
                  <a:lnTo>
                    <a:pt x="798652" y="794099"/>
                  </a:lnTo>
                  <a:lnTo>
                    <a:pt x="821093" y="750919"/>
                  </a:lnTo>
                </a:path>
              </a:pathLst>
            </a:custGeom>
            <a:ln w="571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2E771776-84D0-4F1F-816D-2CBB72A1891F}"/>
                </a:ext>
              </a:extLst>
            </p:cNvPr>
            <p:cNvSpPr/>
            <p:nvPr/>
          </p:nvSpPr>
          <p:spPr>
            <a:xfrm>
              <a:off x="10347961" y="5544976"/>
              <a:ext cx="821055" cy="1033144"/>
            </a:xfrm>
            <a:custGeom>
              <a:avLst/>
              <a:gdLst/>
              <a:ahLst/>
              <a:cxnLst/>
              <a:rect l="l" t="t" r="r" b="b"/>
              <a:pathLst>
                <a:path w="821054" h="1033145">
                  <a:moveTo>
                    <a:pt x="821055" y="749903"/>
                  </a:moveTo>
                  <a:lnTo>
                    <a:pt x="821055" y="282797"/>
                  </a:lnTo>
                  <a:lnTo>
                    <a:pt x="819491" y="269968"/>
                  </a:lnTo>
                  <a:lnTo>
                    <a:pt x="433197" y="6572"/>
                  </a:lnTo>
                  <a:lnTo>
                    <a:pt x="410718" y="0"/>
                  </a:lnTo>
                  <a:lnTo>
                    <a:pt x="399157" y="1643"/>
                  </a:lnTo>
                  <a:lnTo>
                    <a:pt x="22479" y="240125"/>
                  </a:lnTo>
                  <a:lnTo>
                    <a:pt x="0" y="282797"/>
                  </a:lnTo>
                  <a:lnTo>
                    <a:pt x="0" y="749903"/>
                  </a:lnTo>
                  <a:lnTo>
                    <a:pt x="22479" y="792956"/>
                  </a:lnTo>
                  <a:lnTo>
                    <a:pt x="388239" y="1026128"/>
                  </a:lnTo>
                  <a:lnTo>
                    <a:pt x="410718" y="1032986"/>
                  </a:lnTo>
                  <a:lnTo>
                    <a:pt x="422278" y="1031271"/>
                  </a:lnTo>
                  <a:lnTo>
                    <a:pt x="798703" y="792956"/>
                  </a:lnTo>
                  <a:lnTo>
                    <a:pt x="821055" y="749903"/>
                  </a:lnTo>
                </a:path>
              </a:pathLst>
            </a:custGeom>
            <a:ln w="57150">
              <a:solidFill>
                <a:srgbClr val="1C5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object 65">
            <a:extLst>
              <a:ext uri="{FF2B5EF4-FFF2-40B4-BE49-F238E27FC236}">
                <a16:creationId xmlns:a16="http://schemas.microsoft.com/office/drawing/2014/main" id="{88121267-0ADB-CF6D-A396-1994A5FFD33B}"/>
              </a:ext>
            </a:extLst>
          </p:cNvPr>
          <p:cNvSpPr/>
          <p:nvPr/>
        </p:nvSpPr>
        <p:spPr>
          <a:xfrm>
            <a:off x="10521130" y="3773349"/>
            <a:ext cx="662783" cy="861579"/>
          </a:xfrm>
          <a:custGeom>
            <a:avLst/>
            <a:gdLst/>
            <a:ahLst/>
            <a:cxnLst/>
            <a:rect l="l" t="t" r="r" b="b"/>
            <a:pathLst>
              <a:path w="822959" h="1033145">
                <a:moveTo>
                  <a:pt x="822578" y="749903"/>
                </a:moveTo>
                <a:lnTo>
                  <a:pt x="822578" y="282797"/>
                </a:lnTo>
                <a:lnTo>
                  <a:pt x="821013" y="269968"/>
                </a:lnTo>
                <a:lnTo>
                  <a:pt x="433958" y="6572"/>
                </a:lnTo>
                <a:lnTo>
                  <a:pt x="411479" y="0"/>
                </a:lnTo>
                <a:lnTo>
                  <a:pt x="399919" y="1643"/>
                </a:lnTo>
                <a:lnTo>
                  <a:pt x="22478" y="240125"/>
                </a:lnTo>
                <a:lnTo>
                  <a:pt x="0" y="282797"/>
                </a:lnTo>
                <a:lnTo>
                  <a:pt x="0" y="749903"/>
                </a:lnTo>
                <a:lnTo>
                  <a:pt x="22478" y="792956"/>
                </a:lnTo>
                <a:lnTo>
                  <a:pt x="389000" y="1026128"/>
                </a:lnTo>
                <a:lnTo>
                  <a:pt x="411480" y="1032986"/>
                </a:lnTo>
                <a:lnTo>
                  <a:pt x="423040" y="1031271"/>
                </a:lnTo>
                <a:lnTo>
                  <a:pt x="800100" y="792956"/>
                </a:lnTo>
                <a:lnTo>
                  <a:pt x="822578" y="749903"/>
                </a:lnTo>
              </a:path>
            </a:pathLst>
          </a:custGeom>
          <a:ln w="57150">
            <a:solidFill>
              <a:srgbClr val="1C5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E442C21-AC5E-C3AD-165C-EF0F56F64E8B}"/>
              </a:ext>
            </a:extLst>
          </p:cNvPr>
          <p:cNvSpPr txBox="1"/>
          <p:nvPr/>
        </p:nvSpPr>
        <p:spPr>
          <a:xfrm>
            <a:off x="5216821" y="4991043"/>
            <a:ext cx="131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DERECHOS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A30FFE0-ADFE-2C91-6D6E-599CE38FBC86}"/>
              </a:ext>
            </a:extLst>
          </p:cNvPr>
          <p:cNvSpPr txBox="1"/>
          <p:nvPr/>
        </p:nvSpPr>
        <p:spPr>
          <a:xfrm>
            <a:off x="9269391" y="4995553"/>
            <a:ext cx="206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TERRITORIAL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AE7D77D6-38BE-03C7-E623-FD770849E2A4}"/>
              </a:ext>
            </a:extLst>
          </p:cNvPr>
          <p:cNvSpPr txBox="1">
            <a:spLocks/>
          </p:cNvSpPr>
          <p:nvPr/>
        </p:nvSpPr>
        <p:spPr>
          <a:xfrm>
            <a:off x="1037540" y="560906"/>
            <a:ext cx="9563334" cy="46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LEY GENERAL DE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DESARROLLO SOCIAL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5703B084-EA22-7FC3-4A1D-54FAC409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86" y="1089927"/>
            <a:ext cx="1201762" cy="82041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702AD5FE-DEFA-A2FF-95F1-8742C1B2DB5A}"/>
              </a:ext>
            </a:extLst>
          </p:cNvPr>
          <p:cNvSpPr txBox="1"/>
          <p:nvPr/>
        </p:nvSpPr>
        <p:spPr>
          <a:xfrm>
            <a:off x="4928761" y="5637732"/>
            <a:ext cx="173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PERIODICIDAD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2584DA51-D5D2-033B-EC56-56BF1E92DEE6}"/>
              </a:ext>
            </a:extLst>
          </p:cNvPr>
          <p:cNvSpPr/>
          <p:nvPr/>
        </p:nvSpPr>
        <p:spPr>
          <a:xfrm>
            <a:off x="3222658" y="6130322"/>
            <a:ext cx="97257" cy="97257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8DEB63C9-BD59-B9AE-7BD0-348263DE01C1}"/>
              </a:ext>
            </a:extLst>
          </p:cNvPr>
          <p:cNvGrpSpPr/>
          <p:nvPr/>
        </p:nvGrpSpPr>
        <p:grpSpPr>
          <a:xfrm>
            <a:off x="3440477" y="6042439"/>
            <a:ext cx="5336731" cy="445817"/>
            <a:chOff x="3348809" y="6054796"/>
            <a:chExt cx="5336731" cy="445817"/>
          </a:xfrm>
        </p:grpSpPr>
        <p:sp>
          <p:nvSpPr>
            <p:cNvPr id="71" name="TextBox 42">
              <a:extLst>
                <a:ext uri="{FF2B5EF4-FFF2-40B4-BE49-F238E27FC236}">
                  <a16:creationId xmlns:a16="http://schemas.microsoft.com/office/drawing/2014/main" id="{887A1006-928F-2C86-34B3-71DBEAE6FCF4}"/>
                </a:ext>
              </a:extLst>
            </p:cNvPr>
            <p:cNvSpPr txBox="1"/>
            <p:nvPr/>
          </p:nvSpPr>
          <p:spPr>
            <a:xfrm>
              <a:off x="3348809" y="6069726"/>
              <a:ext cx="219718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Cada dos años para las entidades federativas.</a:t>
              </a:r>
              <a:endParaRPr kumimoji="0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TextBox 42">
              <a:extLst>
                <a:ext uri="{FF2B5EF4-FFF2-40B4-BE49-F238E27FC236}">
                  <a16:creationId xmlns:a16="http://schemas.microsoft.com/office/drawing/2014/main" id="{8FE7EBA8-8730-0159-5497-5BDDAEEC5170}"/>
                </a:ext>
              </a:extLst>
            </p:cNvPr>
            <p:cNvSpPr txBox="1"/>
            <p:nvPr/>
          </p:nvSpPr>
          <p:spPr>
            <a:xfrm>
              <a:off x="6466162" y="6054796"/>
              <a:ext cx="221937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Cada cinco años para los municipios.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7D22AD43-CC5C-C69B-1B18-87981CD82EEE}"/>
                </a:ext>
              </a:extLst>
            </p:cNvPr>
            <p:cNvSpPr/>
            <p:nvPr/>
          </p:nvSpPr>
          <p:spPr>
            <a:xfrm>
              <a:off x="6269443" y="6142679"/>
              <a:ext cx="97257" cy="97257"/>
            </a:xfrm>
            <a:prstGeom prst="ellipse">
              <a:avLst/>
            </a:prstGeom>
            <a:solidFill>
              <a:srgbClr val="00D6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732A6A2E-97FB-65AA-25E5-1E104AA99976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1278025" y="5791621"/>
            <a:ext cx="36507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83518EED-396F-0A78-024C-AD26F7BF226B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6660274" y="5791621"/>
            <a:ext cx="468554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7BFB317-1A69-28C8-4BC8-04F32F6A96C5}"/>
              </a:ext>
            </a:extLst>
          </p:cNvPr>
          <p:cNvSpPr txBox="1"/>
          <p:nvPr/>
        </p:nvSpPr>
        <p:spPr>
          <a:xfrm>
            <a:off x="1116512" y="4992351"/>
            <a:ext cx="136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BIENESTAR ECONÓMICO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8A5C5A1-449F-47BB-5D96-23767B638D5A}"/>
              </a:ext>
            </a:extLst>
          </p:cNvPr>
          <p:cNvCxnSpPr>
            <a:cxnSpLocks/>
          </p:cNvCxnSpPr>
          <p:nvPr/>
        </p:nvCxnSpPr>
        <p:spPr>
          <a:xfrm>
            <a:off x="1278025" y="4882290"/>
            <a:ext cx="1073823" cy="0"/>
          </a:xfrm>
          <a:prstGeom prst="line">
            <a:avLst/>
          </a:prstGeom>
          <a:ln w="254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522ECC9-D410-5D22-03B7-6F6B7116FBBA}"/>
              </a:ext>
            </a:extLst>
          </p:cNvPr>
          <p:cNvCxnSpPr>
            <a:cxnSpLocks/>
          </p:cNvCxnSpPr>
          <p:nvPr/>
        </p:nvCxnSpPr>
        <p:spPr>
          <a:xfrm>
            <a:off x="2635485" y="4882290"/>
            <a:ext cx="6359212" cy="0"/>
          </a:xfrm>
          <a:prstGeom prst="line">
            <a:avLst/>
          </a:prstGeom>
          <a:ln w="25400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91231BC-C84F-542A-1B4C-907D57E48938}"/>
              </a:ext>
            </a:extLst>
          </p:cNvPr>
          <p:cNvCxnSpPr>
            <a:cxnSpLocks/>
          </p:cNvCxnSpPr>
          <p:nvPr/>
        </p:nvCxnSpPr>
        <p:spPr>
          <a:xfrm>
            <a:off x="9301116" y="4866017"/>
            <a:ext cx="2044705" cy="0"/>
          </a:xfrm>
          <a:prstGeom prst="line">
            <a:avLst/>
          </a:prstGeom>
          <a:ln w="25400">
            <a:solidFill>
              <a:srgbClr val="1C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áfico 81">
            <a:extLst>
              <a:ext uri="{FF2B5EF4-FFF2-40B4-BE49-F238E27FC236}">
                <a16:creationId xmlns:a16="http://schemas.microsoft.com/office/drawing/2014/main" id="{28CBBAC4-216A-8F70-4286-4FD6FEE13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3855" y="3983004"/>
            <a:ext cx="497868" cy="491386"/>
          </a:xfrm>
          <a:prstGeom prst="rect">
            <a:avLst/>
          </a:prstGeom>
        </p:spPr>
      </p:pic>
      <p:pic>
        <p:nvPicPr>
          <p:cNvPr id="86" name="Gráfico 85">
            <a:extLst>
              <a:ext uri="{FF2B5EF4-FFF2-40B4-BE49-F238E27FC236}">
                <a16:creationId xmlns:a16="http://schemas.microsoft.com/office/drawing/2014/main" id="{45038D1B-DC3C-402F-7065-875F4AB9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808" y="3945833"/>
            <a:ext cx="466683" cy="583354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E7A3E958-C427-1AEC-D65E-F99E46E19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1674" y="3975570"/>
            <a:ext cx="557965" cy="532259"/>
          </a:xfrm>
          <a:prstGeom prst="rect">
            <a:avLst/>
          </a:prstGeom>
        </p:spPr>
      </p:pic>
      <p:pic>
        <p:nvPicPr>
          <p:cNvPr id="92" name="Gráfico 91">
            <a:extLst>
              <a:ext uri="{FF2B5EF4-FFF2-40B4-BE49-F238E27FC236}">
                <a16:creationId xmlns:a16="http://schemas.microsoft.com/office/drawing/2014/main" id="{A7FBC549-485C-6455-FE54-56AED65F8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2261" y="4006388"/>
            <a:ext cx="477541" cy="464600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C3DDBAAF-E397-CEBB-2735-EAE5A4308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7252" y="4002560"/>
            <a:ext cx="443025" cy="477964"/>
          </a:xfrm>
          <a:prstGeom prst="rect">
            <a:avLst/>
          </a:prstGeom>
        </p:spPr>
      </p:pic>
      <p:grpSp>
        <p:nvGrpSpPr>
          <p:cNvPr id="98" name="Gráfico 95">
            <a:extLst>
              <a:ext uri="{FF2B5EF4-FFF2-40B4-BE49-F238E27FC236}">
                <a16:creationId xmlns:a16="http://schemas.microsoft.com/office/drawing/2014/main" id="{71E73482-7676-9F35-797A-5329095EB766}"/>
              </a:ext>
            </a:extLst>
          </p:cNvPr>
          <p:cNvGrpSpPr/>
          <p:nvPr/>
        </p:nvGrpSpPr>
        <p:grpSpPr>
          <a:xfrm>
            <a:off x="7226852" y="3972803"/>
            <a:ext cx="424641" cy="492623"/>
            <a:chOff x="7226852" y="3981767"/>
            <a:chExt cx="486490" cy="564374"/>
          </a:xfrm>
          <a:solidFill>
            <a:srgbClr val="F48A00"/>
          </a:solidFill>
        </p:grpSpPr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81A3250A-FC56-1E31-5A8F-85217053506D}"/>
                </a:ext>
              </a:extLst>
            </p:cNvPr>
            <p:cNvSpPr/>
            <p:nvPr/>
          </p:nvSpPr>
          <p:spPr>
            <a:xfrm>
              <a:off x="7239440" y="4407565"/>
              <a:ext cx="102384" cy="138577"/>
            </a:xfrm>
            <a:custGeom>
              <a:avLst/>
              <a:gdLst>
                <a:gd name="connsiteX0" fmla="*/ 32482 w 102384"/>
                <a:gd name="connsiteY0" fmla="*/ 20505 h 138577"/>
                <a:gd name="connsiteX1" fmla="*/ 10698 w 102384"/>
                <a:gd name="connsiteY1" fmla="*/ 118328 h 138577"/>
                <a:gd name="connsiteX2" fmla="*/ 44789 w 102384"/>
                <a:gd name="connsiteY2" fmla="*/ 138289 h 138577"/>
                <a:gd name="connsiteX3" fmla="*/ 58479 w 102384"/>
                <a:gd name="connsiteY3" fmla="*/ 138289 h 138577"/>
                <a:gd name="connsiteX4" fmla="*/ 89819 w 102384"/>
                <a:gd name="connsiteY4" fmla="*/ 120959 h 138577"/>
                <a:gd name="connsiteX5" fmla="*/ 51142 w 102384"/>
                <a:gd name="connsiteY5" fmla="*/ 0 h 138577"/>
                <a:gd name="connsiteX6" fmla="*/ 32482 w 102384"/>
                <a:gd name="connsiteY6" fmla="*/ 20505 h 138577"/>
                <a:gd name="connsiteX7" fmla="*/ 54398 w 102384"/>
                <a:gd name="connsiteY7" fmla="*/ 43881 h 138577"/>
                <a:gd name="connsiteX8" fmla="*/ 58293 w 102384"/>
                <a:gd name="connsiteY8" fmla="*/ 49556 h 138577"/>
                <a:gd name="connsiteX9" fmla="*/ 68633 w 102384"/>
                <a:gd name="connsiteY9" fmla="*/ 104494 h 138577"/>
                <a:gd name="connsiteX10" fmla="*/ 51700 w 102384"/>
                <a:gd name="connsiteY10" fmla="*/ 111431 h 138577"/>
                <a:gd name="connsiteX11" fmla="*/ 43513 w 102384"/>
                <a:gd name="connsiteY11" fmla="*/ 110075 h 138577"/>
                <a:gd name="connsiteX12" fmla="*/ 27046 w 102384"/>
                <a:gd name="connsiteY12" fmla="*/ 90779 h 138577"/>
                <a:gd name="connsiteX13" fmla="*/ 49055 w 102384"/>
                <a:gd name="connsiteY13" fmla="*/ 43616 h 138577"/>
                <a:gd name="connsiteX14" fmla="*/ 51913 w 102384"/>
                <a:gd name="connsiteY14" fmla="*/ 40120 h 138577"/>
                <a:gd name="connsiteX15" fmla="*/ 54398 w 102384"/>
                <a:gd name="connsiteY15" fmla="*/ 43895 h 1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384" h="138577">
                  <a:moveTo>
                    <a:pt x="32482" y="20505"/>
                  </a:moveTo>
                  <a:cubicBezTo>
                    <a:pt x="10844" y="47244"/>
                    <a:pt x="-14954" y="86474"/>
                    <a:pt x="10698" y="118328"/>
                  </a:cubicBezTo>
                  <a:cubicBezTo>
                    <a:pt x="18978" y="128614"/>
                    <a:pt x="33000" y="136827"/>
                    <a:pt x="44789" y="138289"/>
                  </a:cubicBezTo>
                  <a:cubicBezTo>
                    <a:pt x="47899" y="138674"/>
                    <a:pt x="55315" y="138674"/>
                    <a:pt x="58479" y="138289"/>
                  </a:cubicBezTo>
                  <a:cubicBezTo>
                    <a:pt x="68726" y="137039"/>
                    <a:pt x="82203" y="129584"/>
                    <a:pt x="89819" y="120959"/>
                  </a:cubicBezTo>
                  <a:cubicBezTo>
                    <a:pt x="115152" y="92268"/>
                    <a:pt x="102140" y="51576"/>
                    <a:pt x="51142" y="0"/>
                  </a:cubicBezTo>
                  <a:cubicBezTo>
                    <a:pt x="46517" y="4399"/>
                    <a:pt x="35166" y="17196"/>
                    <a:pt x="32482" y="20505"/>
                  </a:cubicBezTo>
                  <a:close/>
                  <a:moveTo>
                    <a:pt x="54398" y="43881"/>
                  </a:moveTo>
                  <a:cubicBezTo>
                    <a:pt x="55541" y="45609"/>
                    <a:pt x="56884" y="47523"/>
                    <a:pt x="58293" y="49556"/>
                  </a:cubicBezTo>
                  <a:cubicBezTo>
                    <a:pt x="68979" y="64865"/>
                    <a:pt x="85127" y="88002"/>
                    <a:pt x="68633" y="104494"/>
                  </a:cubicBezTo>
                  <a:cubicBezTo>
                    <a:pt x="64101" y="109026"/>
                    <a:pt x="58040" y="111431"/>
                    <a:pt x="51700" y="111431"/>
                  </a:cubicBezTo>
                  <a:cubicBezTo>
                    <a:pt x="48989" y="111431"/>
                    <a:pt x="46224" y="110992"/>
                    <a:pt x="43513" y="110075"/>
                  </a:cubicBezTo>
                  <a:cubicBezTo>
                    <a:pt x="34595" y="107085"/>
                    <a:pt x="28282" y="99696"/>
                    <a:pt x="27046" y="90779"/>
                  </a:cubicBezTo>
                  <a:cubicBezTo>
                    <a:pt x="24959" y="75762"/>
                    <a:pt x="39938" y="54779"/>
                    <a:pt x="49055" y="43616"/>
                  </a:cubicBezTo>
                  <a:lnTo>
                    <a:pt x="51913" y="40120"/>
                  </a:lnTo>
                  <a:lnTo>
                    <a:pt x="54398" y="43895"/>
                  </a:lnTo>
                  <a:close/>
                </a:path>
              </a:pathLst>
            </a:custGeom>
            <a:grpFill/>
            <a:ln w="13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8C338F3F-475F-2DB1-ABC4-88FEE3774E54}"/>
                </a:ext>
              </a:extLst>
            </p:cNvPr>
            <p:cNvSpPr/>
            <p:nvPr/>
          </p:nvSpPr>
          <p:spPr>
            <a:xfrm>
              <a:off x="7226852" y="3981767"/>
              <a:ext cx="486490" cy="399045"/>
            </a:xfrm>
            <a:custGeom>
              <a:avLst/>
              <a:gdLst>
                <a:gd name="connsiteX0" fmla="*/ 160449 w 486490"/>
                <a:gd name="connsiteY0" fmla="*/ 312134 h 399045"/>
                <a:gd name="connsiteX1" fmla="*/ 236766 w 486490"/>
                <a:gd name="connsiteY1" fmla="*/ 346898 h 399045"/>
                <a:gd name="connsiteX2" fmla="*/ 237165 w 486490"/>
                <a:gd name="connsiteY2" fmla="*/ 346898 h 399045"/>
                <a:gd name="connsiteX3" fmla="*/ 314067 w 486490"/>
                <a:gd name="connsiteY3" fmla="*/ 312346 h 399045"/>
                <a:gd name="connsiteX4" fmla="*/ 315050 w 486490"/>
                <a:gd name="connsiteY4" fmla="*/ 311217 h 399045"/>
                <a:gd name="connsiteX5" fmla="*/ 381518 w 486490"/>
                <a:gd name="connsiteY5" fmla="*/ 310911 h 399045"/>
                <a:gd name="connsiteX6" fmla="*/ 381997 w 486490"/>
                <a:gd name="connsiteY6" fmla="*/ 313675 h 399045"/>
                <a:gd name="connsiteX7" fmla="*/ 403714 w 486490"/>
                <a:gd name="connsiteY7" fmla="*/ 347297 h 399045"/>
                <a:gd name="connsiteX8" fmla="*/ 420089 w 486490"/>
                <a:gd name="connsiteY8" fmla="*/ 353344 h 399045"/>
                <a:gd name="connsiteX9" fmla="*/ 459670 w 486490"/>
                <a:gd name="connsiteY9" fmla="*/ 353344 h 399045"/>
                <a:gd name="connsiteX10" fmla="*/ 459670 w 486490"/>
                <a:gd name="connsiteY10" fmla="*/ 387909 h 399045"/>
                <a:gd name="connsiteX11" fmla="*/ 486491 w 486490"/>
                <a:gd name="connsiteY11" fmla="*/ 387909 h 399045"/>
                <a:gd name="connsiteX12" fmla="*/ 486491 w 486490"/>
                <a:gd name="connsiteY12" fmla="*/ 109153 h 399045"/>
                <a:gd name="connsiteX13" fmla="*/ 459670 w 486490"/>
                <a:gd name="connsiteY13" fmla="*/ 109153 h 399045"/>
                <a:gd name="connsiteX14" fmla="*/ 459670 w 486490"/>
                <a:gd name="connsiteY14" fmla="*/ 144821 h 399045"/>
                <a:gd name="connsiteX15" fmla="*/ 416740 w 486490"/>
                <a:gd name="connsiteY15" fmla="*/ 144821 h 399045"/>
                <a:gd name="connsiteX16" fmla="*/ 402611 w 486490"/>
                <a:gd name="connsiteY16" fmla="*/ 150868 h 399045"/>
                <a:gd name="connsiteX17" fmla="*/ 383074 w 486490"/>
                <a:gd name="connsiteY17" fmla="*/ 179094 h 399045"/>
                <a:gd name="connsiteX18" fmla="*/ 382489 w 486490"/>
                <a:gd name="connsiteY18" fmla="*/ 181699 h 399045"/>
                <a:gd name="connsiteX19" fmla="*/ 316220 w 486490"/>
                <a:gd name="connsiteY19" fmla="*/ 181393 h 399045"/>
                <a:gd name="connsiteX20" fmla="*/ 315236 w 486490"/>
                <a:gd name="connsiteY20" fmla="*/ 180330 h 399045"/>
                <a:gd name="connsiteX21" fmla="*/ 253632 w 486490"/>
                <a:gd name="connsiteY21" fmla="*/ 145193 h 399045"/>
                <a:gd name="connsiteX22" fmla="*/ 251014 w 486490"/>
                <a:gd name="connsiteY22" fmla="*/ 144608 h 399045"/>
                <a:gd name="connsiteX23" fmla="*/ 251253 w 486490"/>
                <a:gd name="connsiteY23" fmla="*/ 110003 h 399045"/>
                <a:gd name="connsiteX24" fmla="*/ 253805 w 486490"/>
                <a:gd name="connsiteY24" fmla="*/ 109405 h 399045"/>
                <a:gd name="connsiteX25" fmla="*/ 273436 w 486490"/>
                <a:gd name="connsiteY25" fmla="*/ 99013 h 399045"/>
                <a:gd name="connsiteX26" fmla="*/ 276533 w 486490"/>
                <a:gd name="connsiteY26" fmla="*/ 96847 h 399045"/>
                <a:gd name="connsiteX27" fmla="*/ 277716 w 486490"/>
                <a:gd name="connsiteY27" fmla="*/ 96036 h 399045"/>
                <a:gd name="connsiteX28" fmla="*/ 279125 w 486490"/>
                <a:gd name="connsiteY28" fmla="*/ 96342 h 399045"/>
                <a:gd name="connsiteX29" fmla="*/ 299167 w 486490"/>
                <a:gd name="connsiteY29" fmla="*/ 101259 h 399045"/>
                <a:gd name="connsiteX30" fmla="*/ 395394 w 486490"/>
                <a:gd name="connsiteY30" fmla="*/ 103465 h 399045"/>
                <a:gd name="connsiteX31" fmla="*/ 421485 w 486490"/>
                <a:gd name="connsiteY31" fmla="*/ 52088 h 399045"/>
                <a:gd name="connsiteX32" fmla="*/ 388058 w 486490"/>
                <a:gd name="connsiteY32" fmla="*/ 4685 h 399045"/>
                <a:gd name="connsiteX33" fmla="*/ 301852 w 486490"/>
                <a:gd name="connsiteY33" fmla="*/ 10147 h 399045"/>
                <a:gd name="connsiteX34" fmla="*/ 279071 w 486490"/>
                <a:gd name="connsiteY34" fmla="*/ 15436 h 399045"/>
                <a:gd name="connsiteX35" fmla="*/ 277516 w 486490"/>
                <a:gd name="connsiteY35" fmla="*/ 15742 h 399045"/>
                <a:gd name="connsiteX36" fmla="*/ 276294 w 486490"/>
                <a:gd name="connsiteY36" fmla="*/ 14732 h 399045"/>
                <a:gd name="connsiteX37" fmla="*/ 197877 w 486490"/>
                <a:gd name="connsiteY37" fmla="*/ 14732 h 399045"/>
                <a:gd name="connsiteX38" fmla="*/ 196654 w 486490"/>
                <a:gd name="connsiteY38" fmla="*/ 15715 h 399045"/>
                <a:gd name="connsiteX39" fmla="*/ 195112 w 486490"/>
                <a:gd name="connsiteY39" fmla="*/ 15396 h 399045"/>
                <a:gd name="connsiteX40" fmla="*/ 172903 w 486490"/>
                <a:gd name="connsiteY40" fmla="*/ 10160 h 399045"/>
                <a:gd name="connsiteX41" fmla="*/ 62149 w 486490"/>
                <a:gd name="connsiteY41" fmla="*/ 24792 h 399045"/>
                <a:gd name="connsiteX42" fmla="*/ 55251 w 486490"/>
                <a:gd name="connsiteY42" fmla="*/ 72660 h 399045"/>
                <a:gd name="connsiteX43" fmla="*/ 87216 w 486490"/>
                <a:gd name="connsiteY43" fmla="*/ 107717 h 399045"/>
                <a:gd name="connsiteX44" fmla="*/ 168357 w 486490"/>
                <a:gd name="connsiteY44" fmla="*/ 103385 h 399045"/>
                <a:gd name="connsiteX45" fmla="*/ 174484 w 486490"/>
                <a:gd name="connsiteY45" fmla="*/ 102016 h 399045"/>
                <a:gd name="connsiteX46" fmla="*/ 180359 w 486490"/>
                <a:gd name="connsiteY46" fmla="*/ 100368 h 399045"/>
                <a:gd name="connsiteX47" fmla="*/ 198767 w 486490"/>
                <a:gd name="connsiteY47" fmla="*/ 97245 h 399045"/>
                <a:gd name="connsiteX48" fmla="*/ 203725 w 486490"/>
                <a:gd name="connsiteY48" fmla="*/ 100701 h 399045"/>
                <a:gd name="connsiteX49" fmla="*/ 207712 w 486490"/>
                <a:gd name="connsiteY49" fmla="*/ 103797 h 399045"/>
                <a:gd name="connsiteX50" fmla="*/ 218704 w 486490"/>
                <a:gd name="connsiteY50" fmla="*/ 109139 h 399045"/>
                <a:gd name="connsiteX51" fmla="*/ 221774 w 486490"/>
                <a:gd name="connsiteY51" fmla="*/ 110521 h 399045"/>
                <a:gd name="connsiteX52" fmla="*/ 223674 w 486490"/>
                <a:gd name="connsiteY52" fmla="*/ 111385 h 399045"/>
                <a:gd name="connsiteX53" fmla="*/ 224352 w 486490"/>
                <a:gd name="connsiteY53" fmla="*/ 144622 h 399045"/>
                <a:gd name="connsiteX54" fmla="*/ 221601 w 486490"/>
                <a:gd name="connsiteY54" fmla="*/ 145153 h 399045"/>
                <a:gd name="connsiteX55" fmla="*/ 158947 w 486490"/>
                <a:gd name="connsiteY55" fmla="*/ 180304 h 399045"/>
                <a:gd name="connsiteX56" fmla="*/ 158057 w 486490"/>
                <a:gd name="connsiteY56" fmla="*/ 181247 h 399045"/>
                <a:gd name="connsiteX57" fmla="*/ 156767 w 486490"/>
                <a:gd name="connsiteY57" fmla="*/ 181340 h 399045"/>
                <a:gd name="connsiteX58" fmla="*/ 125985 w 486490"/>
                <a:gd name="connsiteY58" fmla="*/ 181553 h 399045"/>
                <a:gd name="connsiteX59" fmla="*/ 76849 w 486490"/>
                <a:gd name="connsiteY59" fmla="*/ 184463 h 399045"/>
                <a:gd name="connsiteX60" fmla="*/ 0 w 486490"/>
                <a:gd name="connsiteY60" fmla="*/ 278113 h 399045"/>
                <a:gd name="connsiteX61" fmla="*/ 40 w 486490"/>
                <a:gd name="connsiteY61" fmla="*/ 399046 h 399045"/>
                <a:gd name="connsiteX62" fmla="*/ 129494 w 486490"/>
                <a:gd name="connsiteY62" fmla="*/ 399046 h 399045"/>
                <a:gd name="connsiteX63" fmla="*/ 129494 w 486490"/>
                <a:gd name="connsiteY63" fmla="*/ 310977 h 399045"/>
                <a:gd name="connsiteX64" fmla="*/ 159439 w 486490"/>
                <a:gd name="connsiteY64" fmla="*/ 310977 h 399045"/>
                <a:gd name="connsiteX65" fmla="*/ 160436 w 486490"/>
                <a:gd name="connsiteY65" fmla="*/ 312134 h 399045"/>
                <a:gd name="connsiteX66" fmla="*/ 409270 w 486490"/>
                <a:gd name="connsiteY66" fmla="*/ 245368 h 399045"/>
                <a:gd name="connsiteX67" fmla="*/ 409509 w 486490"/>
                <a:gd name="connsiteY67" fmla="*/ 186018 h 399045"/>
                <a:gd name="connsiteX68" fmla="*/ 412194 w 486490"/>
                <a:gd name="connsiteY68" fmla="*/ 178377 h 399045"/>
                <a:gd name="connsiteX69" fmla="*/ 421192 w 486490"/>
                <a:gd name="connsiteY69" fmla="*/ 171626 h 399045"/>
                <a:gd name="connsiteX70" fmla="*/ 459656 w 486490"/>
                <a:gd name="connsiteY70" fmla="*/ 171626 h 399045"/>
                <a:gd name="connsiteX71" fmla="*/ 459656 w 486490"/>
                <a:gd name="connsiteY71" fmla="*/ 326539 h 399045"/>
                <a:gd name="connsiteX72" fmla="*/ 423425 w 486490"/>
                <a:gd name="connsiteY72" fmla="*/ 326539 h 399045"/>
                <a:gd name="connsiteX73" fmla="*/ 412340 w 486490"/>
                <a:gd name="connsiteY73" fmla="*/ 320160 h 399045"/>
                <a:gd name="connsiteX74" fmla="*/ 409469 w 486490"/>
                <a:gd name="connsiteY74" fmla="*/ 310738 h 399045"/>
                <a:gd name="connsiteX75" fmla="*/ 409257 w 486490"/>
                <a:gd name="connsiteY75" fmla="*/ 245355 h 399045"/>
                <a:gd name="connsiteX76" fmla="*/ 292522 w 486490"/>
                <a:gd name="connsiteY76" fmla="*/ 41443 h 399045"/>
                <a:gd name="connsiteX77" fmla="*/ 293054 w 486490"/>
                <a:gd name="connsiteY77" fmla="*/ 40620 h 399045"/>
                <a:gd name="connsiteX78" fmla="*/ 325856 w 486490"/>
                <a:gd name="connsiteY78" fmla="*/ 31981 h 399045"/>
                <a:gd name="connsiteX79" fmla="*/ 360785 w 486490"/>
                <a:gd name="connsiteY79" fmla="*/ 26652 h 399045"/>
                <a:gd name="connsiteX80" fmla="*/ 394477 w 486490"/>
                <a:gd name="connsiteY80" fmla="*/ 51078 h 399045"/>
                <a:gd name="connsiteX81" fmla="*/ 374807 w 486490"/>
                <a:gd name="connsiteY81" fmla="*/ 83890 h 399045"/>
                <a:gd name="connsiteX82" fmla="*/ 363642 w 486490"/>
                <a:gd name="connsiteY82" fmla="*/ 85298 h 399045"/>
                <a:gd name="connsiteX83" fmla="*/ 333099 w 486490"/>
                <a:gd name="connsiteY83" fmla="*/ 81524 h 399045"/>
                <a:gd name="connsiteX84" fmla="*/ 329484 w 486490"/>
                <a:gd name="connsiteY84" fmla="*/ 80873 h 399045"/>
                <a:gd name="connsiteX85" fmla="*/ 308644 w 486490"/>
                <a:gd name="connsiteY85" fmla="*/ 76381 h 399045"/>
                <a:gd name="connsiteX86" fmla="*/ 295100 w 486490"/>
                <a:gd name="connsiteY86" fmla="*/ 73311 h 399045"/>
                <a:gd name="connsiteX87" fmla="*/ 292455 w 486490"/>
                <a:gd name="connsiteY87" fmla="*/ 72753 h 399045"/>
                <a:gd name="connsiteX88" fmla="*/ 292495 w 486490"/>
                <a:gd name="connsiteY88" fmla="*/ 41443 h 399045"/>
                <a:gd name="connsiteX89" fmla="*/ 182778 w 486490"/>
                <a:gd name="connsiteY89" fmla="*/ 43503 h 399045"/>
                <a:gd name="connsiteX90" fmla="*/ 181329 w 486490"/>
                <a:gd name="connsiteY90" fmla="*/ 63172 h 399045"/>
                <a:gd name="connsiteX91" fmla="*/ 181768 w 486490"/>
                <a:gd name="connsiteY91" fmla="*/ 69936 h 399045"/>
                <a:gd name="connsiteX92" fmla="*/ 181861 w 486490"/>
                <a:gd name="connsiteY92" fmla="*/ 72687 h 399045"/>
                <a:gd name="connsiteX93" fmla="*/ 179163 w 486490"/>
                <a:gd name="connsiteY93" fmla="*/ 73285 h 399045"/>
                <a:gd name="connsiteX94" fmla="*/ 168796 w 486490"/>
                <a:gd name="connsiteY94" fmla="*/ 75663 h 399045"/>
                <a:gd name="connsiteX95" fmla="*/ 130292 w 486490"/>
                <a:gd name="connsiteY95" fmla="*/ 83305 h 399045"/>
                <a:gd name="connsiteX96" fmla="*/ 125068 w 486490"/>
                <a:gd name="connsiteY96" fmla="*/ 84076 h 399045"/>
                <a:gd name="connsiteX97" fmla="*/ 109917 w 486490"/>
                <a:gd name="connsiteY97" fmla="*/ 85777 h 399045"/>
                <a:gd name="connsiteX98" fmla="*/ 109917 w 486490"/>
                <a:gd name="connsiteY98" fmla="*/ 85777 h 399045"/>
                <a:gd name="connsiteX99" fmla="*/ 83600 w 486490"/>
                <a:gd name="connsiteY99" fmla="*/ 70760 h 399045"/>
                <a:gd name="connsiteX100" fmla="*/ 83906 w 486490"/>
                <a:gd name="connsiteY100" fmla="*/ 40407 h 399045"/>
                <a:gd name="connsiteX101" fmla="*/ 114582 w 486490"/>
                <a:gd name="connsiteY101" fmla="*/ 26719 h 399045"/>
                <a:gd name="connsiteX102" fmla="*/ 159505 w 486490"/>
                <a:gd name="connsiteY102" fmla="*/ 34467 h 399045"/>
                <a:gd name="connsiteX103" fmla="*/ 180319 w 486490"/>
                <a:gd name="connsiteY103" fmla="*/ 39025 h 399045"/>
                <a:gd name="connsiteX104" fmla="*/ 184253 w 486490"/>
                <a:gd name="connsiteY104" fmla="*/ 39769 h 399045"/>
                <a:gd name="connsiteX105" fmla="*/ 182805 w 486490"/>
                <a:gd name="connsiteY105" fmla="*/ 43490 h 399045"/>
                <a:gd name="connsiteX106" fmla="*/ 207832 w 486490"/>
                <a:gd name="connsiteY106" fmla="*/ 55982 h 399045"/>
                <a:gd name="connsiteX107" fmla="*/ 237205 w 486490"/>
                <a:gd name="connsiteY107" fmla="*/ 26626 h 399045"/>
                <a:gd name="connsiteX108" fmla="*/ 266578 w 486490"/>
                <a:gd name="connsiteY108" fmla="*/ 55982 h 399045"/>
                <a:gd name="connsiteX109" fmla="*/ 237205 w 486490"/>
                <a:gd name="connsiteY109" fmla="*/ 85338 h 399045"/>
                <a:gd name="connsiteX110" fmla="*/ 207832 w 486490"/>
                <a:gd name="connsiteY110" fmla="*/ 55982 h 399045"/>
                <a:gd name="connsiteX111" fmla="*/ 102673 w 486490"/>
                <a:gd name="connsiteY111" fmla="*/ 284186 h 399045"/>
                <a:gd name="connsiteX112" fmla="*/ 102673 w 486490"/>
                <a:gd name="connsiteY112" fmla="*/ 372254 h 399045"/>
                <a:gd name="connsiteX113" fmla="*/ 26874 w 486490"/>
                <a:gd name="connsiteY113" fmla="*/ 372254 h 399045"/>
                <a:gd name="connsiteX114" fmla="*/ 26874 w 486490"/>
                <a:gd name="connsiteY114" fmla="*/ 275840 h 399045"/>
                <a:gd name="connsiteX115" fmla="*/ 38517 w 486490"/>
                <a:gd name="connsiteY115" fmla="*/ 242817 h 399045"/>
                <a:gd name="connsiteX116" fmla="*/ 137416 w 486490"/>
                <a:gd name="connsiteY116" fmla="*/ 208317 h 399045"/>
                <a:gd name="connsiteX117" fmla="*/ 171614 w 486490"/>
                <a:gd name="connsiteY117" fmla="*/ 208317 h 399045"/>
                <a:gd name="connsiteX118" fmla="*/ 219315 w 486490"/>
                <a:gd name="connsiteY118" fmla="*/ 173566 h 399045"/>
                <a:gd name="connsiteX119" fmla="*/ 302543 w 486490"/>
                <a:gd name="connsiteY119" fmla="*/ 208410 h 399045"/>
                <a:gd name="connsiteX120" fmla="*/ 382715 w 486490"/>
                <a:gd name="connsiteY120" fmla="*/ 208410 h 399045"/>
                <a:gd name="connsiteX121" fmla="*/ 382715 w 486490"/>
                <a:gd name="connsiteY121" fmla="*/ 284173 h 399045"/>
                <a:gd name="connsiteX122" fmla="*/ 301002 w 486490"/>
                <a:gd name="connsiteY122" fmla="*/ 284173 h 399045"/>
                <a:gd name="connsiteX123" fmla="*/ 238321 w 486490"/>
                <a:gd name="connsiteY123" fmla="*/ 320054 h 399045"/>
                <a:gd name="connsiteX124" fmla="*/ 172796 w 486490"/>
                <a:gd name="connsiteY124" fmla="*/ 284173 h 399045"/>
                <a:gd name="connsiteX125" fmla="*/ 102713 w 486490"/>
                <a:gd name="connsiteY125" fmla="*/ 284173 h 3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486490" h="399045">
                  <a:moveTo>
                    <a:pt x="160449" y="312134"/>
                  </a:moveTo>
                  <a:cubicBezTo>
                    <a:pt x="179322" y="334114"/>
                    <a:pt x="207127" y="346792"/>
                    <a:pt x="236766" y="346898"/>
                  </a:cubicBezTo>
                  <a:lnTo>
                    <a:pt x="237165" y="346898"/>
                  </a:lnTo>
                  <a:cubicBezTo>
                    <a:pt x="266897" y="346898"/>
                    <a:pt x="294901" y="334313"/>
                    <a:pt x="314067" y="312346"/>
                  </a:cubicBezTo>
                  <a:lnTo>
                    <a:pt x="315050" y="311217"/>
                  </a:lnTo>
                  <a:lnTo>
                    <a:pt x="381518" y="310911"/>
                  </a:lnTo>
                  <a:lnTo>
                    <a:pt x="381997" y="313675"/>
                  </a:lnTo>
                  <a:cubicBezTo>
                    <a:pt x="384722" y="329396"/>
                    <a:pt x="391819" y="340387"/>
                    <a:pt x="403714" y="347297"/>
                  </a:cubicBezTo>
                  <a:cubicBezTo>
                    <a:pt x="407449" y="349463"/>
                    <a:pt x="417125" y="353344"/>
                    <a:pt x="420089" y="353344"/>
                  </a:cubicBezTo>
                  <a:lnTo>
                    <a:pt x="459670" y="353344"/>
                  </a:lnTo>
                  <a:lnTo>
                    <a:pt x="459670" y="387909"/>
                  </a:lnTo>
                  <a:lnTo>
                    <a:pt x="486491" y="387909"/>
                  </a:lnTo>
                  <a:lnTo>
                    <a:pt x="486491" y="109153"/>
                  </a:lnTo>
                  <a:lnTo>
                    <a:pt x="459670" y="109153"/>
                  </a:lnTo>
                  <a:lnTo>
                    <a:pt x="459670" y="144821"/>
                  </a:lnTo>
                  <a:lnTo>
                    <a:pt x="416740" y="144821"/>
                  </a:lnTo>
                  <a:cubicBezTo>
                    <a:pt x="414866" y="144981"/>
                    <a:pt x="405655" y="149087"/>
                    <a:pt x="402611" y="150868"/>
                  </a:cubicBezTo>
                  <a:cubicBezTo>
                    <a:pt x="392989" y="156516"/>
                    <a:pt x="385865" y="166802"/>
                    <a:pt x="383074" y="179094"/>
                  </a:cubicBezTo>
                  <a:lnTo>
                    <a:pt x="382489" y="181699"/>
                  </a:lnTo>
                  <a:lnTo>
                    <a:pt x="316220" y="181393"/>
                  </a:lnTo>
                  <a:lnTo>
                    <a:pt x="315236" y="180330"/>
                  </a:lnTo>
                  <a:cubicBezTo>
                    <a:pt x="298622" y="162376"/>
                    <a:pt x="277888" y="150549"/>
                    <a:pt x="253632" y="145193"/>
                  </a:cubicBezTo>
                  <a:lnTo>
                    <a:pt x="251014" y="144608"/>
                  </a:lnTo>
                  <a:lnTo>
                    <a:pt x="251253" y="110003"/>
                  </a:lnTo>
                  <a:lnTo>
                    <a:pt x="253805" y="109405"/>
                  </a:lnTo>
                  <a:cubicBezTo>
                    <a:pt x="260996" y="107744"/>
                    <a:pt x="267043" y="103491"/>
                    <a:pt x="273436" y="99013"/>
                  </a:cubicBezTo>
                  <a:cubicBezTo>
                    <a:pt x="274473" y="98282"/>
                    <a:pt x="275509" y="97564"/>
                    <a:pt x="276533" y="96847"/>
                  </a:cubicBezTo>
                  <a:lnTo>
                    <a:pt x="277716" y="96036"/>
                  </a:lnTo>
                  <a:lnTo>
                    <a:pt x="279125" y="96342"/>
                  </a:lnTo>
                  <a:cubicBezTo>
                    <a:pt x="285398" y="97724"/>
                    <a:pt x="292083" y="99438"/>
                    <a:pt x="299167" y="101259"/>
                  </a:cubicBezTo>
                  <a:cubicBezTo>
                    <a:pt x="330494" y="109312"/>
                    <a:pt x="369503" y="119345"/>
                    <a:pt x="395394" y="103465"/>
                  </a:cubicBezTo>
                  <a:cubicBezTo>
                    <a:pt x="413257" y="92501"/>
                    <a:pt x="423013" y="73298"/>
                    <a:pt x="421485" y="52088"/>
                  </a:cubicBezTo>
                  <a:cubicBezTo>
                    <a:pt x="419943" y="30732"/>
                    <a:pt x="407449" y="13018"/>
                    <a:pt x="388058" y="4685"/>
                  </a:cubicBezTo>
                  <a:cubicBezTo>
                    <a:pt x="364599" y="-5401"/>
                    <a:pt x="331265" y="2865"/>
                    <a:pt x="301852" y="10147"/>
                  </a:cubicBezTo>
                  <a:cubicBezTo>
                    <a:pt x="293731" y="12154"/>
                    <a:pt x="286076" y="14054"/>
                    <a:pt x="279071" y="15436"/>
                  </a:cubicBezTo>
                  <a:lnTo>
                    <a:pt x="277516" y="15742"/>
                  </a:lnTo>
                  <a:lnTo>
                    <a:pt x="276294" y="14732"/>
                  </a:lnTo>
                  <a:cubicBezTo>
                    <a:pt x="252755" y="-4763"/>
                    <a:pt x="221973" y="-4763"/>
                    <a:pt x="197877" y="14732"/>
                  </a:cubicBezTo>
                  <a:lnTo>
                    <a:pt x="196654" y="15715"/>
                  </a:lnTo>
                  <a:lnTo>
                    <a:pt x="195112" y="15396"/>
                  </a:lnTo>
                  <a:cubicBezTo>
                    <a:pt x="188148" y="13974"/>
                    <a:pt x="180744" y="12114"/>
                    <a:pt x="172903" y="10160"/>
                  </a:cubicBezTo>
                  <a:cubicBezTo>
                    <a:pt x="132299" y="-6"/>
                    <a:pt x="86259" y="-11514"/>
                    <a:pt x="62149" y="24792"/>
                  </a:cubicBezTo>
                  <a:cubicBezTo>
                    <a:pt x="52752" y="38945"/>
                    <a:pt x="50240" y="56394"/>
                    <a:pt x="55251" y="72660"/>
                  </a:cubicBezTo>
                  <a:cubicBezTo>
                    <a:pt x="60195" y="88687"/>
                    <a:pt x="71838" y="101458"/>
                    <a:pt x="87216" y="107717"/>
                  </a:cubicBezTo>
                  <a:cubicBezTo>
                    <a:pt x="109186" y="116661"/>
                    <a:pt x="143383" y="108980"/>
                    <a:pt x="168357" y="103385"/>
                  </a:cubicBezTo>
                  <a:cubicBezTo>
                    <a:pt x="170471" y="102907"/>
                    <a:pt x="172517" y="102455"/>
                    <a:pt x="174484" y="102016"/>
                  </a:cubicBezTo>
                  <a:cubicBezTo>
                    <a:pt x="175893" y="101711"/>
                    <a:pt x="178060" y="101059"/>
                    <a:pt x="180359" y="100368"/>
                  </a:cubicBezTo>
                  <a:cubicBezTo>
                    <a:pt x="188825" y="97843"/>
                    <a:pt x="195099" y="96142"/>
                    <a:pt x="198767" y="97245"/>
                  </a:cubicBezTo>
                  <a:cubicBezTo>
                    <a:pt x="200030" y="97631"/>
                    <a:pt x="201266" y="98641"/>
                    <a:pt x="203725" y="100701"/>
                  </a:cubicBezTo>
                  <a:cubicBezTo>
                    <a:pt x="205080" y="101843"/>
                    <a:pt x="206768" y="103265"/>
                    <a:pt x="207712" y="103797"/>
                  </a:cubicBezTo>
                  <a:cubicBezTo>
                    <a:pt x="211207" y="105790"/>
                    <a:pt x="214849" y="107412"/>
                    <a:pt x="218704" y="109139"/>
                  </a:cubicBezTo>
                  <a:cubicBezTo>
                    <a:pt x="219727" y="109604"/>
                    <a:pt x="220750" y="110056"/>
                    <a:pt x="221774" y="110521"/>
                  </a:cubicBezTo>
                  <a:lnTo>
                    <a:pt x="223674" y="111385"/>
                  </a:lnTo>
                  <a:lnTo>
                    <a:pt x="224352" y="144622"/>
                  </a:lnTo>
                  <a:lnTo>
                    <a:pt x="221601" y="145153"/>
                  </a:lnTo>
                  <a:cubicBezTo>
                    <a:pt x="197784" y="149712"/>
                    <a:pt x="176704" y="161539"/>
                    <a:pt x="158947" y="180304"/>
                  </a:cubicBezTo>
                  <a:lnTo>
                    <a:pt x="158057" y="181247"/>
                  </a:lnTo>
                  <a:lnTo>
                    <a:pt x="156767" y="181340"/>
                  </a:lnTo>
                  <a:cubicBezTo>
                    <a:pt x="146640" y="182058"/>
                    <a:pt x="136140" y="181792"/>
                    <a:pt x="125985" y="181553"/>
                  </a:cubicBezTo>
                  <a:cubicBezTo>
                    <a:pt x="109518" y="181154"/>
                    <a:pt x="92492" y="180742"/>
                    <a:pt x="76849" y="184463"/>
                  </a:cubicBezTo>
                  <a:cubicBezTo>
                    <a:pt x="34105" y="194696"/>
                    <a:pt x="2485" y="233182"/>
                    <a:pt x="0" y="278113"/>
                  </a:cubicBezTo>
                  <a:lnTo>
                    <a:pt x="40" y="399046"/>
                  </a:lnTo>
                  <a:lnTo>
                    <a:pt x="129494" y="399046"/>
                  </a:lnTo>
                  <a:lnTo>
                    <a:pt x="129494" y="310977"/>
                  </a:lnTo>
                  <a:lnTo>
                    <a:pt x="159439" y="310977"/>
                  </a:lnTo>
                  <a:lnTo>
                    <a:pt x="160436" y="312134"/>
                  </a:lnTo>
                  <a:close/>
                  <a:moveTo>
                    <a:pt x="409270" y="245368"/>
                  </a:moveTo>
                  <a:cubicBezTo>
                    <a:pt x="410041" y="225527"/>
                    <a:pt x="410825" y="204995"/>
                    <a:pt x="409509" y="186018"/>
                  </a:cubicBezTo>
                  <a:cubicBezTo>
                    <a:pt x="409071" y="183865"/>
                    <a:pt x="409948" y="181353"/>
                    <a:pt x="412194" y="178377"/>
                  </a:cubicBezTo>
                  <a:cubicBezTo>
                    <a:pt x="412712" y="177686"/>
                    <a:pt x="417378" y="171626"/>
                    <a:pt x="421192" y="171626"/>
                  </a:cubicBezTo>
                  <a:lnTo>
                    <a:pt x="459656" y="171626"/>
                  </a:lnTo>
                  <a:lnTo>
                    <a:pt x="459656" y="326539"/>
                  </a:lnTo>
                  <a:lnTo>
                    <a:pt x="423425" y="326539"/>
                  </a:lnTo>
                  <a:cubicBezTo>
                    <a:pt x="420435" y="326539"/>
                    <a:pt x="413895" y="322327"/>
                    <a:pt x="412340" y="320160"/>
                  </a:cubicBezTo>
                  <a:cubicBezTo>
                    <a:pt x="410054" y="316984"/>
                    <a:pt x="409749" y="313662"/>
                    <a:pt x="409469" y="310738"/>
                  </a:cubicBezTo>
                  <a:cubicBezTo>
                    <a:pt x="407542" y="289887"/>
                    <a:pt x="408420" y="267242"/>
                    <a:pt x="409257" y="245355"/>
                  </a:cubicBezTo>
                  <a:close/>
                  <a:moveTo>
                    <a:pt x="292522" y="41443"/>
                  </a:moveTo>
                  <a:lnTo>
                    <a:pt x="293054" y="40620"/>
                  </a:lnTo>
                  <a:cubicBezTo>
                    <a:pt x="293997" y="39171"/>
                    <a:pt x="295060" y="37536"/>
                    <a:pt x="325856" y="31981"/>
                  </a:cubicBezTo>
                  <a:cubicBezTo>
                    <a:pt x="339439" y="29536"/>
                    <a:pt x="356651" y="26799"/>
                    <a:pt x="360785" y="26652"/>
                  </a:cubicBezTo>
                  <a:cubicBezTo>
                    <a:pt x="374235" y="26174"/>
                    <a:pt x="391128" y="32287"/>
                    <a:pt x="394477" y="51078"/>
                  </a:cubicBezTo>
                  <a:cubicBezTo>
                    <a:pt x="396617" y="63065"/>
                    <a:pt x="391367" y="78441"/>
                    <a:pt x="374807" y="83890"/>
                  </a:cubicBezTo>
                  <a:cubicBezTo>
                    <a:pt x="371723" y="84900"/>
                    <a:pt x="367869" y="85298"/>
                    <a:pt x="363642" y="85298"/>
                  </a:cubicBezTo>
                  <a:cubicBezTo>
                    <a:pt x="353767" y="85298"/>
                    <a:pt x="341871" y="83132"/>
                    <a:pt x="333099" y="81524"/>
                  </a:cubicBezTo>
                  <a:cubicBezTo>
                    <a:pt x="331810" y="81285"/>
                    <a:pt x="330601" y="81072"/>
                    <a:pt x="329484" y="80873"/>
                  </a:cubicBezTo>
                  <a:cubicBezTo>
                    <a:pt x="322467" y="79637"/>
                    <a:pt x="315449" y="77976"/>
                    <a:pt x="308644" y="76381"/>
                  </a:cubicBezTo>
                  <a:cubicBezTo>
                    <a:pt x="304205" y="75331"/>
                    <a:pt x="299606" y="74255"/>
                    <a:pt x="295100" y="73311"/>
                  </a:cubicBezTo>
                  <a:lnTo>
                    <a:pt x="292455" y="72753"/>
                  </a:lnTo>
                  <a:lnTo>
                    <a:pt x="292495" y="41443"/>
                  </a:lnTo>
                  <a:close/>
                  <a:moveTo>
                    <a:pt x="182778" y="43503"/>
                  </a:moveTo>
                  <a:cubicBezTo>
                    <a:pt x="180293" y="49895"/>
                    <a:pt x="180798" y="56341"/>
                    <a:pt x="181329" y="63172"/>
                  </a:cubicBezTo>
                  <a:cubicBezTo>
                    <a:pt x="181502" y="65364"/>
                    <a:pt x="181675" y="67637"/>
                    <a:pt x="181768" y="69936"/>
                  </a:cubicBezTo>
                  <a:lnTo>
                    <a:pt x="181861" y="72687"/>
                  </a:lnTo>
                  <a:lnTo>
                    <a:pt x="179163" y="73285"/>
                  </a:lnTo>
                  <a:cubicBezTo>
                    <a:pt x="175707" y="74055"/>
                    <a:pt x="172252" y="74853"/>
                    <a:pt x="168796" y="75663"/>
                  </a:cubicBezTo>
                  <a:cubicBezTo>
                    <a:pt x="156262" y="78561"/>
                    <a:pt x="143317" y="81564"/>
                    <a:pt x="130292" y="83305"/>
                  </a:cubicBezTo>
                  <a:cubicBezTo>
                    <a:pt x="128750" y="83517"/>
                    <a:pt x="126956" y="83783"/>
                    <a:pt x="125068" y="84076"/>
                  </a:cubicBezTo>
                  <a:cubicBezTo>
                    <a:pt x="119885" y="84873"/>
                    <a:pt x="114024" y="85777"/>
                    <a:pt x="109917" y="85777"/>
                  </a:cubicBezTo>
                  <a:lnTo>
                    <a:pt x="109917" y="85777"/>
                  </a:lnTo>
                  <a:cubicBezTo>
                    <a:pt x="98500" y="85777"/>
                    <a:pt x="88904" y="80301"/>
                    <a:pt x="83600" y="70760"/>
                  </a:cubicBezTo>
                  <a:cubicBezTo>
                    <a:pt x="78284" y="61205"/>
                    <a:pt x="78404" y="49284"/>
                    <a:pt x="83906" y="40407"/>
                  </a:cubicBezTo>
                  <a:cubicBezTo>
                    <a:pt x="89781" y="30932"/>
                    <a:pt x="100666" y="26068"/>
                    <a:pt x="114582" y="26719"/>
                  </a:cubicBezTo>
                  <a:cubicBezTo>
                    <a:pt x="129242" y="27397"/>
                    <a:pt x="144633" y="30998"/>
                    <a:pt x="159505" y="34467"/>
                  </a:cubicBezTo>
                  <a:cubicBezTo>
                    <a:pt x="166749" y="36154"/>
                    <a:pt x="173594" y="37749"/>
                    <a:pt x="180319" y="39025"/>
                  </a:cubicBezTo>
                  <a:lnTo>
                    <a:pt x="184253" y="39769"/>
                  </a:lnTo>
                  <a:lnTo>
                    <a:pt x="182805" y="43490"/>
                  </a:lnTo>
                  <a:close/>
                  <a:moveTo>
                    <a:pt x="207832" y="55982"/>
                  </a:moveTo>
                  <a:cubicBezTo>
                    <a:pt x="207832" y="39796"/>
                    <a:pt x="221003" y="26626"/>
                    <a:pt x="237205" y="26626"/>
                  </a:cubicBezTo>
                  <a:cubicBezTo>
                    <a:pt x="253406" y="26626"/>
                    <a:pt x="266578" y="39796"/>
                    <a:pt x="266578" y="55982"/>
                  </a:cubicBezTo>
                  <a:cubicBezTo>
                    <a:pt x="266578" y="72168"/>
                    <a:pt x="253406" y="85338"/>
                    <a:pt x="237205" y="85338"/>
                  </a:cubicBezTo>
                  <a:cubicBezTo>
                    <a:pt x="221003" y="85338"/>
                    <a:pt x="207832" y="72168"/>
                    <a:pt x="207832" y="55982"/>
                  </a:cubicBezTo>
                  <a:close/>
                  <a:moveTo>
                    <a:pt x="102673" y="284186"/>
                  </a:moveTo>
                  <a:lnTo>
                    <a:pt x="102673" y="372254"/>
                  </a:lnTo>
                  <a:lnTo>
                    <a:pt x="26874" y="372254"/>
                  </a:lnTo>
                  <a:lnTo>
                    <a:pt x="26874" y="275840"/>
                  </a:lnTo>
                  <a:cubicBezTo>
                    <a:pt x="26874" y="266937"/>
                    <a:pt x="33772" y="250338"/>
                    <a:pt x="38517" y="242817"/>
                  </a:cubicBezTo>
                  <a:cubicBezTo>
                    <a:pt x="61896" y="205779"/>
                    <a:pt x="100281" y="207068"/>
                    <a:pt x="137416" y="208317"/>
                  </a:cubicBezTo>
                  <a:cubicBezTo>
                    <a:pt x="148806" y="208703"/>
                    <a:pt x="160569" y="209088"/>
                    <a:pt x="171614" y="208317"/>
                  </a:cubicBezTo>
                  <a:cubicBezTo>
                    <a:pt x="183190" y="193141"/>
                    <a:pt x="197079" y="178616"/>
                    <a:pt x="219315" y="173566"/>
                  </a:cubicBezTo>
                  <a:cubicBezTo>
                    <a:pt x="252184" y="166084"/>
                    <a:pt x="283165" y="179108"/>
                    <a:pt x="302543" y="208410"/>
                  </a:cubicBezTo>
                  <a:lnTo>
                    <a:pt x="382715" y="208410"/>
                  </a:lnTo>
                  <a:lnTo>
                    <a:pt x="382715" y="284173"/>
                  </a:lnTo>
                  <a:lnTo>
                    <a:pt x="301002" y="284173"/>
                  </a:lnTo>
                  <a:cubicBezTo>
                    <a:pt x="288016" y="306419"/>
                    <a:pt x="264730" y="319788"/>
                    <a:pt x="238321" y="320054"/>
                  </a:cubicBezTo>
                  <a:cubicBezTo>
                    <a:pt x="211460" y="320333"/>
                    <a:pt x="186513" y="306632"/>
                    <a:pt x="172796" y="284173"/>
                  </a:cubicBezTo>
                  <a:lnTo>
                    <a:pt x="102713" y="284173"/>
                  </a:lnTo>
                  <a:close/>
                </a:path>
              </a:pathLst>
            </a:custGeom>
            <a:grpFill/>
            <a:ln w="13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Gráfico 102">
            <a:extLst>
              <a:ext uri="{FF2B5EF4-FFF2-40B4-BE49-F238E27FC236}">
                <a16:creationId xmlns:a16="http://schemas.microsoft.com/office/drawing/2014/main" id="{570F15FD-BD19-C044-910D-FADEF83447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3414" y="4004592"/>
            <a:ext cx="508261" cy="469798"/>
          </a:xfrm>
          <a:prstGeom prst="rect">
            <a:avLst/>
          </a:prstGeom>
        </p:spPr>
      </p:pic>
      <p:pic>
        <p:nvPicPr>
          <p:cNvPr id="106" name="Gráfico 105">
            <a:extLst>
              <a:ext uri="{FF2B5EF4-FFF2-40B4-BE49-F238E27FC236}">
                <a16:creationId xmlns:a16="http://schemas.microsoft.com/office/drawing/2014/main" id="{CBA19B54-F78A-E08D-99BC-FA77C9AB4B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33312" y="4012705"/>
            <a:ext cx="517951" cy="375068"/>
          </a:xfrm>
          <a:prstGeom prst="rect">
            <a:avLst/>
          </a:prstGeom>
        </p:spPr>
      </p:pic>
      <p:pic>
        <p:nvPicPr>
          <p:cNvPr id="108" name="Gráfico 107">
            <a:extLst>
              <a:ext uri="{FF2B5EF4-FFF2-40B4-BE49-F238E27FC236}">
                <a16:creationId xmlns:a16="http://schemas.microsoft.com/office/drawing/2014/main" id="{8A5EAF45-7A15-FA81-1B7F-6CB983EF6E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11667" y="3932328"/>
            <a:ext cx="489371" cy="4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3">
            <a:extLst>
              <a:ext uri="{FF2B5EF4-FFF2-40B4-BE49-F238E27FC236}">
                <a16:creationId xmlns:a16="http://schemas.microsoft.com/office/drawing/2014/main" id="{EFF2F6AC-1430-9676-2CAB-4756131766D4}"/>
              </a:ext>
            </a:extLst>
          </p:cNvPr>
          <p:cNvSpPr/>
          <p:nvPr/>
        </p:nvSpPr>
        <p:spPr>
          <a:xfrm flipH="1">
            <a:off x="7109469" y="3063149"/>
            <a:ext cx="4518899" cy="2570327"/>
          </a:xfrm>
          <a:custGeom>
            <a:avLst/>
            <a:gdLst>
              <a:gd name="connsiteX0" fmla="*/ 0 w 3647961"/>
              <a:gd name="connsiteY0" fmla="*/ 0 h 2227427"/>
              <a:gd name="connsiteX1" fmla="*/ 3647961 w 3647961"/>
              <a:gd name="connsiteY1" fmla="*/ 0 h 2227427"/>
              <a:gd name="connsiteX2" fmla="*/ 3647961 w 3647961"/>
              <a:gd name="connsiteY2" fmla="*/ 2227427 h 2227427"/>
              <a:gd name="connsiteX3" fmla="*/ 0 w 3647961"/>
              <a:gd name="connsiteY3" fmla="*/ 2227427 h 2227427"/>
              <a:gd name="connsiteX4" fmla="*/ 0 w 3647961"/>
              <a:gd name="connsiteY4" fmla="*/ 0 h 2227427"/>
              <a:gd name="connsiteX0" fmla="*/ 0 w 3647961"/>
              <a:gd name="connsiteY0" fmla="*/ 0 h 2227427"/>
              <a:gd name="connsiteX1" fmla="*/ 3147899 w 3647961"/>
              <a:gd name="connsiteY1" fmla="*/ 0 h 2227427"/>
              <a:gd name="connsiteX2" fmla="*/ 3647961 w 3647961"/>
              <a:gd name="connsiteY2" fmla="*/ 2227427 h 2227427"/>
              <a:gd name="connsiteX3" fmla="*/ 0 w 3647961"/>
              <a:gd name="connsiteY3" fmla="*/ 2227427 h 2227427"/>
              <a:gd name="connsiteX4" fmla="*/ 0 w 3647961"/>
              <a:gd name="connsiteY4" fmla="*/ 0 h 2227427"/>
              <a:gd name="connsiteX0" fmla="*/ 0 w 4719524"/>
              <a:gd name="connsiteY0" fmla="*/ 0 h 2241714"/>
              <a:gd name="connsiteX1" fmla="*/ 3147899 w 4719524"/>
              <a:gd name="connsiteY1" fmla="*/ 0 h 2241714"/>
              <a:gd name="connsiteX2" fmla="*/ 4719524 w 4719524"/>
              <a:gd name="connsiteY2" fmla="*/ 2241714 h 2241714"/>
              <a:gd name="connsiteX3" fmla="*/ 0 w 4719524"/>
              <a:gd name="connsiteY3" fmla="*/ 2227427 h 2241714"/>
              <a:gd name="connsiteX4" fmla="*/ 0 w 4719524"/>
              <a:gd name="connsiteY4" fmla="*/ 0 h 2241714"/>
              <a:gd name="connsiteX0" fmla="*/ 0 w 4719524"/>
              <a:gd name="connsiteY0" fmla="*/ 0 h 2241714"/>
              <a:gd name="connsiteX1" fmla="*/ 3405074 w 4719524"/>
              <a:gd name="connsiteY1" fmla="*/ 14287 h 2241714"/>
              <a:gd name="connsiteX2" fmla="*/ 4719524 w 4719524"/>
              <a:gd name="connsiteY2" fmla="*/ 2241714 h 2241714"/>
              <a:gd name="connsiteX3" fmla="*/ 0 w 4719524"/>
              <a:gd name="connsiteY3" fmla="*/ 2227427 h 2241714"/>
              <a:gd name="connsiteX4" fmla="*/ 0 w 4719524"/>
              <a:gd name="connsiteY4" fmla="*/ 0 h 2241714"/>
              <a:gd name="connsiteX0" fmla="*/ 0 w 3890849"/>
              <a:gd name="connsiteY0" fmla="*/ 0 h 2241714"/>
              <a:gd name="connsiteX1" fmla="*/ 3405074 w 3890849"/>
              <a:gd name="connsiteY1" fmla="*/ 14287 h 2241714"/>
              <a:gd name="connsiteX2" fmla="*/ 3890849 w 3890849"/>
              <a:gd name="connsiteY2" fmla="*/ 2241714 h 2241714"/>
              <a:gd name="connsiteX3" fmla="*/ 0 w 3890849"/>
              <a:gd name="connsiteY3" fmla="*/ 2227427 h 2241714"/>
              <a:gd name="connsiteX4" fmla="*/ 0 w 3890849"/>
              <a:gd name="connsiteY4" fmla="*/ 0 h 2241714"/>
              <a:gd name="connsiteX0" fmla="*/ 0 w 3890849"/>
              <a:gd name="connsiteY0" fmla="*/ 0 h 2556039"/>
              <a:gd name="connsiteX1" fmla="*/ 3405074 w 3890849"/>
              <a:gd name="connsiteY1" fmla="*/ 14287 h 2556039"/>
              <a:gd name="connsiteX2" fmla="*/ 3890849 w 3890849"/>
              <a:gd name="connsiteY2" fmla="*/ 2241714 h 2556039"/>
              <a:gd name="connsiteX3" fmla="*/ 0 w 3890849"/>
              <a:gd name="connsiteY3" fmla="*/ 2556039 h 2556039"/>
              <a:gd name="connsiteX4" fmla="*/ 0 w 3890849"/>
              <a:gd name="connsiteY4" fmla="*/ 0 h 2556039"/>
              <a:gd name="connsiteX0" fmla="*/ 0 w 4305187"/>
              <a:gd name="connsiteY0" fmla="*/ 0 h 2570327"/>
              <a:gd name="connsiteX1" fmla="*/ 3405074 w 4305187"/>
              <a:gd name="connsiteY1" fmla="*/ 14287 h 2570327"/>
              <a:gd name="connsiteX2" fmla="*/ 4305187 w 4305187"/>
              <a:gd name="connsiteY2" fmla="*/ 2570327 h 2570327"/>
              <a:gd name="connsiteX3" fmla="*/ 0 w 4305187"/>
              <a:gd name="connsiteY3" fmla="*/ 2556039 h 2570327"/>
              <a:gd name="connsiteX4" fmla="*/ 0 w 4305187"/>
              <a:gd name="connsiteY4" fmla="*/ 0 h 25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187" h="2570327">
                <a:moveTo>
                  <a:pt x="0" y="0"/>
                </a:moveTo>
                <a:lnTo>
                  <a:pt x="3405074" y="14287"/>
                </a:lnTo>
                <a:lnTo>
                  <a:pt x="4305187" y="2570327"/>
                </a:lnTo>
                <a:lnTo>
                  <a:pt x="0" y="25560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6AEBBEB-F968-7BF7-D6DD-BCE5FC689A0B}"/>
              </a:ext>
            </a:extLst>
          </p:cNvPr>
          <p:cNvSpPr/>
          <p:nvPr/>
        </p:nvSpPr>
        <p:spPr>
          <a:xfrm>
            <a:off x="880581" y="3063150"/>
            <a:ext cx="4305187" cy="2570327"/>
          </a:xfrm>
          <a:custGeom>
            <a:avLst/>
            <a:gdLst>
              <a:gd name="connsiteX0" fmla="*/ 0 w 3647961"/>
              <a:gd name="connsiteY0" fmla="*/ 0 h 2227427"/>
              <a:gd name="connsiteX1" fmla="*/ 3647961 w 3647961"/>
              <a:gd name="connsiteY1" fmla="*/ 0 h 2227427"/>
              <a:gd name="connsiteX2" fmla="*/ 3647961 w 3647961"/>
              <a:gd name="connsiteY2" fmla="*/ 2227427 h 2227427"/>
              <a:gd name="connsiteX3" fmla="*/ 0 w 3647961"/>
              <a:gd name="connsiteY3" fmla="*/ 2227427 h 2227427"/>
              <a:gd name="connsiteX4" fmla="*/ 0 w 3647961"/>
              <a:gd name="connsiteY4" fmla="*/ 0 h 2227427"/>
              <a:gd name="connsiteX0" fmla="*/ 0 w 3647961"/>
              <a:gd name="connsiteY0" fmla="*/ 0 h 2227427"/>
              <a:gd name="connsiteX1" fmla="*/ 3147899 w 3647961"/>
              <a:gd name="connsiteY1" fmla="*/ 0 h 2227427"/>
              <a:gd name="connsiteX2" fmla="*/ 3647961 w 3647961"/>
              <a:gd name="connsiteY2" fmla="*/ 2227427 h 2227427"/>
              <a:gd name="connsiteX3" fmla="*/ 0 w 3647961"/>
              <a:gd name="connsiteY3" fmla="*/ 2227427 h 2227427"/>
              <a:gd name="connsiteX4" fmla="*/ 0 w 3647961"/>
              <a:gd name="connsiteY4" fmla="*/ 0 h 2227427"/>
              <a:gd name="connsiteX0" fmla="*/ 0 w 4719524"/>
              <a:gd name="connsiteY0" fmla="*/ 0 h 2241714"/>
              <a:gd name="connsiteX1" fmla="*/ 3147899 w 4719524"/>
              <a:gd name="connsiteY1" fmla="*/ 0 h 2241714"/>
              <a:gd name="connsiteX2" fmla="*/ 4719524 w 4719524"/>
              <a:gd name="connsiteY2" fmla="*/ 2241714 h 2241714"/>
              <a:gd name="connsiteX3" fmla="*/ 0 w 4719524"/>
              <a:gd name="connsiteY3" fmla="*/ 2227427 h 2241714"/>
              <a:gd name="connsiteX4" fmla="*/ 0 w 4719524"/>
              <a:gd name="connsiteY4" fmla="*/ 0 h 2241714"/>
              <a:gd name="connsiteX0" fmla="*/ 0 w 4719524"/>
              <a:gd name="connsiteY0" fmla="*/ 0 h 2241714"/>
              <a:gd name="connsiteX1" fmla="*/ 3405074 w 4719524"/>
              <a:gd name="connsiteY1" fmla="*/ 14287 h 2241714"/>
              <a:gd name="connsiteX2" fmla="*/ 4719524 w 4719524"/>
              <a:gd name="connsiteY2" fmla="*/ 2241714 h 2241714"/>
              <a:gd name="connsiteX3" fmla="*/ 0 w 4719524"/>
              <a:gd name="connsiteY3" fmla="*/ 2227427 h 2241714"/>
              <a:gd name="connsiteX4" fmla="*/ 0 w 4719524"/>
              <a:gd name="connsiteY4" fmla="*/ 0 h 2241714"/>
              <a:gd name="connsiteX0" fmla="*/ 0 w 3890849"/>
              <a:gd name="connsiteY0" fmla="*/ 0 h 2241714"/>
              <a:gd name="connsiteX1" fmla="*/ 3405074 w 3890849"/>
              <a:gd name="connsiteY1" fmla="*/ 14287 h 2241714"/>
              <a:gd name="connsiteX2" fmla="*/ 3890849 w 3890849"/>
              <a:gd name="connsiteY2" fmla="*/ 2241714 h 2241714"/>
              <a:gd name="connsiteX3" fmla="*/ 0 w 3890849"/>
              <a:gd name="connsiteY3" fmla="*/ 2227427 h 2241714"/>
              <a:gd name="connsiteX4" fmla="*/ 0 w 3890849"/>
              <a:gd name="connsiteY4" fmla="*/ 0 h 2241714"/>
              <a:gd name="connsiteX0" fmla="*/ 0 w 3890849"/>
              <a:gd name="connsiteY0" fmla="*/ 0 h 2556039"/>
              <a:gd name="connsiteX1" fmla="*/ 3405074 w 3890849"/>
              <a:gd name="connsiteY1" fmla="*/ 14287 h 2556039"/>
              <a:gd name="connsiteX2" fmla="*/ 3890849 w 3890849"/>
              <a:gd name="connsiteY2" fmla="*/ 2241714 h 2556039"/>
              <a:gd name="connsiteX3" fmla="*/ 0 w 3890849"/>
              <a:gd name="connsiteY3" fmla="*/ 2556039 h 2556039"/>
              <a:gd name="connsiteX4" fmla="*/ 0 w 3890849"/>
              <a:gd name="connsiteY4" fmla="*/ 0 h 2556039"/>
              <a:gd name="connsiteX0" fmla="*/ 0 w 4305187"/>
              <a:gd name="connsiteY0" fmla="*/ 0 h 2570327"/>
              <a:gd name="connsiteX1" fmla="*/ 3405074 w 4305187"/>
              <a:gd name="connsiteY1" fmla="*/ 14287 h 2570327"/>
              <a:gd name="connsiteX2" fmla="*/ 4305187 w 4305187"/>
              <a:gd name="connsiteY2" fmla="*/ 2570327 h 2570327"/>
              <a:gd name="connsiteX3" fmla="*/ 0 w 4305187"/>
              <a:gd name="connsiteY3" fmla="*/ 2556039 h 2570327"/>
              <a:gd name="connsiteX4" fmla="*/ 0 w 4305187"/>
              <a:gd name="connsiteY4" fmla="*/ 0 h 25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187" h="2570327">
                <a:moveTo>
                  <a:pt x="0" y="0"/>
                </a:moveTo>
                <a:lnTo>
                  <a:pt x="3405074" y="14287"/>
                </a:lnTo>
                <a:lnTo>
                  <a:pt x="4305187" y="2570327"/>
                </a:lnTo>
                <a:lnTo>
                  <a:pt x="0" y="25560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019B37A-DAB5-2994-648D-6E668B5106DA}"/>
              </a:ext>
            </a:extLst>
          </p:cNvPr>
          <p:cNvGrpSpPr/>
          <p:nvPr/>
        </p:nvGrpSpPr>
        <p:grpSpPr>
          <a:xfrm>
            <a:off x="4142912" y="1791248"/>
            <a:ext cx="4061770" cy="4100151"/>
            <a:chOff x="4411188" y="0"/>
            <a:chExt cx="6793804" cy="685800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BCACD292-B803-1E72-383C-13D2DE58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5369" y="0"/>
              <a:ext cx="3369623" cy="6858000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0F1995CF-371F-A555-8BCF-45BA11461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11188" y="0"/>
              <a:ext cx="3369623" cy="6858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205DE6-4684-4D69-814A-A8D8DB93CFD0}"/>
              </a:ext>
            </a:extLst>
          </p:cNvPr>
          <p:cNvGrpSpPr/>
          <p:nvPr/>
        </p:nvGrpSpPr>
        <p:grpSpPr>
          <a:xfrm>
            <a:off x="1079745" y="2272933"/>
            <a:ext cx="2781924" cy="2827682"/>
            <a:chOff x="1273362" y="2215606"/>
            <a:chExt cx="2781924" cy="28276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1B4A2A-8436-4642-A29A-2DEB6CE4CC93}"/>
                </a:ext>
              </a:extLst>
            </p:cNvPr>
            <p:cNvSpPr txBox="1"/>
            <p:nvPr/>
          </p:nvSpPr>
          <p:spPr>
            <a:xfrm>
              <a:off x="1273362" y="2215606"/>
              <a:ext cx="2422959" cy="790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D6CD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Bienestar económico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727D45-8487-4ADC-875D-8400134AD9F8}"/>
                </a:ext>
              </a:extLst>
            </p:cNvPr>
            <p:cNvSpPr txBox="1"/>
            <p:nvPr/>
          </p:nvSpPr>
          <p:spPr>
            <a:xfrm>
              <a:off x="1318331" y="3787560"/>
              <a:ext cx="2736955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kumimoji="0" lang="es-MX" sz="14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ingreso</a:t>
              </a:r>
              <a:r>
                <a:rPr kumimoji="0" lang="es-MX" sz="1400" b="0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es fundamental para la adquisición de bienes y servicios para la satisfacción de necesidades esenciales.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A3BBC6-13BE-44FE-80AF-EB2057124618}"/>
              </a:ext>
            </a:extLst>
          </p:cNvPr>
          <p:cNvGrpSpPr/>
          <p:nvPr/>
        </p:nvGrpSpPr>
        <p:grpSpPr>
          <a:xfrm>
            <a:off x="8562493" y="2272933"/>
            <a:ext cx="2785129" cy="2671411"/>
            <a:chOff x="8270276" y="2243562"/>
            <a:chExt cx="2785129" cy="26714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EEE2B2-5DB8-4A94-B61D-39D7E1AD2120}"/>
                </a:ext>
              </a:extLst>
            </p:cNvPr>
            <p:cNvSpPr txBox="1"/>
            <p:nvPr/>
          </p:nvSpPr>
          <p:spPr>
            <a:xfrm flipH="1">
              <a:off x="8306482" y="2243562"/>
              <a:ext cx="2188364" cy="790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57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Derechos Sociales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AD114C-2BE9-44F1-9EC7-99BA1DA1431A}"/>
                </a:ext>
              </a:extLst>
            </p:cNvPr>
            <p:cNvSpPr txBox="1"/>
            <p:nvPr/>
          </p:nvSpPr>
          <p:spPr>
            <a:xfrm>
              <a:off x="8270276" y="3465345"/>
              <a:ext cx="2785129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 </a:t>
              </a:r>
              <a:r>
                <a:rPr kumimoji="0" lang="es-MX" sz="14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derechos sociales </a:t>
              </a:r>
              <a:r>
                <a:rPr kumimoji="0" lang="es-MX" sz="1400" b="0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 encuentran en la Constitución.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Este enfoque reconoce que la pobreza se asocia de manera directa con la imposibilidad de ejercer los derechos sociales.</a:t>
              </a:r>
              <a:endParaRPr kumimoji="0" lang="es-MX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7E3C228-5C70-7F1B-3E4B-ACE14DD3FCBA}"/>
              </a:ext>
            </a:extLst>
          </p:cNvPr>
          <p:cNvSpPr txBox="1"/>
          <p:nvPr/>
        </p:nvSpPr>
        <p:spPr>
          <a:xfrm>
            <a:off x="5467714" y="3729056"/>
            <a:ext cx="145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POBREZA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951C596-9228-1412-B86C-1FE139628914}"/>
              </a:ext>
            </a:extLst>
          </p:cNvPr>
          <p:cNvSpPr txBox="1">
            <a:spLocks/>
          </p:cNvSpPr>
          <p:nvPr/>
        </p:nvSpPr>
        <p:spPr>
          <a:xfrm>
            <a:off x="1064692" y="586045"/>
            <a:ext cx="8041948" cy="46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28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ENFOQUE </a:t>
            </a:r>
            <a:r>
              <a:rPr kumimoji="0" lang="es-MX" altLang="ko-KR" sz="28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MULTIDIMENSIONAL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DBFAC5-5E82-089A-C542-89C8559C4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86" y="1113439"/>
            <a:ext cx="1201762" cy="82041"/>
          </a:xfrm>
          <a:prstGeom prst="rect">
            <a:avLst/>
          </a:prstGeom>
        </p:spPr>
      </p:pic>
      <p:sp>
        <p:nvSpPr>
          <p:cNvPr id="62" name="Elipse 61">
            <a:extLst>
              <a:ext uri="{FF2B5EF4-FFF2-40B4-BE49-F238E27FC236}">
                <a16:creationId xmlns:a16="http://schemas.microsoft.com/office/drawing/2014/main" id="{83589DE4-1621-6CF3-F318-51D532144D09}"/>
              </a:ext>
            </a:extLst>
          </p:cNvPr>
          <p:cNvSpPr/>
          <p:nvPr/>
        </p:nvSpPr>
        <p:spPr>
          <a:xfrm>
            <a:off x="4051938" y="3480779"/>
            <a:ext cx="900616" cy="9006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D876B528-90FA-6735-0100-49DABDD6EE18}"/>
              </a:ext>
            </a:extLst>
          </p:cNvPr>
          <p:cNvGrpSpPr/>
          <p:nvPr/>
        </p:nvGrpSpPr>
        <p:grpSpPr>
          <a:xfrm>
            <a:off x="4181696" y="3614227"/>
            <a:ext cx="642581" cy="642581"/>
            <a:chOff x="4344680" y="3633738"/>
            <a:chExt cx="642581" cy="642581"/>
          </a:xfrm>
        </p:grpSpPr>
        <p:grpSp>
          <p:nvGrpSpPr>
            <p:cNvPr id="49" name="Gráfico 24">
              <a:extLst>
                <a:ext uri="{FF2B5EF4-FFF2-40B4-BE49-F238E27FC236}">
                  <a16:creationId xmlns:a16="http://schemas.microsoft.com/office/drawing/2014/main" id="{8C5D55CF-577B-29F2-5C2B-05991C71EB27}"/>
                </a:ext>
              </a:extLst>
            </p:cNvPr>
            <p:cNvGrpSpPr/>
            <p:nvPr/>
          </p:nvGrpSpPr>
          <p:grpSpPr>
            <a:xfrm>
              <a:off x="4551892" y="3841100"/>
              <a:ext cx="228007" cy="228007"/>
              <a:chOff x="4321477" y="3838907"/>
              <a:chExt cx="228007" cy="228007"/>
            </a:xfrm>
            <a:noFill/>
          </p:grpSpPr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A86A4BBA-95DD-1572-D935-66257C4B5FD8}"/>
                  </a:ext>
                </a:extLst>
              </p:cNvPr>
              <p:cNvSpPr/>
              <p:nvPr/>
            </p:nvSpPr>
            <p:spPr>
              <a:xfrm>
                <a:off x="4370699" y="3853419"/>
                <a:ext cx="9126" cy="5535"/>
              </a:xfrm>
              <a:custGeom>
                <a:avLst/>
                <a:gdLst>
                  <a:gd name="connsiteX0" fmla="*/ 9126 w 9126"/>
                  <a:gd name="connsiteY0" fmla="*/ 0 h 5535"/>
                  <a:gd name="connsiteX1" fmla="*/ 0 w 9126"/>
                  <a:gd name="connsiteY1" fmla="*/ 5536 h 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26" h="5535">
                    <a:moveTo>
                      <a:pt x="9126" y="0"/>
                    </a:moveTo>
                    <a:cubicBezTo>
                      <a:pt x="5984" y="1646"/>
                      <a:pt x="2843" y="3591"/>
                      <a:pt x="0" y="5536"/>
                    </a:cubicBezTo>
                  </a:path>
                </a:pathLst>
              </a:custGeom>
              <a:noFill/>
              <a:ln w="31750" cap="rnd">
                <a:solidFill>
                  <a:srgbClr val="0030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orma libre 50">
                <a:extLst>
                  <a:ext uri="{FF2B5EF4-FFF2-40B4-BE49-F238E27FC236}">
                    <a16:creationId xmlns:a16="http://schemas.microsoft.com/office/drawing/2014/main" id="{0F757FB6-872E-BB9E-E6D8-FC3FE24E5956}"/>
                  </a:ext>
                </a:extLst>
              </p:cNvPr>
              <p:cNvSpPr/>
              <p:nvPr/>
            </p:nvSpPr>
            <p:spPr>
              <a:xfrm>
                <a:off x="4321477" y="3838907"/>
                <a:ext cx="228007" cy="228007"/>
              </a:xfrm>
              <a:custGeom>
                <a:avLst/>
                <a:gdLst>
                  <a:gd name="connsiteX0" fmla="*/ 102933 w 228007"/>
                  <a:gd name="connsiteY0" fmla="*/ 598 h 228007"/>
                  <a:gd name="connsiteX1" fmla="*/ 114004 w 228007"/>
                  <a:gd name="connsiteY1" fmla="*/ 0 h 228007"/>
                  <a:gd name="connsiteX2" fmla="*/ 228008 w 228007"/>
                  <a:gd name="connsiteY2" fmla="*/ 114004 h 228007"/>
                  <a:gd name="connsiteX3" fmla="*/ 114004 w 228007"/>
                  <a:gd name="connsiteY3" fmla="*/ 228008 h 228007"/>
                  <a:gd name="connsiteX4" fmla="*/ 0 w 228007"/>
                  <a:gd name="connsiteY4" fmla="*/ 114004 h 228007"/>
                  <a:gd name="connsiteX5" fmla="*/ 19898 w 228007"/>
                  <a:gd name="connsiteY5" fmla="*/ 49671 h 22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007" h="228007">
                    <a:moveTo>
                      <a:pt x="102933" y="598"/>
                    </a:moveTo>
                    <a:cubicBezTo>
                      <a:pt x="106523" y="150"/>
                      <a:pt x="110264" y="0"/>
                      <a:pt x="114004" y="0"/>
                    </a:cubicBezTo>
                    <a:cubicBezTo>
                      <a:pt x="176990" y="0"/>
                      <a:pt x="228008" y="51017"/>
                      <a:pt x="228008" y="114004"/>
                    </a:cubicBezTo>
                    <a:cubicBezTo>
                      <a:pt x="228008" y="176990"/>
                      <a:pt x="176990" y="228008"/>
                      <a:pt x="114004" y="228008"/>
                    </a:cubicBezTo>
                    <a:cubicBezTo>
                      <a:pt x="51017" y="228008"/>
                      <a:pt x="0" y="176990"/>
                      <a:pt x="0" y="114004"/>
                    </a:cubicBezTo>
                    <a:cubicBezTo>
                      <a:pt x="0" y="90066"/>
                      <a:pt x="7331" y="67924"/>
                      <a:pt x="19898" y="49671"/>
                    </a:cubicBezTo>
                  </a:path>
                </a:pathLst>
              </a:custGeom>
              <a:noFill/>
              <a:ln w="31750" cap="rnd">
                <a:solidFill>
                  <a:srgbClr val="00305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áfico 24">
                <a:extLst>
                  <a:ext uri="{FF2B5EF4-FFF2-40B4-BE49-F238E27FC236}">
                    <a16:creationId xmlns:a16="http://schemas.microsoft.com/office/drawing/2014/main" id="{AFAE16B3-D1FC-A4D0-EDB2-F991481CD814}"/>
                  </a:ext>
                </a:extLst>
              </p:cNvPr>
              <p:cNvGrpSpPr/>
              <p:nvPr/>
            </p:nvGrpSpPr>
            <p:grpSpPr>
              <a:xfrm>
                <a:off x="4404511" y="3880349"/>
                <a:ext cx="62088" cy="144973"/>
                <a:chOff x="4404511" y="3880349"/>
                <a:chExt cx="62088" cy="144973"/>
              </a:xfrm>
              <a:noFill/>
            </p:grpSpPr>
            <p:sp>
              <p:nvSpPr>
                <p:cNvPr id="53" name="Forma libre 52">
                  <a:extLst>
                    <a:ext uri="{FF2B5EF4-FFF2-40B4-BE49-F238E27FC236}">
                      <a16:creationId xmlns:a16="http://schemas.microsoft.com/office/drawing/2014/main" id="{BB635655-6502-B9AC-1799-7DD2F81CD50B}"/>
                    </a:ext>
                  </a:extLst>
                </p:cNvPr>
                <p:cNvSpPr/>
                <p:nvPr/>
              </p:nvSpPr>
              <p:spPr>
                <a:xfrm>
                  <a:off x="4404511" y="3901145"/>
                  <a:ext cx="62088" cy="103531"/>
                </a:xfrm>
                <a:custGeom>
                  <a:avLst/>
                  <a:gdLst>
                    <a:gd name="connsiteX0" fmla="*/ 0 w 62088"/>
                    <a:gd name="connsiteY0" fmla="*/ 103531 h 103531"/>
                    <a:gd name="connsiteX1" fmla="*/ 36206 w 62088"/>
                    <a:gd name="connsiteY1" fmla="*/ 103531 h 103531"/>
                    <a:gd name="connsiteX2" fmla="*/ 62089 w 62088"/>
                    <a:gd name="connsiteY2" fmla="*/ 77648 h 103531"/>
                    <a:gd name="connsiteX3" fmla="*/ 62089 w 62088"/>
                    <a:gd name="connsiteY3" fmla="*/ 77648 h 103531"/>
                    <a:gd name="connsiteX4" fmla="*/ 36206 w 62088"/>
                    <a:gd name="connsiteY4" fmla="*/ 51766 h 103531"/>
                    <a:gd name="connsiteX5" fmla="*/ 25883 w 62088"/>
                    <a:gd name="connsiteY5" fmla="*/ 51766 h 103531"/>
                    <a:gd name="connsiteX6" fmla="*/ 0 w 62088"/>
                    <a:gd name="connsiteY6" fmla="*/ 25883 h 103531"/>
                    <a:gd name="connsiteX7" fmla="*/ 0 w 62088"/>
                    <a:gd name="connsiteY7" fmla="*/ 25883 h 103531"/>
                    <a:gd name="connsiteX8" fmla="*/ 25883 w 62088"/>
                    <a:gd name="connsiteY8" fmla="*/ 0 h 103531"/>
                    <a:gd name="connsiteX9" fmla="*/ 62089 w 62088"/>
                    <a:gd name="connsiteY9" fmla="*/ 0 h 103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088" h="103531">
                      <a:moveTo>
                        <a:pt x="0" y="103531"/>
                      </a:moveTo>
                      <a:lnTo>
                        <a:pt x="36206" y="103531"/>
                      </a:lnTo>
                      <a:cubicBezTo>
                        <a:pt x="50569" y="103531"/>
                        <a:pt x="62089" y="91861"/>
                        <a:pt x="62089" y="77648"/>
                      </a:cubicBezTo>
                      <a:lnTo>
                        <a:pt x="62089" y="77648"/>
                      </a:lnTo>
                      <a:cubicBezTo>
                        <a:pt x="62089" y="63286"/>
                        <a:pt x="50419" y="51766"/>
                        <a:pt x="36206" y="51766"/>
                      </a:cubicBezTo>
                      <a:lnTo>
                        <a:pt x="25883" y="51766"/>
                      </a:lnTo>
                      <a:cubicBezTo>
                        <a:pt x="11520" y="51766"/>
                        <a:pt x="0" y="40096"/>
                        <a:pt x="0" y="25883"/>
                      </a:cubicBezTo>
                      <a:lnTo>
                        <a:pt x="0" y="25883"/>
                      </a:lnTo>
                      <a:cubicBezTo>
                        <a:pt x="0" y="11520"/>
                        <a:pt x="11670" y="0"/>
                        <a:pt x="25883" y="0"/>
                      </a:cubicBezTo>
                      <a:lnTo>
                        <a:pt x="62089" y="0"/>
                      </a:lnTo>
                    </a:path>
                  </a:pathLst>
                </a:custGeom>
                <a:noFill/>
                <a:ln w="31750" cap="rnd">
                  <a:solidFill>
                    <a:srgbClr val="00305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bre 53">
                  <a:extLst>
                    <a:ext uri="{FF2B5EF4-FFF2-40B4-BE49-F238E27FC236}">
                      <a16:creationId xmlns:a16="http://schemas.microsoft.com/office/drawing/2014/main" id="{71F75F25-F573-DD41-4CC9-8E9DBD844841}"/>
                    </a:ext>
                  </a:extLst>
                </p:cNvPr>
                <p:cNvSpPr/>
                <p:nvPr/>
              </p:nvSpPr>
              <p:spPr>
                <a:xfrm>
                  <a:off x="4435481" y="4004676"/>
                  <a:ext cx="14961" cy="20646"/>
                </a:xfrm>
                <a:custGeom>
                  <a:avLst/>
                  <a:gdLst>
                    <a:gd name="connsiteX0" fmla="*/ 0 w 14961"/>
                    <a:gd name="connsiteY0" fmla="*/ 0 h 20646"/>
                    <a:gd name="connsiteX1" fmla="*/ 0 w 14961"/>
                    <a:gd name="connsiteY1" fmla="*/ 20646 h 20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61" h="20646">
                      <a:moveTo>
                        <a:pt x="0" y="0"/>
                      </a:moveTo>
                      <a:lnTo>
                        <a:pt x="0" y="20646"/>
                      </a:lnTo>
                    </a:path>
                  </a:pathLst>
                </a:custGeom>
                <a:ln w="31750" cap="rnd">
                  <a:solidFill>
                    <a:srgbClr val="00305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bre 54">
                  <a:extLst>
                    <a:ext uri="{FF2B5EF4-FFF2-40B4-BE49-F238E27FC236}">
                      <a16:creationId xmlns:a16="http://schemas.microsoft.com/office/drawing/2014/main" id="{ADC8AB73-61C7-BBE5-FCB2-01F542B0CEA9}"/>
                    </a:ext>
                  </a:extLst>
                </p:cNvPr>
                <p:cNvSpPr/>
                <p:nvPr/>
              </p:nvSpPr>
              <p:spPr>
                <a:xfrm>
                  <a:off x="4435481" y="3880349"/>
                  <a:ext cx="14961" cy="20646"/>
                </a:xfrm>
                <a:custGeom>
                  <a:avLst/>
                  <a:gdLst>
                    <a:gd name="connsiteX0" fmla="*/ 0 w 14961"/>
                    <a:gd name="connsiteY0" fmla="*/ 0 h 20646"/>
                    <a:gd name="connsiteX1" fmla="*/ 0 w 14961"/>
                    <a:gd name="connsiteY1" fmla="*/ 20646 h 20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61" h="20646">
                      <a:moveTo>
                        <a:pt x="0" y="0"/>
                      </a:moveTo>
                      <a:lnTo>
                        <a:pt x="0" y="20646"/>
                      </a:lnTo>
                    </a:path>
                  </a:pathLst>
                </a:custGeom>
                <a:ln w="31750" cap="rnd">
                  <a:solidFill>
                    <a:srgbClr val="00305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C8556AAA-7C36-2606-E78B-F554BEA3590D}"/>
                </a:ext>
              </a:extLst>
            </p:cNvPr>
            <p:cNvSpPr/>
            <p:nvPr/>
          </p:nvSpPr>
          <p:spPr>
            <a:xfrm>
              <a:off x="4344680" y="3653487"/>
              <a:ext cx="207810" cy="301466"/>
            </a:xfrm>
            <a:custGeom>
              <a:avLst/>
              <a:gdLst>
                <a:gd name="connsiteX0" fmla="*/ 134800 w 207810"/>
                <a:gd name="connsiteY0" fmla="*/ 0 h 301466"/>
                <a:gd name="connsiteX1" fmla="*/ 207810 w 207810"/>
                <a:gd name="connsiteY1" fmla="*/ 898 h 301466"/>
                <a:gd name="connsiteX2" fmla="*/ 0 w 207810"/>
                <a:gd name="connsiteY2" fmla="*/ 301467 h 3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10" h="301466">
                  <a:moveTo>
                    <a:pt x="134800" y="0"/>
                  </a:moveTo>
                  <a:lnTo>
                    <a:pt x="207810" y="898"/>
                  </a:lnTo>
                  <a:cubicBezTo>
                    <a:pt x="86326" y="46679"/>
                    <a:pt x="0" y="163974"/>
                    <a:pt x="0" y="301467"/>
                  </a:cubicBezTo>
                </a:path>
              </a:pathLst>
            </a:custGeom>
            <a:noFill/>
            <a:ln w="31750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96C79E04-E217-D33E-5187-FE294EBB177D}"/>
                </a:ext>
              </a:extLst>
            </p:cNvPr>
            <p:cNvSpPr/>
            <p:nvPr/>
          </p:nvSpPr>
          <p:spPr>
            <a:xfrm>
              <a:off x="4364429" y="4068509"/>
              <a:ext cx="301616" cy="207810"/>
            </a:xfrm>
            <a:custGeom>
              <a:avLst/>
              <a:gdLst>
                <a:gd name="connsiteX0" fmla="*/ 0 w 301616"/>
                <a:gd name="connsiteY0" fmla="*/ 73010 h 207810"/>
                <a:gd name="connsiteX1" fmla="*/ 898 w 301616"/>
                <a:gd name="connsiteY1" fmla="*/ 0 h 207810"/>
                <a:gd name="connsiteX2" fmla="*/ 301617 w 301616"/>
                <a:gd name="connsiteY2" fmla="*/ 207810 h 20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16" h="207810">
                  <a:moveTo>
                    <a:pt x="0" y="73010"/>
                  </a:moveTo>
                  <a:lnTo>
                    <a:pt x="898" y="0"/>
                  </a:lnTo>
                  <a:cubicBezTo>
                    <a:pt x="46679" y="121484"/>
                    <a:pt x="163974" y="207810"/>
                    <a:pt x="301617" y="207810"/>
                  </a:cubicBezTo>
                </a:path>
              </a:pathLst>
            </a:custGeom>
            <a:noFill/>
            <a:ln w="31750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3901C463-BF1B-7B43-6A5B-05BC7F52E1D6}"/>
                </a:ext>
              </a:extLst>
            </p:cNvPr>
            <p:cNvSpPr/>
            <p:nvPr/>
          </p:nvSpPr>
          <p:spPr>
            <a:xfrm>
              <a:off x="4779451" y="3954954"/>
              <a:ext cx="207810" cy="301616"/>
            </a:xfrm>
            <a:custGeom>
              <a:avLst/>
              <a:gdLst>
                <a:gd name="connsiteX0" fmla="*/ 73010 w 207810"/>
                <a:gd name="connsiteY0" fmla="*/ 301617 h 301616"/>
                <a:gd name="connsiteX1" fmla="*/ 0 w 207810"/>
                <a:gd name="connsiteY1" fmla="*/ 300719 h 301616"/>
                <a:gd name="connsiteX2" fmla="*/ 207810 w 207810"/>
                <a:gd name="connsiteY2" fmla="*/ 0 h 3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10" h="301616">
                  <a:moveTo>
                    <a:pt x="73010" y="301617"/>
                  </a:moveTo>
                  <a:lnTo>
                    <a:pt x="0" y="300719"/>
                  </a:lnTo>
                  <a:cubicBezTo>
                    <a:pt x="121484" y="254938"/>
                    <a:pt x="207810" y="137642"/>
                    <a:pt x="207810" y="0"/>
                  </a:cubicBez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AD155436-6B88-629A-CCB8-1F725E9FB5D0}"/>
                </a:ext>
              </a:extLst>
            </p:cNvPr>
            <p:cNvSpPr/>
            <p:nvPr/>
          </p:nvSpPr>
          <p:spPr>
            <a:xfrm>
              <a:off x="4665896" y="3633738"/>
              <a:ext cx="301616" cy="207810"/>
            </a:xfrm>
            <a:custGeom>
              <a:avLst/>
              <a:gdLst>
                <a:gd name="connsiteX0" fmla="*/ 301617 w 301616"/>
                <a:gd name="connsiteY0" fmla="*/ 134800 h 207810"/>
                <a:gd name="connsiteX1" fmla="*/ 300719 w 301616"/>
                <a:gd name="connsiteY1" fmla="*/ 207810 h 207810"/>
                <a:gd name="connsiteX2" fmla="*/ 0 w 301616"/>
                <a:gd name="connsiteY2" fmla="*/ 0 h 20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16" h="207810">
                  <a:moveTo>
                    <a:pt x="301617" y="134800"/>
                  </a:moveTo>
                  <a:lnTo>
                    <a:pt x="300719" y="207810"/>
                  </a:lnTo>
                  <a:cubicBezTo>
                    <a:pt x="254938" y="86326"/>
                    <a:pt x="137642" y="0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4BF5AAC3-3034-1497-757C-D64C99B6D38B}"/>
                </a:ext>
              </a:extLst>
            </p:cNvPr>
            <p:cNvSpPr/>
            <p:nvPr/>
          </p:nvSpPr>
          <p:spPr>
            <a:xfrm>
              <a:off x="4427715" y="3716623"/>
              <a:ext cx="476661" cy="476661"/>
            </a:xfrm>
            <a:custGeom>
              <a:avLst/>
              <a:gdLst>
                <a:gd name="connsiteX0" fmla="*/ 476662 w 476661"/>
                <a:gd name="connsiteY0" fmla="*/ 269450 h 476661"/>
                <a:gd name="connsiteX1" fmla="*/ 476662 w 476661"/>
                <a:gd name="connsiteY1" fmla="*/ 207212 h 476661"/>
                <a:gd name="connsiteX2" fmla="*/ 448834 w 476661"/>
                <a:gd name="connsiteY2" fmla="*/ 200180 h 476661"/>
                <a:gd name="connsiteX3" fmla="*/ 410683 w 476661"/>
                <a:gd name="connsiteY3" fmla="*/ 167266 h 476661"/>
                <a:gd name="connsiteX4" fmla="*/ 410534 w 476661"/>
                <a:gd name="connsiteY4" fmla="*/ 166817 h 476661"/>
                <a:gd name="connsiteX5" fmla="*/ 414124 w 476661"/>
                <a:gd name="connsiteY5" fmla="*/ 116398 h 476661"/>
                <a:gd name="connsiteX6" fmla="*/ 428936 w 476661"/>
                <a:gd name="connsiteY6" fmla="*/ 91712 h 476661"/>
                <a:gd name="connsiteX7" fmla="*/ 384950 w 476661"/>
                <a:gd name="connsiteY7" fmla="*/ 47726 h 476661"/>
                <a:gd name="connsiteX8" fmla="*/ 360264 w 476661"/>
                <a:gd name="connsiteY8" fmla="*/ 62538 h 476661"/>
                <a:gd name="connsiteX9" fmla="*/ 309845 w 476661"/>
                <a:gd name="connsiteY9" fmla="*/ 66128 h 476661"/>
                <a:gd name="connsiteX10" fmla="*/ 309396 w 476661"/>
                <a:gd name="connsiteY10" fmla="*/ 65979 h 476661"/>
                <a:gd name="connsiteX11" fmla="*/ 276482 w 476661"/>
                <a:gd name="connsiteY11" fmla="*/ 27828 h 476661"/>
                <a:gd name="connsiteX12" fmla="*/ 269450 w 476661"/>
                <a:gd name="connsiteY12" fmla="*/ 0 h 476661"/>
                <a:gd name="connsiteX13" fmla="*/ 207212 w 476661"/>
                <a:gd name="connsiteY13" fmla="*/ 0 h 476661"/>
                <a:gd name="connsiteX14" fmla="*/ 200180 w 476661"/>
                <a:gd name="connsiteY14" fmla="*/ 27828 h 476661"/>
                <a:gd name="connsiteX15" fmla="*/ 167266 w 476661"/>
                <a:gd name="connsiteY15" fmla="*/ 65979 h 476661"/>
                <a:gd name="connsiteX16" fmla="*/ 166817 w 476661"/>
                <a:gd name="connsiteY16" fmla="*/ 66128 h 476661"/>
                <a:gd name="connsiteX17" fmla="*/ 116398 w 476661"/>
                <a:gd name="connsiteY17" fmla="*/ 62538 h 476661"/>
                <a:gd name="connsiteX18" fmla="*/ 91712 w 476661"/>
                <a:gd name="connsiteY18" fmla="*/ 47726 h 476661"/>
                <a:gd name="connsiteX19" fmla="*/ 47726 w 476661"/>
                <a:gd name="connsiteY19" fmla="*/ 91712 h 476661"/>
                <a:gd name="connsiteX20" fmla="*/ 62538 w 476661"/>
                <a:gd name="connsiteY20" fmla="*/ 116398 h 476661"/>
                <a:gd name="connsiteX21" fmla="*/ 66128 w 476661"/>
                <a:gd name="connsiteY21" fmla="*/ 166817 h 476661"/>
                <a:gd name="connsiteX22" fmla="*/ 65979 w 476661"/>
                <a:gd name="connsiteY22" fmla="*/ 167266 h 476661"/>
                <a:gd name="connsiteX23" fmla="*/ 27828 w 476661"/>
                <a:gd name="connsiteY23" fmla="*/ 200180 h 476661"/>
                <a:gd name="connsiteX24" fmla="*/ 0 w 476661"/>
                <a:gd name="connsiteY24" fmla="*/ 207212 h 476661"/>
                <a:gd name="connsiteX25" fmla="*/ 0 w 476661"/>
                <a:gd name="connsiteY25" fmla="*/ 269450 h 476661"/>
                <a:gd name="connsiteX26" fmla="*/ 27828 w 476661"/>
                <a:gd name="connsiteY26" fmla="*/ 276482 h 476661"/>
                <a:gd name="connsiteX27" fmla="*/ 65979 w 476661"/>
                <a:gd name="connsiteY27" fmla="*/ 309396 h 476661"/>
                <a:gd name="connsiteX28" fmla="*/ 66128 w 476661"/>
                <a:gd name="connsiteY28" fmla="*/ 309845 h 476661"/>
                <a:gd name="connsiteX29" fmla="*/ 62538 w 476661"/>
                <a:gd name="connsiteY29" fmla="*/ 360264 h 476661"/>
                <a:gd name="connsiteX30" fmla="*/ 47726 w 476661"/>
                <a:gd name="connsiteY30" fmla="*/ 384950 h 476661"/>
                <a:gd name="connsiteX31" fmla="*/ 91712 w 476661"/>
                <a:gd name="connsiteY31" fmla="*/ 428936 h 476661"/>
                <a:gd name="connsiteX32" fmla="*/ 116398 w 476661"/>
                <a:gd name="connsiteY32" fmla="*/ 414124 h 476661"/>
                <a:gd name="connsiteX33" fmla="*/ 166817 w 476661"/>
                <a:gd name="connsiteY33" fmla="*/ 410534 h 476661"/>
                <a:gd name="connsiteX34" fmla="*/ 167266 w 476661"/>
                <a:gd name="connsiteY34" fmla="*/ 410683 h 476661"/>
                <a:gd name="connsiteX35" fmla="*/ 200180 w 476661"/>
                <a:gd name="connsiteY35" fmla="*/ 448834 h 476661"/>
                <a:gd name="connsiteX36" fmla="*/ 207212 w 476661"/>
                <a:gd name="connsiteY36" fmla="*/ 476662 h 476661"/>
                <a:gd name="connsiteX37" fmla="*/ 269450 w 476661"/>
                <a:gd name="connsiteY37" fmla="*/ 476662 h 476661"/>
                <a:gd name="connsiteX38" fmla="*/ 276482 w 476661"/>
                <a:gd name="connsiteY38" fmla="*/ 448834 h 476661"/>
                <a:gd name="connsiteX39" fmla="*/ 309396 w 476661"/>
                <a:gd name="connsiteY39" fmla="*/ 410683 h 476661"/>
                <a:gd name="connsiteX40" fmla="*/ 309845 w 476661"/>
                <a:gd name="connsiteY40" fmla="*/ 410534 h 476661"/>
                <a:gd name="connsiteX41" fmla="*/ 360264 w 476661"/>
                <a:gd name="connsiteY41" fmla="*/ 414124 h 476661"/>
                <a:gd name="connsiteX42" fmla="*/ 384950 w 476661"/>
                <a:gd name="connsiteY42" fmla="*/ 428936 h 476661"/>
                <a:gd name="connsiteX43" fmla="*/ 428936 w 476661"/>
                <a:gd name="connsiteY43" fmla="*/ 384950 h 476661"/>
                <a:gd name="connsiteX44" fmla="*/ 414124 w 476661"/>
                <a:gd name="connsiteY44" fmla="*/ 360264 h 476661"/>
                <a:gd name="connsiteX45" fmla="*/ 410534 w 476661"/>
                <a:gd name="connsiteY45" fmla="*/ 309845 h 476661"/>
                <a:gd name="connsiteX46" fmla="*/ 410683 w 476661"/>
                <a:gd name="connsiteY46" fmla="*/ 309396 h 476661"/>
                <a:gd name="connsiteX47" fmla="*/ 448834 w 476661"/>
                <a:gd name="connsiteY47" fmla="*/ 276482 h 476661"/>
                <a:gd name="connsiteX48" fmla="*/ 476662 w 476661"/>
                <a:gd name="connsiteY48" fmla="*/ 269450 h 47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6661" h="476661">
                  <a:moveTo>
                    <a:pt x="476662" y="269450"/>
                  </a:moveTo>
                  <a:lnTo>
                    <a:pt x="476662" y="207212"/>
                  </a:lnTo>
                  <a:lnTo>
                    <a:pt x="448834" y="200180"/>
                  </a:lnTo>
                  <a:cubicBezTo>
                    <a:pt x="431629" y="195841"/>
                    <a:pt x="417416" y="183573"/>
                    <a:pt x="410683" y="167266"/>
                  </a:cubicBezTo>
                  <a:cubicBezTo>
                    <a:pt x="410683" y="167116"/>
                    <a:pt x="410683" y="166966"/>
                    <a:pt x="410534" y="166817"/>
                  </a:cubicBezTo>
                  <a:cubicBezTo>
                    <a:pt x="403651" y="150359"/>
                    <a:pt x="404998" y="131658"/>
                    <a:pt x="414124" y="116398"/>
                  </a:cubicBezTo>
                  <a:lnTo>
                    <a:pt x="428936" y="91712"/>
                  </a:lnTo>
                  <a:lnTo>
                    <a:pt x="384950" y="47726"/>
                  </a:lnTo>
                  <a:lnTo>
                    <a:pt x="360264" y="62538"/>
                  </a:lnTo>
                  <a:cubicBezTo>
                    <a:pt x="345004" y="71664"/>
                    <a:pt x="326302" y="73010"/>
                    <a:pt x="309845" y="66128"/>
                  </a:cubicBezTo>
                  <a:cubicBezTo>
                    <a:pt x="309696" y="66128"/>
                    <a:pt x="309546" y="66128"/>
                    <a:pt x="309396" y="65979"/>
                  </a:cubicBezTo>
                  <a:cubicBezTo>
                    <a:pt x="292939" y="59246"/>
                    <a:pt x="280671" y="45033"/>
                    <a:pt x="276482" y="27828"/>
                  </a:cubicBezTo>
                  <a:lnTo>
                    <a:pt x="269450" y="0"/>
                  </a:lnTo>
                  <a:lnTo>
                    <a:pt x="207212" y="0"/>
                  </a:lnTo>
                  <a:lnTo>
                    <a:pt x="200180" y="27828"/>
                  </a:lnTo>
                  <a:cubicBezTo>
                    <a:pt x="195841" y="45033"/>
                    <a:pt x="183573" y="59246"/>
                    <a:pt x="167266" y="65979"/>
                  </a:cubicBezTo>
                  <a:cubicBezTo>
                    <a:pt x="167116" y="65979"/>
                    <a:pt x="166966" y="65979"/>
                    <a:pt x="166817" y="66128"/>
                  </a:cubicBezTo>
                  <a:cubicBezTo>
                    <a:pt x="150359" y="73010"/>
                    <a:pt x="131658" y="71664"/>
                    <a:pt x="116398" y="62538"/>
                  </a:cubicBezTo>
                  <a:lnTo>
                    <a:pt x="91712" y="47726"/>
                  </a:lnTo>
                  <a:lnTo>
                    <a:pt x="47726" y="91712"/>
                  </a:lnTo>
                  <a:lnTo>
                    <a:pt x="62538" y="116398"/>
                  </a:lnTo>
                  <a:cubicBezTo>
                    <a:pt x="71664" y="131658"/>
                    <a:pt x="73010" y="150359"/>
                    <a:pt x="66128" y="166817"/>
                  </a:cubicBezTo>
                  <a:cubicBezTo>
                    <a:pt x="66128" y="166966"/>
                    <a:pt x="66128" y="167116"/>
                    <a:pt x="65979" y="167266"/>
                  </a:cubicBezTo>
                  <a:cubicBezTo>
                    <a:pt x="59246" y="183723"/>
                    <a:pt x="45033" y="195991"/>
                    <a:pt x="27828" y="200180"/>
                  </a:cubicBezTo>
                  <a:lnTo>
                    <a:pt x="0" y="207212"/>
                  </a:lnTo>
                  <a:lnTo>
                    <a:pt x="0" y="269450"/>
                  </a:lnTo>
                  <a:lnTo>
                    <a:pt x="27828" y="276482"/>
                  </a:lnTo>
                  <a:cubicBezTo>
                    <a:pt x="45033" y="280821"/>
                    <a:pt x="59246" y="293089"/>
                    <a:pt x="65979" y="309396"/>
                  </a:cubicBezTo>
                  <a:cubicBezTo>
                    <a:pt x="65979" y="309546"/>
                    <a:pt x="65979" y="309696"/>
                    <a:pt x="66128" y="309845"/>
                  </a:cubicBezTo>
                  <a:cubicBezTo>
                    <a:pt x="73010" y="326302"/>
                    <a:pt x="71664" y="345004"/>
                    <a:pt x="62538" y="360264"/>
                  </a:cubicBezTo>
                  <a:lnTo>
                    <a:pt x="47726" y="384950"/>
                  </a:lnTo>
                  <a:lnTo>
                    <a:pt x="91712" y="428936"/>
                  </a:lnTo>
                  <a:lnTo>
                    <a:pt x="116398" y="414124"/>
                  </a:lnTo>
                  <a:cubicBezTo>
                    <a:pt x="131658" y="404998"/>
                    <a:pt x="150359" y="403651"/>
                    <a:pt x="166817" y="410534"/>
                  </a:cubicBezTo>
                  <a:cubicBezTo>
                    <a:pt x="166966" y="410534"/>
                    <a:pt x="167116" y="410534"/>
                    <a:pt x="167266" y="410683"/>
                  </a:cubicBezTo>
                  <a:cubicBezTo>
                    <a:pt x="183723" y="417416"/>
                    <a:pt x="195991" y="431629"/>
                    <a:pt x="200180" y="448834"/>
                  </a:cubicBezTo>
                  <a:lnTo>
                    <a:pt x="207212" y="476662"/>
                  </a:lnTo>
                  <a:lnTo>
                    <a:pt x="269450" y="476662"/>
                  </a:lnTo>
                  <a:lnTo>
                    <a:pt x="276482" y="448834"/>
                  </a:lnTo>
                  <a:cubicBezTo>
                    <a:pt x="280821" y="431629"/>
                    <a:pt x="293089" y="417416"/>
                    <a:pt x="309396" y="410683"/>
                  </a:cubicBezTo>
                  <a:cubicBezTo>
                    <a:pt x="309546" y="410683"/>
                    <a:pt x="309696" y="410683"/>
                    <a:pt x="309845" y="410534"/>
                  </a:cubicBezTo>
                  <a:cubicBezTo>
                    <a:pt x="326302" y="403651"/>
                    <a:pt x="345004" y="404998"/>
                    <a:pt x="360264" y="414124"/>
                  </a:cubicBezTo>
                  <a:lnTo>
                    <a:pt x="384950" y="428936"/>
                  </a:lnTo>
                  <a:lnTo>
                    <a:pt x="428936" y="384950"/>
                  </a:lnTo>
                  <a:lnTo>
                    <a:pt x="414124" y="360264"/>
                  </a:lnTo>
                  <a:cubicBezTo>
                    <a:pt x="404998" y="345004"/>
                    <a:pt x="403651" y="326302"/>
                    <a:pt x="410534" y="309845"/>
                  </a:cubicBezTo>
                  <a:cubicBezTo>
                    <a:pt x="410534" y="309696"/>
                    <a:pt x="410534" y="309546"/>
                    <a:pt x="410683" y="309396"/>
                  </a:cubicBezTo>
                  <a:cubicBezTo>
                    <a:pt x="417416" y="292939"/>
                    <a:pt x="431629" y="280671"/>
                    <a:pt x="448834" y="276482"/>
                  </a:cubicBezTo>
                  <a:lnTo>
                    <a:pt x="476662" y="269450"/>
                  </a:lnTo>
                  <a:close/>
                </a:path>
              </a:pathLst>
            </a:custGeom>
            <a:noFill/>
            <a:ln w="31750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Elipse 62">
            <a:extLst>
              <a:ext uri="{FF2B5EF4-FFF2-40B4-BE49-F238E27FC236}">
                <a16:creationId xmlns:a16="http://schemas.microsoft.com/office/drawing/2014/main" id="{F3C454E6-FF70-BE33-380C-3A33F458F044}"/>
              </a:ext>
            </a:extLst>
          </p:cNvPr>
          <p:cNvSpPr/>
          <p:nvPr/>
        </p:nvSpPr>
        <p:spPr>
          <a:xfrm>
            <a:off x="7401795" y="3480779"/>
            <a:ext cx="900616" cy="9006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B715998-4C98-7170-FD2B-765E616C4262}"/>
              </a:ext>
            </a:extLst>
          </p:cNvPr>
          <p:cNvGrpSpPr/>
          <p:nvPr/>
        </p:nvGrpSpPr>
        <p:grpSpPr>
          <a:xfrm>
            <a:off x="7630123" y="3645236"/>
            <a:ext cx="543687" cy="569445"/>
            <a:chOff x="7485053" y="3659233"/>
            <a:chExt cx="543687" cy="569445"/>
          </a:xfrm>
        </p:grpSpPr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01FE4C50-EFA9-1F40-F1AA-55B77DD4D1DB}"/>
                </a:ext>
              </a:extLst>
            </p:cNvPr>
            <p:cNvSpPr/>
            <p:nvPr/>
          </p:nvSpPr>
          <p:spPr>
            <a:xfrm>
              <a:off x="7486067" y="3770138"/>
              <a:ext cx="151196" cy="118006"/>
            </a:xfrm>
            <a:custGeom>
              <a:avLst/>
              <a:gdLst>
                <a:gd name="connsiteX0" fmla="*/ 44389 w 151196"/>
                <a:gd name="connsiteY0" fmla="*/ 0 h 118006"/>
                <a:gd name="connsiteX1" fmla="*/ 106944 w 151196"/>
                <a:gd name="connsiteY1" fmla="*/ 0 h 118006"/>
                <a:gd name="connsiteX2" fmla="*/ 151196 w 151196"/>
                <a:gd name="connsiteY2" fmla="*/ 44253 h 118006"/>
                <a:gd name="connsiteX3" fmla="*/ 151196 w 151196"/>
                <a:gd name="connsiteY3" fmla="*/ 102163 h 118006"/>
                <a:gd name="connsiteX4" fmla="*/ 135353 w 151196"/>
                <a:gd name="connsiteY4" fmla="*/ 118007 h 118006"/>
                <a:gd name="connsiteX5" fmla="*/ 15843 w 151196"/>
                <a:gd name="connsiteY5" fmla="*/ 118007 h 118006"/>
                <a:gd name="connsiteX6" fmla="*/ 0 w 151196"/>
                <a:gd name="connsiteY6" fmla="*/ 102163 h 118006"/>
                <a:gd name="connsiteX7" fmla="*/ 0 w 151196"/>
                <a:gd name="connsiteY7" fmla="*/ 44253 h 118006"/>
                <a:gd name="connsiteX8" fmla="*/ 44252 w 151196"/>
                <a:gd name="connsiteY8" fmla="*/ 0 h 11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96" h="118006">
                  <a:moveTo>
                    <a:pt x="44389" y="0"/>
                  </a:moveTo>
                  <a:lnTo>
                    <a:pt x="106944" y="0"/>
                  </a:lnTo>
                  <a:cubicBezTo>
                    <a:pt x="131392" y="0"/>
                    <a:pt x="151196" y="19804"/>
                    <a:pt x="151196" y="44253"/>
                  </a:cubicBezTo>
                  <a:lnTo>
                    <a:pt x="151196" y="102163"/>
                  </a:lnTo>
                  <a:cubicBezTo>
                    <a:pt x="151196" y="110904"/>
                    <a:pt x="144094" y="118007"/>
                    <a:pt x="135353" y="118007"/>
                  </a:cubicBezTo>
                  <a:lnTo>
                    <a:pt x="15843" y="118007"/>
                  </a:lnTo>
                  <a:cubicBezTo>
                    <a:pt x="7102" y="118007"/>
                    <a:pt x="0" y="110904"/>
                    <a:pt x="0" y="102163"/>
                  </a:cubicBezTo>
                  <a:lnTo>
                    <a:pt x="0" y="44253"/>
                  </a:lnTo>
                  <a:cubicBezTo>
                    <a:pt x="0" y="19804"/>
                    <a:pt x="19804" y="0"/>
                    <a:pt x="44252" y="0"/>
                  </a:cubicBezTo>
                  <a:close/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1D101EC1-39D8-E945-361E-1873C18BF3AD}"/>
                </a:ext>
              </a:extLst>
            </p:cNvPr>
            <p:cNvSpPr/>
            <p:nvPr/>
          </p:nvSpPr>
          <p:spPr>
            <a:xfrm>
              <a:off x="7504369" y="3659233"/>
              <a:ext cx="114728" cy="110904"/>
            </a:xfrm>
            <a:custGeom>
              <a:avLst/>
              <a:gdLst>
                <a:gd name="connsiteX0" fmla="*/ 36877 w 114728"/>
                <a:gd name="connsiteY0" fmla="*/ 110904 h 110904"/>
                <a:gd name="connsiteX1" fmla="*/ 0 w 114728"/>
                <a:gd name="connsiteY1" fmla="*/ 57364 h 110904"/>
                <a:gd name="connsiteX2" fmla="*/ 57364 w 114728"/>
                <a:gd name="connsiteY2" fmla="*/ 0 h 110904"/>
                <a:gd name="connsiteX3" fmla="*/ 114729 w 114728"/>
                <a:gd name="connsiteY3" fmla="*/ 57364 h 110904"/>
                <a:gd name="connsiteX4" fmla="*/ 77988 w 114728"/>
                <a:gd name="connsiteY4" fmla="*/ 110904 h 1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8" h="110904">
                  <a:moveTo>
                    <a:pt x="36877" y="110904"/>
                  </a:moveTo>
                  <a:cubicBezTo>
                    <a:pt x="15297" y="102710"/>
                    <a:pt x="0" y="81813"/>
                    <a:pt x="0" y="57364"/>
                  </a:cubicBezTo>
                  <a:cubicBezTo>
                    <a:pt x="0" y="25677"/>
                    <a:pt x="25677" y="0"/>
                    <a:pt x="57364" y="0"/>
                  </a:cubicBezTo>
                  <a:cubicBezTo>
                    <a:pt x="89051" y="0"/>
                    <a:pt x="114729" y="25677"/>
                    <a:pt x="114729" y="57364"/>
                  </a:cubicBezTo>
                  <a:cubicBezTo>
                    <a:pt x="114729" y="81813"/>
                    <a:pt x="99432" y="102710"/>
                    <a:pt x="77988" y="110904"/>
                  </a:cubicBez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CD31435A-1602-A7A4-2BCB-79586D6A91C7}"/>
                </a:ext>
              </a:extLst>
            </p:cNvPr>
            <p:cNvSpPr/>
            <p:nvPr/>
          </p:nvSpPr>
          <p:spPr>
            <a:xfrm>
              <a:off x="7637263" y="3770138"/>
              <a:ext cx="151196" cy="118006"/>
            </a:xfrm>
            <a:custGeom>
              <a:avLst/>
              <a:gdLst>
                <a:gd name="connsiteX0" fmla="*/ 44389 w 151196"/>
                <a:gd name="connsiteY0" fmla="*/ 0 h 118006"/>
                <a:gd name="connsiteX1" fmla="*/ 106944 w 151196"/>
                <a:gd name="connsiteY1" fmla="*/ 0 h 118006"/>
                <a:gd name="connsiteX2" fmla="*/ 151196 w 151196"/>
                <a:gd name="connsiteY2" fmla="*/ 44253 h 118006"/>
                <a:gd name="connsiteX3" fmla="*/ 151196 w 151196"/>
                <a:gd name="connsiteY3" fmla="*/ 102163 h 118006"/>
                <a:gd name="connsiteX4" fmla="*/ 135353 w 151196"/>
                <a:gd name="connsiteY4" fmla="*/ 118007 h 118006"/>
                <a:gd name="connsiteX5" fmla="*/ 15843 w 151196"/>
                <a:gd name="connsiteY5" fmla="*/ 118007 h 118006"/>
                <a:gd name="connsiteX6" fmla="*/ 0 w 151196"/>
                <a:gd name="connsiteY6" fmla="*/ 102163 h 118006"/>
                <a:gd name="connsiteX7" fmla="*/ 0 w 151196"/>
                <a:gd name="connsiteY7" fmla="*/ 44253 h 118006"/>
                <a:gd name="connsiteX8" fmla="*/ 44252 w 151196"/>
                <a:gd name="connsiteY8" fmla="*/ 0 h 11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96" h="118006">
                  <a:moveTo>
                    <a:pt x="44389" y="0"/>
                  </a:moveTo>
                  <a:lnTo>
                    <a:pt x="106944" y="0"/>
                  </a:lnTo>
                  <a:cubicBezTo>
                    <a:pt x="131392" y="0"/>
                    <a:pt x="151196" y="19804"/>
                    <a:pt x="151196" y="44253"/>
                  </a:cubicBezTo>
                  <a:lnTo>
                    <a:pt x="151196" y="102163"/>
                  </a:lnTo>
                  <a:cubicBezTo>
                    <a:pt x="151196" y="110904"/>
                    <a:pt x="144094" y="118007"/>
                    <a:pt x="135353" y="118007"/>
                  </a:cubicBezTo>
                  <a:lnTo>
                    <a:pt x="15843" y="118007"/>
                  </a:lnTo>
                  <a:cubicBezTo>
                    <a:pt x="7102" y="118007"/>
                    <a:pt x="0" y="110904"/>
                    <a:pt x="0" y="102163"/>
                  </a:cubicBezTo>
                  <a:lnTo>
                    <a:pt x="0" y="44253"/>
                  </a:lnTo>
                  <a:cubicBezTo>
                    <a:pt x="0" y="19804"/>
                    <a:pt x="19804" y="0"/>
                    <a:pt x="44252" y="0"/>
                  </a:cubicBezTo>
                  <a:close/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BB288D31-9339-FFFF-1F58-A9FA10E46E0A}"/>
                </a:ext>
              </a:extLst>
            </p:cNvPr>
            <p:cNvSpPr/>
            <p:nvPr/>
          </p:nvSpPr>
          <p:spPr>
            <a:xfrm>
              <a:off x="7655565" y="3659233"/>
              <a:ext cx="114728" cy="110904"/>
            </a:xfrm>
            <a:custGeom>
              <a:avLst/>
              <a:gdLst>
                <a:gd name="connsiteX0" fmla="*/ 36877 w 114728"/>
                <a:gd name="connsiteY0" fmla="*/ 110904 h 110904"/>
                <a:gd name="connsiteX1" fmla="*/ 0 w 114728"/>
                <a:gd name="connsiteY1" fmla="*/ 57364 h 110904"/>
                <a:gd name="connsiteX2" fmla="*/ 57364 w 114728"/>
                <a:gd name="connsiteY2" fmla="*/ 0 h 110904"/>
                <a:gd name="connsiteX3" fmla="*/ 114729 w 114728"/>
                <a:gd name="connsiteY3" fmla="*/ 57364 h 110904"/>
                <a:gd name="connsiteX4" fmla="*/ 77988 w 114728"/>
                <a:gd name="connsiteY4" fmla="*/ 110904 h 1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8" h="110904">
                  <a:moveTo>
                    <a:pt x="36877" y="110904"/>
                  </a:moveTo>
                  <a:cubicBezTo>
                    <a:pt x="15297" y="102710"/>
                    <a:pt x="0" y="81813"/>
                    <a:pt x="0" y="57364"/>
                  </a:cubicBezTo>
                  <a:cubicBezTo>
                    <a:pt x="0" y="25677"/>
                    <a:pt x="25677" y="0"/>
                    <a:pt x="57364" y="0"/>
                  </a:cubicBezTo>
                  <a:cubicBezTo>
                    <a:pt x="89051" y="0"/>
                    <a:pt x="114729" y="25677"/>
                    <a:pt x="114729" y="57364"/>
                  </a:cubicBezTo>
                  <a:cubicBezTo>
                    <a:pt x="114729" y="81813"/>
                    <a:pt x="99432" y="102710"/>
                    <a:pt x="77988" y="110904"/>
                  </a:cubicBez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7308B0E4-8A63-D1E7-579D-4D7605DDCFA4}"/>
                </a:ext>
              </a:extLst>
            </p:cNvPr>
            <p:cNvSpPr/>
            <p:nvPr/>
          </p:nvSpPr>
          <p:spPr>
            <a:xfrm>
              <a:off x="7788322" y="3770138"/>
              <a:ext cx="151196" cy="118006"/>
            </a:xfrm>
            <a:custGeom>
              <a:avLst/>
              <a:gdLst>
                <a:gd name="connsiteX0" fmla="*/ 44389 w 151196"/>
                <a:gd name="connsiteY0" fmla="*/ 0 h 118006"/>
                <a:gd name="connsiteX1" fmla="*/ 106944 w 151196"/>
                <a:gd name="connsiteY1" fmla="*/ 0 h 118006"/>
                <a:gd name="connsiteX2" fmla="*/ 151196 w 151196"/>
                <a:gd name="connsiteY2" fmla="*/ 44253 h 118006"/>
                <a:gd name="connsiteX3" fmla="*/ 151196 w 151196"/>
                <a:gd name="connsiteY3" fmla="*/ 102163 h 118006"/>
                <a:gd name="connsiteX4" fmla="*/ 135353 w 151196"/>
                <a:gd name="connsiteY4" fmla="*/ 118007 h 118006"/>
                <a:gd name="connsiteX5" fmla="*/ 15843 w 151196"/>
                <a:gd name="connsiteY5" fmla="*/ 118007 h 118006"/>
                <a:gd name="connsiteX6" fmla="*/ 0 w 151196"/>
                <a:gd name="connsiteY6" fmla="*/ 102163 h 118006"/>
                <a:gd name="connsiteX7" fmla="*/ 0 w 151196"/>
                <a:gd name="connsiteY7" fmla="*/ 44253 h 118006"/>
                <a:gd name="connsiteX8" fmla="*/ 44252 w 151196"/>
                <a:gd name="connsiteY8" fmla="*/ 0 h 11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96" h="118006">
                  <a:moveTo>
                    <a:pt x="44389" y="0"/>
                  </a:moveTo>
                  <a:lnTo>
                    <a:pt x="106944" y="0"/>
                  </a:lnTo>
                  <a:cubicBezTo>
                    <a:pt x="131392" y="0"/>
                    <a:pt x="151196" y="19804"/>
                    <a:pt x="151196" y="44253"/>
                  </a:cubicBezTo>
                  <a:lnTo>
                    <a:pt x="151196" y="102163"/>
                  </a:lnTo>
                  <a:cubicBezTo>
                    <a:pt x="151196" y="110904"/>
                    <a:pt x="144094" y="118007"/>
                    <a:pt x="135353" y="118007"/>
                  </a:cubicBezTo>
                  <a:lnTo>
                    <a:pt x="15843" y="118007"/>
                  </a:lnTo>
                  <a:cubicBezTo>
                    <a:pt x="7102" y="118007"/>
                    <a:pt x="0" y="110904"/>
                    <a:pt x="0" y="102163"/>
                  </a:cubicBezTo>
                  <a:lnTo>
                    <a:pt x="0" y="44253"/>
                  </a:lnTo>
                  <a:cubicBezTo>
                    <a:pt x="0" y="19804"/>
                    <a:pt x="19804" y="0"/>
                    <a:pt x="44252" y="0"/>
                  </a:cubicBezTo>
                  <a:close/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08110075-DB4B-0B7C-115E-AFA8F850CB5D}"/>
                </a:ext>
              </a:extLst>
            </p:cNvPr>
            <p:cNvSpPr/>
            <p:nvPr/>
          </p:nvSpPr>
          <p:spPr>
            <a:xfrm>
              <a:off x="7806624" y="3659233"/>
              <a:ext cx="114728" cy="110904"/>
            </a:xfrm>
            <a:custGeom>
              <a:avLst/>
              <a:gdLst>
                <a:gd name="connsiteX0" fmla="*/ 36877 w 114728"/>
                <a:gd name="connsiteY0" fmla="*/ 110904 h 110904"/>
                <a:gd name="connsiteX1" fmla="*/ 0 w 114728"/>
                <a:gd name="connsiteY1" fmla="*/ 57364 h 110904"/>
                <a:gd name="connsiteX2" fmla="*/ 57364 w 114728"/>
                <a:gd name="connsiteY2" fmla="*/ 0 h 110904"/>
                <a:gd name="connsiteX3" fmla="*/ 114729 w 114728"/>
                <a:gd name="connsiteY3" fmla="*/ 57364 h 110904"/>
                <a:gd name="connsiteX4" fmla="*/ 77988 w 114728"/>
                <a:gd name="connsiteY4" fmla="*/ 110904 h 1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28" h="110904">
                  <a:moveTo>
                    <a:pt x="36877" y="110904"/>
                  </a:moveTo>
                  <a:cubicBezTo>
                    <a:pt x="15297" y="102710"/>
                    <a:pt x="0" y="81813"/>
                    <a:pt x="0" y="57364"/>
                  </a:cubicBezTo>
                  <a:cubicBezTo>
                    <a:pt x="0" y="25677"/>
                    <a:pt x="25677" y="0"/>
                    <a:pt x="57364" y="0"/>
                  </a:cubicBezTo>
                  <a:cubicBezTo>
                    <a:pt x="89051" y="0"/>
                    <a:pt x="114729" y="25677"/>
                    <a:pt x="114729" y="57364"/>
                  </a:cubicBezTo>
                  <a:cubicBezTo>
                    <a:pt x="114729" y="81813"/>
                    <a:pt x="99432" y="102710"/>
                    <a:pt x="77988" y="110904"/>
                  </a:cubicBez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C2FCE940-55C1-30D4-D971-EF538885FA8A}"/>
                </a:ext>
              </a:extLst>
            </p:cNvPr>
            <p:cNvSpPr/>
            <p:nvPr/>
          </p:nvSpPr>
          <p:spPr>
            <a:xfrm rot="2700000">
              <a:off x="7445649" y="4067580"/>
              <a:ext cx="200502" cy="121694"/>
            </a:xfrm>
            <a:custGeom>
              <a:avLst/>
              <a:gdLst>
                <a:gd name="connsiteX0" fmla="*/ 191488 w 200502"/>
                <a:gd name="connsiteY0" fmla="*/ 0 h 121694"/>
                <a:gd name="connsiteX1" fmla="*/ 200502 w 200502"/>
                <a:gd name="connsiteY1" fmla="*/ 9014 h 121694"/>
                <a:gd name="connsiteX2" fmla="*/ 200502 w 200502"/>
                <a:gd name="connsiteY2" fmla="*/ 112680 h 121694"/>
                <a:gd name="connsiteX3" fmla="*/ 191488 w 200502"/>
                <a:gd name="connsiteY3" fmla="*/ 121694 h 121694"/>
                <a:gd name="connsiteX4" fmla="*/ 9014 w 200502"/>
                <a:gd name="connsiteY4" fmla="*/ 121694 h 121694"/>
                <a:gd name="connsiteX5" fmla="*/ 0 w 200502"/>
                <a:gd name="connsiteY5" fmla="*/ 112680 h 121694"/>
                <a:gd name="connsiteX6" fmla="*/ 0 w 200502"/>
                <a:gd name="connsiteY6" fmla="*/ 9014 h 121694"/>
                <a:gd name="connsiteX7" fmla="*/ 9014 w 200502"/>
                <a:gd name="connsiteY7" fmla="*/ 0 h 12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02" h="121694">
                  <a:moveTo>
                    <a:pt x="191488" y="0"/>
                  </a:moveTo>
                  <a:cubicBezTo>
                    <a:pt x="196466" y="0"/>
                    <a:pt x="200502" y="4036"/>
                    <a:pt x="200502" y="9014"/>
                  </a:cubicBezTo>
                  <a:lnTo>
                    <a:pt x="200502" y="112680"/>
                  </a:lnTo>
                  <a:cubicBezTo>
                    <a:pt x="200502" y="117659"/>
                    <a:pt x="196466" y="121694"/>
                    <a:pt x="191488" y="121694"/>
                  </a:cubicBezTo>
                  <a:lnTo>
                    <a:pt x="9014" y="121694"/>
                  </a:lnTo>
                  <a:cubicBezTo>
                    <a:pt x="4036" y="121694"/>
                    <a:pt x="0" y="117659"/>
                    <a:pt x="0" y="112680"/>
                  </a:cubicBezTo>
                  <a:lnTo>
                    <a:pt x="0" y="9014"/>
                  </a:lnTo>
                  <a:cubicBezTo>
                    <a:pt x="0" y="4036"/>
                    <a:pt x="4036" y="0"/>
                    <a:pt x="9014" y="0"/>
                  </a:cubicBezTo>
                  <a:close/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7085835D-D188-5E19-9296-609064EAB422}"/>
                </a:ext>
              </a:extLst>
            </p:cNvPr>
            <p:cNvSpPr/>
            <p:nvPr/>
          </p:nvSpPr>
          <p:spPr>
            <a:xfrm>
              <a:off x="7545890" y="3975820"/>
              <a:ext cx="330118" cy="83188"/>
            </a:xfrm>
            <a:custGeom>
              <a:avLst/>
              <a:gdLst>
                <a:gd name="connsiteX0" fmla="*/ 0 w 330118"/>
                <a:gd name="connsiteY0" fmla="*/ 66525 h 83188"/>
                <a:gd name="connsiteX1" fmla="*/ 94924 w 330118"/>
                <a:gd name="connsiteY1" fmla="*/ 693 h 83188"/>
                <a:gd name="connsiteX2" fmla="*/ 176600 w 330118"/>
                <a:gd name="connsiteY2" fmla="*/ 16263 h 83188"/>
                <a:gd name="connsiteX3" fmla="*/ 296792 w 330118"/>
                <a:gd name="connsiteY3" fmla="*/ 16263 h 83188"/>
                <a:gd name="connsiteX4" fmla="*/ 330118 w 330118"/>
                <a:gd name="connsiteY4" fmla="*/ 49589 h 83188"/>
                <a:gd name="connsiteX5" fmla="*/ 296519 w 330118"/>
                <a:gd name="connsiteY5" fmla="*/ 83188 h 83188"/>
                <a:gd name="connsiteX6" fmla="*/ 208834 w 330118"/>
                <a:gd name="connsiteY6" fmla="*/ 83188 h 8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118" h="83188">
                  <a:moveTo>
                    <a:pt x="0" y="66525"/>
                  </a:moveTo>
                  <a:cubicBezTo>
                    <a:pt x="0" y="66525"/>
                    <a:pt x="41931" y="5337"/>
                    <a:pt x="94924" y="693"/>
                  </a:cubicBezTo>
                  <a:cubicBezTo>
                    <a:pt x="147918" y="-3951"/>
                    <a:pt x="176600" y="16263"/>
                    <a:pt x="176600" y="16263"/>
                  </a:cubicBezTo>
                  <a:lnTo>
                    <a:pt x="296792" y="16263"/>
                  </a:lnTo>
                  <a:cubicBezTo>
                    <a:pt x="296792" y="16263"/>
                    <a:pt x="330118" y="17766"/>
                    <a:pt x="330118" y="49589"/>
                  </a:cubicBezTo>
                  <a:cubicBezTo>
                    <a:pt x="330118" y="81413"/>
                    <a:pt x="300480" y="83188"/>
                    <a:pt x="296519" y="83188"/>
                  </a:cubicBezTo>
                  <a:lnTo>
                    <a:pt x="208834" y="83188"/>
                  </a:ln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8D7A7FF4-F927-3C1B-D70D-FB5032C91D19}"/>
                </a:ext>
              </a:extLst>
            </p:cNvPr>
            <p:cNvSpPr/>
            <p:nvPr/>
          </p:nvSpPr>
          <p:spPr>
            <a:xfrm>
              <a:off x="7634258" y="3927719"/>
              <a:ext cx="394482" cy="201628"/>
            </a:xfrm>
            <a:custGeom>
              <a:avLst/>
              <a:gdLst>
                <a:gd name="connsiteX0" fmla="*/ 241340 w 394482"/>
                <a:gd name="connsiteY0" fmla="*/ 97417 h 201628"/>
                <a:gd name="connsiteX1" fmla="*/ 327796 w 394482"/>
                <a:gd name="connsiteY1" fmla="*/ 10961 h 201628"/>
                <a:gd name="connsiteX2" fmla="*/ 380927 w 394482"/>
                <a:gd name="connsiteY2" fmla="*/ 10961 h 201628"/>
                <a:gd name="connsiteX3" fmla="*/ 383522 w 394482"/>
                <a:gd name="connsiteY3" fmla="*/ 13556 h 201628"/>
                <a:gd name="connsiteX4" fmla="*/ 383522 w 394482"/>
                <a:gd name="connsiteY4" fmla="*/ 66686 h 201628"/>
                <a:gd name="connsiteX5" fmla="*/ 259505 w 394482"/>
                <a:gd name="connsiteY5" fmla="*/ 190702 h 201628"/>
                <a:gd name="connsiteX6" fmla="*/ 233828 w 394482"/>
                <a:gd name="connsiteY6" fmla="*/ 201629 h 201628"/>
                <a:gd name="connsiteX7" fmla="*/ 0 w 394482"/>
                <a:gd name="connsiteY7" fmla="*/ 201629 h 2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482" h="201628">
                  <a:moveTo>
                    <a:pt x="241340" y="97417"/>
                  </a:moveTo>
                  <a:lnTo>
                    <a:pt x="327796" y="10961"/>
                  </a:lnTo>
                  <a:cubicBezTo>
                    <a:pt x="342411" y="-3654"/>
                    <a:pt x="366312" y="-3654"/>
                    <a:pt x="380927" y="10961"/>
                  </a:cubicBezTo>
                  <a:lnTo>
                    <a:pt x="383522" y="13556"/>
                  </a:lnTo>
                  <a:cubicBezTo>
                    <a:pt x="398136" y="28170"/>
                    <a:pt x="398136" y="52072"/>
                    <a:pt x="383522" y="66686"/>
                  </a:cubicBezTo>
                  <a:lnTo>
                    <a:pt x="259505" y="190702"/>
                  </a:lnTo>
                  <a:cubicBezTo>
                    <a:pt x="252403" y="197805"/>
                    <a:pt x="243116" y="201492"/>
                    <a:pt x="233828" y="201629"/>
                  </a:cubicBezTo>
                  <a:lnTo>
                    <a:pt x="0" y="201629"/>
                  </a:lnTo>
                </a:path>
              </a:pathLst>
            </a:custGeom>
            <a:noFill/>
            <a:ln w="28575" cap="rnd">
              <a:solidFill>
                <a:srgbClr val="003057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9BB3A05-7DA3-AA08-D3AB-20E8D41B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1113439"/>
            <a:ext cx="1201762" cy="82041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1114781-7016-6738-2262-EE4C7445EB77}"/>
              </a:ext>
            </a:extLst>
          </p:cNvPr>
          <p:cNvSpPr txBox="1">
            <a:spLocks/>
          </p:cNvSpPr>
          <p:nvPr/>
        </p:nvSpPr>
        <p:spPr>
          <a:xfrm>
            <a:off x="1044745" y="586473"/>
            <a:ext cx="1063131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0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IDENTIFICACIÓN DE LA </a:t>
            </a:r>
            <a:r>
              <a:rPr kumimoji="0" lang="es-MX" altLang="ko-KR" sz="3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6CED214-9D6D-FA9C-F104-3F4035A7252E}"/>
              </a:ext>
            </a:extLst>
          </p:cNvPr>
          <p:cNvSpPr/>
          <p:nvPr/>
        </p:nvSpPr>
        <p:spPr>
          <a:xfrm flipH="1">
            <a:off x="3335346" y="1514760"/>
            <a:ext cx="5605716" cy="1839953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3A9FA0-EA5A-D1BA-7D86-FCBA5C176B7B}"/>
              </a:ext>
            </a:extLst>
          </p:cNvPr>
          <p:cNvSpPr/>
          <p:nvPr/>
        </p:nvSpPr>
        <p:spPr>
          <a:xfrm flipH="1">
            <a:off x="8932655" y="1517254"/>
            <a:ext cx="965023" cy="1839953"/>
          </a:xfrm>
          <a:prstGeom prst="rect">
            <a:avLst/>
          </a:prstGeom>
          <a:pattFill prst="ltUpDiag">
            <a:fgClr>
              <a:srgbClr val="73A95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400A877-6E5C-E81B-B76E-8D5112A72A61}"/>
              </a:ext>
            </a:extLst>
          </p:cNvPr>
          <p:cNvSpPr/>
          <p:nvPr/>
        </p:nvSpPr>
        <p:spPr>
          <a:xfrm flipH="1">
            <a:off x="8947125" y="3360810"/>
            <a:ext cx="945023" cy="195535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BB3F185-E5BD-3FF8-B0C9-E1229E4BB5EA}"/>
              </a:ext>
            </a:extLst>
          </p:cNvPr>
          <p:cNvSpPr/>
          <p:nvPr/>
        </p:nvSpPr>
        <p:spPr>
          <a:xfrm flipH="1">
            <a:off x="3357877" y="3354713"/>
            <a:ext cx="5596417" cy="1965053"/>
          </a:xfrm>
          <a:prstGeom prst="rect">
            <a:avLst/>
          </a:prstGeom>
          <a:solidFill>
            <a:srgbClr val="F8A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48503AD-B1EF-B18D-315D-7C39956AFEF9}"/>
              </a:ext>
            </a:extLst>
          </p:cNvPr>
          <p:cNvCxnSpPr>
            <a:cxnSpLocks/>
          </p:cNvCxnSpPr>
          <p:nvPr/>
        </p:nvCxnSpPr>
        <p:spPr>
          <a:xfrm>
            <a:off x="9899318" y="1514754"/>
            <a:ext cx="0" cy="3805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E1AB274-D57D-9D7A-F791-B1A972A4AF78}"/>
              </a:ext>
            </a:extLst>
          </p:cNvPr>
          <p:cNvCxnSpPr>
            <a:cxnSpLocks/>
          </p:cNvCxnSpPr>
          <p:nvPr/>
        </p:nvCxnSpPr>
        <p:spPr>
          <a:xfrm>
            <a:off x="3311689" y="5319763"/>
            <a:ext cx="65876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BB9498-4BE6-6378-DF4D-DD8B57D60E67}"/>
              </a:ext>
            </a:extLst>
          </p:cNvPr>
          <p:cNvCxnSpPr>
            <a:cxnSpLocks/>
          </p:cNvCxnSpPr>
          <p:nvPr/>
        </p:nvCxnSpPr>
        <p:spPr>
          <a:xfrm flipH="1" flipV="1">
            <a:off x="8954296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ABE1968-2F2E-D5E0-5AB7-DAF7E036BDE4}"/>
              </a:ext>
            </a:extLst>
          </p:cNvPr>
          <p:cNvCxnSpPr>
            <a:cxnSpLocks/>
          </p:cNvCxnSpPr>
          <p:nvPr/>
        </p:nvCxnSpPr>
        <p:spPr>
          <a:xfrm flipH="1" flipV="1">
            <a:off x="783237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92B863-3979-0B59-35C8-44D5365A584D}"/>
              </a:ext>
            </a:extLst>
          </p:cNvPr>
          <p:cNvCxnSpPr>
            <a:cxnSpLocks/>
          </p:cNvCxnSpPr>
          <p:nvPr/>
        </p:nvCxnSpPr>
        <p:spPr>
          <a:xfrm flipH="1" flipV="1">
            <a:off x="667020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4E358DD-B515-494A-50DB-F9F063373556}"/>
              </a:ext>
            </a:extLst>
          </p:cNvPr>
          <p:cNvCxnSpPr>
            <a:cxnSpLocks/>
          </p:cNvCxnSpPr>
          <p:nvPr/>
        </p:nvCxnSpPr>
        <p:spPr>
          <a:xfrm flipH="1" flipV="1">
            <a:off x="5548290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1A0A852-9432-11D1-20CA-119F1E32BBDC}"/>
              </a:ext>
            </a:extLst>
          </p:cNvPr>
          <p:cNvCxnSpPr>
            <a:cxnSpLocks/>
          </p:cNvCxnSpPr>
          <p:nvPr/>
        </p:nvCxnSpPr>
        <p:spPr>
          <a:xfrm flipH="1" flipV="1">
            <a:off x="446198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B72FC94-0E66-07EF-CF53-C707BBD4287A}"/>
              </a:ext>
            </a:extLst>
          </p:cNvPr>
          <p:cNvCxnSpPr>
            <a:cxnSpLocks/>
          </p:cNvCxnSpPr>
          <p:nvPr/>
        </p:nvCxnSpPr>
        <p:spPr>
          <a:xfrm flipH="1" flipV="1">
            <a:off x="3357879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6E976C2-0D02-5F05-8C42-10FDBDFDB5E0}"/>
              </a:ext>
            </a:extLst>
          </p:cNvPr>
          <p:cNvCxnSpPr>
            <a:cxnSpLocks/>
          </p:cNvCxnSpPr>
          <p:nvPr/>
        </p:nvCxnSpPr>
        <p:spPr>
          <a:xfrm>
            <a:off x="3354397" y="3361093"/>
            <a:ext cx="656655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42">
            <a:extLst>
              <a:ext uri="{FF2B5EF4-FFF2-40B4-BE49-F238E27FC236}">
                <a16:creationId xmlns:a16="http://schemas.microsoft.com/office/drawing/2014/main" id="{2E87D3BC-79FC-3415-7551-416A3FF739DD}"/>
              </a:ext>
            </a:extLst>
          </p:cNvPr>
          <p:cNvSpPr txBox="1"/>
          <p:nvPr/>
        </p:nvSpPr>
        <p:spPr>
          <a:xfrm flipH="1">
            <a:off x="5622499" y="2224607"/>
            <a:ext cx="1395960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 por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carencia social</a:t>
            </a:r>
          </a:p>
        </p:txBody>
      </p:sp>
      <p:sp>
        <p:nvSpPr>
          <p:cNvPr id="34" name="TextBox 42">
            <a:extLst>
              <a:ext uri="{FF2B5EF4-FFF2-40B4-BE49-F238E27FC236}">
                <a16:creationId xmlns:a16="http://schemas.microsoft.com/office/drawing/2014/main" id="{DC7C5E13-DF56-D2DE-D3EB-1690206E2F67}"/>
              </a:ext>
            </a:extLst>
          </p:cNvPr>
          <p:cNvSpPr txBox="1"/>
          <p:nvPr/>
        </p:nvSpPr>
        <p:spPr>
          <a:xfrm flipH="1">
            <a:off x="1573551" y="3232092"/>
            <a:ext cx="174909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Líneas de Pobreza por Ingresos</a:t>
            </a:r>
            <a:endParaRPr kumimoji="0" sz="1400" b="1" i="0" u="none" strike="noStrike" kern="1200" cap="none" spc="5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AEA8DF0D-B838-8D63-4BEF-37A3F88E6410}"/>
              </a:ext>
            </a:extLst>
          </p:cNvPr>
          <p:cNvSpPr txBox="1"/>
          <p:nvPr/>
        </p:nvSpPr>
        <p:spPr>
          <a:xfrm flipH="1">
            <a:off x="8990091" y="4026749"/>
            <a:ext cx="86632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  <a:endParaRPr kumimoji="0" sz="1200" b="1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8D1C374-0F45-3C18-8BF6-5AD446B8C08F}"/>
              </a:ext>
            </a:extLst>
          </p:cNvPr>
          <p:cNvCxnSpPr>
            <a:cxnSpLocks/>
          </p:cNvCxnSpPr>
          <p:nvPr/>
        </p:nvCxnSpPr>
        <p:spPr>
          <a:xfrm>
            <a:off x="3355411" y="1529994"/>
            <a:ext cx="2467" cy="38986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42">
            <a:extLst>
              <a:ext uri="{FF2B5EF4-FFF2-40B4-BE49-F238E27FC236}">
                <a16:creationId xmlns:a16="http://schemas.microsoft.com/office/drawing/2014/main" id="{2905939C-ADB9-0339-FC86-19218BC0F4C7}"/>
              </a:ext>
            </a:extLst>
          </p:cNvPr>
          <p:cNvSpPr txBox="1"/>
          <p:nvPr/>
        </p:nvSpPr>
        <p:spPr>
          <a:xfrm>
            <a:off x="5548290" y="6054063"/>
            <a:ext cx="218168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CARENCIAS SOCIALES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2EDEEDD3-1D8A-9C8A-86FB-2ABE12345228}"/>
              </a:ext>
            </a:extLst>
          </p:cNvPr>
          <p:cNvSpPr txBox="1"/>
          <p:nvPr/>
        </p:nvSpPr>
        <p:spPr>
          <a:xfrm rot="16200000">
            <a:off x="773802" y="3428297"/>
            <a:ext cx="886461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7BD8B7F6-E786-7FB8-0D70-6F13E5E0B6E9}"/>
              </a:ext>
            </a:extLst>
          </p:cNvPr>
          <p:cNvSpPr txBox="1"/>
          <p:nvPr/>
        </p:nvSpPr>
        <p:spPr>
          <a:xfrm flipH="1">
            <a:off x="4549142" y="4028182"/>
            <a:ext cx="344315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small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 MULTIDIMENSIONAL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70364DA-0232-F8BF-63E6-33C63C1F697E}"/>
              </a:ext>
            </a:extLst>
          </p:cNvPr>
          <p:cNvCxnSpPr>
            <a:cxnSpLocks/>
          </p:cNvCxnSpPr>
          <p:nvPr/>
        </p:nvCxnSpPr>
        <p:spPr>
          <a:xfrm>
            <a:off x="3354395" y="1514754"/>
            <a:ext cx="65665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CDB0A24E-7DBF-AF2F-8E31-760371E59B34}"/>
              </a:ext>
            </a:extLst>
          </p:cNvPr>
          <p:cNvCxnSpPr>
            <a:cxnSpLocks/>
          </p:cNvCxnSpPr>
          <p:nvPr/>
        </p:nvCxnSpPr>
        <p:spPr>
          <a:xfrm>
            <a:off x="3356846" y="1511149"/>
            <a:ext cx="0" cy="38050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FFCD6177-E07A-D11A-20D3-1B23F4489501}"/>
              </a:ext>
            </a:extLst>
          </p:cNvPr>
          <p:cNvCxnSpPr>
            <a:cxnSpLocks/>
          </p:cNvCxnSpPr>
          <p:nvPr/>
        </p:nvCxnSpPr>
        <p:spPr>
          <a:xfrm>
            <a:off x="8941593" y="1514754"/>
            <a:ext cx="8430" cy="380501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42">
            <a:extLst>
              <a:ext uri="{FF2B5EF4-FFF2-40B4-BE49-F238E27FC236}">
                <a16:creationId xmlns:a16="http://schemas.microsoft.com/office/drawing/2014/main" id="{A9156C48-1213-3FD7-6793-FADD35A433EB}"/>
              </a:ext>
            </a:extLst>
          </p:cNvPr>
          <p:cNvSpPr txBox="1"/>
          <p:nvPr/>
        </p:nvSpPr>
        <p:spPr>
          <a:xfrm flipH="1">
            <a:off x="8962721" y="2141675"/>
            <a:ext cx="92816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pobres 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3E60E5-D72D-4C00-3E5A-80156644EA2A}"/>
              </a:ext>
            </a:extLst>
          </p:cNvPr>
          <p:cNvSpPr txBox="1"/>
          <p:nvPr/>
        </p:nvSpPr>
        <p:spPr>
          <a:xfrm flipH="1">
            <a:off x="9597081" y="5446548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684FF5-B6B4-E1F1-67A6-A95A44413488}"/>
              </a:ext>
            </a:extLst>
          </p:cNvPr>
          <p:cNvSpPr txBox="1"/>
          <p:nvPr/>
        </p:nvSpPr>
        <p:spPr>
          <a:xfrm flipH="1">
            <a:off x="8662123" y="5471250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184431-40DF-7F15-0E1B-354F93748D8B}"/>
              </a:ext>
            </a:extLst>
          </p:cNvPr>
          <p:cNvSpPr txBox="1"/>
          <p:nvPr/>
        </p:nvSpPr>
        <p:spPr>
          <a:xfrm flipH="1">
            <a:off x="7540679" y="5458898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6F3B32-A789-2D43-0FEE-48D614A7832C}"/>
              </a:ext>
            </a:extLst>
          </p:cNvPr>
          <p:cNvSpPr txBox="1"/>
          <p:nvPr/>
        </p:nvSpPr>
        <p:spPr>
          <a:xfrm flipH="1">
            <a:off x="6369611" y="545267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5BEFBE-4D11-B0AD-D89E-18270B21B4DB}"/>
              </a:ext>
            </a:extLst>
          </p:cNvPr>
          <p:cNvSpPr txBox="1"/>
          <p:nvPr/>
        </p:nvSpPr>
        <p:spPr>
          <a:xfrm flipH="1">
            <a:off x="5251636" y="548026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2B9F2F-915E-2884-61B6-75F25DAF4614}"/>
              </a:ext>
            </a:extLst>
          </p:cNvPr>
          <p:cNvSpPr txBox="1"/>
          <p:nvPr/>
        </p:nvSpPr>
        <p:spPr>
          <a:xfrm flipH="1">
            <a:off x="4147528" y="545267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F8555E5-EF23-2984-9550-9E11B65EEB02}"/>
              </a:ext>
            </a:extLst>
          </p:cNvPr>
          <p:cNvSpPr txBox="1"/>
          <p:nvPr/>
        </p:nvSpPr>
        <p:spPr>
          <a:xfrm flipH="1">
            <a:off x="3065490" y="547254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27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15CD5285-2A5A-4DC1-2E71-1E3BA7F466B3}"/>
              </a:ext>
            </a:extLst>
          </p:cNvPr>
          <p:cNvSpPr/>
          <p:nvPr/>
        </p:nvSpPr>
        <p:spPr>
          <a:xfrm flipH="1">
            <a:off x="8932655" y="1517254"/>
            <a:ext cx="965023" cy="1839953"/>
          </a:xfrm>
          <a:prstGeom prst="rect">
            <a:avLst/>
          </a:prstGeom>
          <a:pattFill prst="ltUpDiag">
            <a:fgClr>
              <a:srgbClr val="73A95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6CED214-9D6D-FA9C-F104-3F4035A7252E}"/>
              </a:ext>
            </a:extLst>
          </p:cNvPr>
          <p:cNvSpPr/>
          <p:nvPr/>
        </p:nvSpPr>
        <p:spPr>
          <a:xfrm flipH="1">
            <a:off x="3335346" y="1514760"/>
            <a:ext cx="5605716" cy="1839953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4C039C3-E04A-1413-FCE8-985031EE6475}"/>
              </a:ext>
            </a:extLst>
          </p:cNvPr>
          <p:cNvSpPr/>
          <p:nvPr/>
        </p:nvSpPr>
        <p:spPr>
          <a:xfrm flipH="1">
            <a:off x="8949269" y="3352349"/>
            <a:ext cx="945023" cy="195535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BB3F185-E5BD-3FF8-B0C9-E1229E4BB5EA}"/>
              </a:ext>
            </a:extLst>
          </p:cNvPr>
          <p:cNvSpPr/>
          <p:nvPr/>
        </p:nvSpPr>
        <p:spPr>
          <a:xfrm flipH="1">
            <a:off x="3360020" y="3355947"/>
            <a:ext cx="5596417" cy="195535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0F5E496-0000-8D4C-6464-FA72BB1C359E}"/>
              </a:ext>
            </a:extLst>
          </p:cNvPr>
          <p:cNvSpPr/>
          <p:nvPr/>
        </p:nvSpPr>
        <p:spPr>
          <a:xfrm flipH="1">
            <a:off x="3360020" y="4058231"/>
            <a:ext cx="3312334" cy="1253074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48503AD-B1EF-B18D-315D-7C39956AFEF9}"/>
              </a:ext>
            </a:extLst>
          </p:cNvPr>
          <p:cNvCxnSpPr>
            <a:cxnSpLocks/>
          </p:cNvCxnSpPr>
          <p:nvPr/>
        </p:nvCxnSpPr>
        <p:spPr>
          <a:xfrm>
            <a:off x="9901461" y="1506293"/>
            <a:ext cx="0" cy="3805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B72FC94-0E66-07EF-CF53-C707BBD4287A}"/>
              </a:ext>
            </a:extLst>
          </p:cNvPr>
          <p:cNvCxnSpPr>
            <a:cxnSpLocks/>
          </p:cNvCxnSpPr>
          <p:nvPr/>
        </p:nvCxnSpPr>
        <p:spPr>
          <a:xfrm flipH="1" flipV="1">
            <a:off x="3360022" y="5123564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FB826E9-2E41-7144-3C6E-9A7C9343FD39}"/>
              </a:ext>
            </a:extLst>
          </p:cNvPr>
          <p:cNvSpPr txBox="1"/>
          <p:nvPr/>
        </p:nvSpPr>
        <p:spPr>
          <a:xfrm flipH="1">
            <a:off x="9597081" y="5446548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8D2E48A-4E41-7408-4DC2-F8461E139924}"/>
              </a:ext>
            </a:extLst>
          </p:cNvPr>
          <p:cNvSpPr txBox="1"/>
          <p:nvPr/>
        </p:nvSpPr>
        <p:spPr>
          <a:xfrm flipH="1">
            <a:off x="8662123" y="5471250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D4A7CB-364A-BBE6-A990-D262A85B384B}"/>
              </a:ext>
            </a:extLst>
          </p:cNvPr>
          <p:cNvSpPr txBox="1"/>
          <p:nvPr/>
        </p:nvSpPr>
        <p:spPr>
          <a:xfrm flipH="1">
            <a:off x="7540679" y="5458898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E369C37-B2CB-1DC7-CA75-662739613C81}"/>
              </a:ext>
            </a:extLst>
          </p:cNvPr>
          <p:cNvSpPr txBox="1"/>
          <p:nvPr/>
        </p:nvSpPr>
        <p:spPr>
          <a:xfrm flipH="1">
            <a:off x="5251636" y="548026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D382002-CAF2-DBCD-D526-DCEBED47D9B4}"/>
              </a:ext>
            </a:extLst>
          </p:cNvPr>
          <p:cNvSpPr txBox="1"/>
          <p:nvPr/>
        </p:nvSpPr>
        <p:spPr>
          <a:xfrm flipH="1">
            <a:off x="4147528" y="545267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4BE9441-69F9-C6C5-FD23-F3B44F963A49}"/>
              </a:ext>
            </a:extLst>
          </p:cNvPr>
          <p:cNvSpPr txBox="1"/>
          <p:nvPr/>
        </p:nvSpPr>
        <p:spPr>
          <a:xfrm flipH="1">
            <a:off x="3065490" y="547254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EBE331D9-34F4-9CE1-1319-97D97F794D1A}"/>
              </a:ext>
            </a:extLst>
          </p:cNvPr>
          <p:cNvSpPr txBox="1"/>
          <p:nvPr/>
        </p:nvSpPr>
        <p:spPr>
          <a:xfrm flipH="1">
            <a:off x="4142891" y="4454827"/>
            <a:ext cx="184665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extrema</a:t>
            </a:r>
          </a:p>
        </p:txBody>
      </p:sp>
      <p:sp>
        <p:nvSpPr>
          <p:cNvPr id="32" name="TextBox 42">
            <a:extLst>
              <a:ext uri="{FF2B5EF4-FFF2-40B4-BE49-F238E27FC236}">
                <a16:creationId xmlns:a16="http://schemas.microsoft.com/office/drawing/2014/main" id="{4A49BFE5-E424-0A5B-5BFF-D58C07A4BE8F}"/>
              </a:ext>
            </a:extLst>
          </p:cNvPr>
          <p:cNvSpPr txBox="1"/>
          <p:nvPr/>
        </p:nvSpPr>
        <p:spPr>
          <a:xfrm flipH="1">
            <a:off x="6293330" y="3618530"/>
            <a:ext cx="206466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Pobreza moderada</a:t>
            </a:r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41CDFDA1-8A7B-95B0-8417-4D92FBE08821}"/>
              </a:ext>
            </a:extLst>
          </p:cNvPr>
          <p:cNvSpPr txBox="1"/>
          <p:nvPr/>
        </p:nvSpPr>
        <p:spPr>
          <a:xfrm flipH="1">
            <a:off x="1534505" y="3958387"/>
            <a:ext cx="1749097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Líneas de Pobreza Extrema por Ingresos</a:t>
            </a:r>
            <a:endParaRPr kumimoji="0" sz="1400" b="1" i="0" u="none" strike="noStrike" kern="1200" cap="none" spc="5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8D1C374-0F45-3C18-8BF6-5AD446B8C08F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365763" y="1573934"/>
            <a:ext cx="2467" cy="38986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7D5894D-5BAE-EB1E-3F66-5D5E06B75237}"/>
              </a:ext>
            </a:extLst>
          </p:cNvPr>
          <p:cNvCxnSpPr>
            <a:cxnSpLocks/>
          </p:cNvCxnSpPr>
          <p:nvPr/>
        </p:nvCxnSpPr>
        <p:spPr>
          <a:xfrm>
            <a:off x="3365763" y="4052488"/>
            <a:ext cx="332868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9BB3A05-7DA3-AA08-D3AB-20E8D41B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1113439"/>
            <a:ext cx="1201762" cy="82041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1114781-7016-6738-2262-EE4C7445EB77}"/>
              </a:ext>
            </a:extLst>
          </p:cNvPr>
          <p:cNvSpPr txBox="1">
            <a:spLocks/>
          </p:cNvSpPr>
          <p:nvPr/>
        </p:nvSpPr>
        <p:spPr>
          <a:xfrm>
            <a:off x="1044745" y="586473"/>
            <a:ext cx="1063131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3000" b="0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IDENTIFICACIÓN DE LA </a:t>
            </a:r>
            <a:r>
              <a:rPr kumimoji="0" lang="es-MX" altLang="ko-KR" sz="30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POBREZA MULTIDIMENSIONAL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00F97FF-9DE0-8441-1A2E-D12AF474C44D}"/>
              </a:ext>
            </a:extLst>
          </p:cNvPr>
          <p:cNvCxnSpPr>
            <a:cxnSpLocks/>
          </p:cNvCxnSpPr>
          <p:nvPr/>
        </p:nvCxnSpPr>
        <p:spPr>
          <a:xfrm>
            <a:off x="6670208" y="4045356"/>
            <a:ext cx="0" cy="12623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42">
            <a:extLst>
              <a:ext uri="{FF2B5EF4-FFF2-40B4-BE49-F238E27FC236}">
                <a16:creationId xmlns:a16="http://schemas.microsoft.com/office/drawing/2014/main" id="{709B7BBC-F7C5-92A9-AC38-EAF0F97994DB}"/>
              </a:ext>
            </a:extLst>
          </p:cNvPr>
          <p:cNvSpPr txBox="1"/>
          <p:nvPr/>
        </p:nvSpPr>
        <p:spPr>
          <a:xfrm>
            <a:off x="5548290" y="6054063"/>
            <a:ext cx="218168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CARENCIAS SOCIALES</a:t>
            </a:r>
          </a:p>
        </p:txBody>
      </p:sp>
      <p:sp>
        <p:nvSpPr>
          <p:cNvPr id="110" name="TextBox 42">
            <a:extLst>
              <a:ext uri="{FF2B5EF4-FFF2-40B4-BE49-F238E27FC236}">
                <a16:creationId xmlns:a16="http://schemas.microsoft.com/office/drawing/2014/main" id="{4C044EE3-DB3F-9791-B056-D31FA48CD755}"/>
              </a:ext>
            </a:extLst>
          </p:cNvPr>
          <p:cNvSpPr txBox="1"/>
          <p:nvPr/>
        </p:nvSpPr>
        <p:spPr>
          <a:xfrm rot="16200000">
            <a:off x="773802" y="3428297"/>
            <a:ext cx="886461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</a:p>
        </p:txBody>
      </p:sp>
      <p:sp>
        <p:nvSpPr>
          <p:cNvPr id="2" name="TextBox 42">
            <a:extLst>
              <a:ext uri="{FF2B5EF4-FFF2-40B4-BE49-F238E27FC236}">
                <a16:creationId xmlns:a16="http://schemas.microsoft.com/office/drawing/2014/main" id="{EB9CF197-EC9A-02AE-72BC-A43DD76F0E45}"/>
              </a:ext>
            </a:extLst>
          </p:cNvPr>
          <p:cNvSpPr txBox="1"/>
          <p:nvPr/>
        </p:nvSpPr>
        <p:spPr>
          <a:xfrm flipH="1">
            <a:off x="5622499" y="2224607"/>
            <a:ext cx="1395960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 por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carencia social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64A0386C-8BA3-AC08-DA48-6E7BFC0308DA}"/>
              </a:ext>
            </a:extLst>
          </p:cNvPr>
          <p:cNvSpPr txBox="1"/>
          <p:nvPr/>
        </p:nvSpPr>
        <p:spPr>
          <a:xfrm flipH="1">
            <a:off x="1573551" y="3232092"/>
            <a:ext cx="174909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Líneas de Pobreza por Ingresos</a:t>
            </a:r>
            <a:endParaRPr kumimoji="0" sz="1400" b="1" i="0" u="none" strike="noStrike" kern="1200" cap="none" spc="5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9B14E181-D28F-E507-DDFA-66D217718398}"/>
              </a:ext>
            </a:extLst>
          </p:cNvPr>
          <p:cNvSpPr txBox="1"/>
          <p:nvPr/>
        </p:nvSpPr>
        <p:spPr>
          <a:xfrm flipH="1">
            <a:off x="8990091" y="4026749"/>
            <a:ext cx="86632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  <a:endParaRPr kumimoji="0" sz="1200" b="1" i="0" u="none" strike="noStrike" kern="1200" cap="none" spc="0" normalizeH="0" baseline="0" noProof="0" dirty="0">
              <a:ln w="12700" cmpd="sng">
                <a:solidFill>
                  <a:srgbClr val="FFFFFF">
                    <a:alpha val="16000"/>
                  </a:srgbClr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2">
            <a:extLst>
              <a:ext uri="{FF2B5EF4-FFF2-40B4-BE49-F238E27FC236}">
                <a16:creationId xmlns:a16="http://schemas.microsoft.com/office/drawing/2014/main" id="{B3B81FC4-C0AB-02E1-A306-563A602DE968}"/>
              </a:ext>
            </a:extLst>
          </p:cNvPr>
          <p:cNvSpPr txBox="1"/>
          <p:nvPr/>
        </p:nvSpPr>
        <p:spPr>
          <a:xfrm flipH="1">
            <a:off x="8962721" y="2141675"/>
            <a:ext cx="92816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pobres 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 w="12700" cmpd="sng">
                  <a:solidFill>
                    <a:srgbClr val="FFFFFF">
                      <a:alpha val="16000"/>
                    </a:srgbClr>
                  </a:solidFill>
                  <a:prstDash val="sysDot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vulnerables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7B59101-2312-39E1-54AA-B296B7612C3F}"/>
              </a:ext>
            </a:extLst>
          </p:cNvPr>
          <p:cNvCxnSpPr>
            <a:cxnSpLocks/>
          </p:cNvCxnSpPr>
          <p:nvPr/>
        </p:nvCxnSpPr>
        <p:spPr>
          <a:xfrm>
            <a:off x="3356846" y="1511149"/>
            <a:ext cx="0" cy="38050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AB8F9E1-75C4-7581-9DEA-9C09728086B8}"/>
              </a:ext>
            </a:extLst>
          </p:cNvPr>
          <p:cNvCxnSpPr>
            <a:cxnSpLocks/>
          </p:cNvCxnSpPr>
          <p:nvPr/>
        </p:nvCxnSpPr>
        <p:spPr>
          <a:xfrm>
            <a:off x="3354395" y="1514754"/>
            <a:ext cx="65665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8B4C597-CAE5-2512-C72A-5CA74B9230CE}"/>
              </a:ext>
            </a:extLst>
          </p:cNvPr>
          <p:cNvCxnSpPr>
            <a:cxnSpLocks/>
          </p:cNvCxnSpPr>
          <p:nvPr/>
        </p:nvCxnSpPr>
        <p:spPr>
          <a:xfrm>
            <a:off x="3354397" y="3361093"/>
            <a:ext cx="656655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ADBD7E8B-0648-6A18-8793-0169CBAE33C6}"/>
              </a:ext>
            </a:extLst>
          </p:cNvPr>
          <p:cNvCxnSpPr>
            <a:cxnSpLocks/>
          </p:cNvCxnSpPr>
          <p:nvPr/>
        </p:nvCxnSpPr>
        <p:spPr>
          <a:xfrm>
            <a:off x="8941593" y="1514754"/>
            <a:ext cx="8430" cy="380501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84ACA2E-A280-5EA0-F21F-C0D581799994}"/>
              </a:ext>
            </a:extLst>
          </p:cNvPr>
          <p:cNvCxnSpPr>
            <a:cxnSpLocks/>
          </p:cNvCxnSpPr>
          <p:nvPr/>
        </p:nvCxnSpPr>
        <p:spPr>
          <a:xfrm flipH="1" flipV="1">
            <a:off x="8954296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B2C8CD4-207F-3A44-1532-5E337B41F6B4}"/>
              </a:ext>
            </a:extLst>
          </p:cNvPr>
          <p:cNvCxnSpPr>
            <a:cxnSpLocks/>
          </p:cNvCxnSpPr>
          <p:nvPr/>
        </p:nvCxnSpPr>
        <p:spPr>
          <a:xfrm flipH="1" flipV="1">
            <a:off x="783237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7029092-587D-E1F4-A7A8-18585E29DC3F}"/>
              </a:ext>
            </a:extLst>
          </p:cNvPr>
          <p:cNvCxnSpPr>
            <a:cxnSpLocks/>
          </p:cNvCxnSpPr>
          <p:nvPr/>
        </p:nvCxnSpPr>
        <p:spPr>
          <a:xfrm flipH="1" flipV="1">
            <a:off x="667020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B929EA82-68FB-1411-03A9-22C51D9C1997}"/>
              </a:ext>
            </a:extLst>
          </p:cNvPr>
          <p:cNvCxnSpPr>
            <a:cxnSpLocks/>
          </p:cNvCxnSpPr>
          <p:nvPr/>
        </p:nvCxnSpPr>
        <p:spPr>
          <a:xfrm flipH="1" flipV="1">
            <a:off x="5548290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3728545C-2231-E917-8DD5-E293060D0B1E}"/>
              </a:ext>
            </a:extLst>
          </p:cNvPr>
          <p:cNvCxnSpPr>
            <a:cxnSpLocks/>
          </p:cNvCxnSpPr>
          <p:nvPr/>
        </p:nvCxnSpPr>
        <p:spPr>
          <a:xfrm flipH="1" flipV="1">
            <a:off x="4461988" y="5132026"/>
            <a:ext cx="0" cy="3531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91C26DF-846C-EE5A-B439-EC8879F16EE7}"/>
              </a:ext>
            </a:extLst>
          </p:cNvPr>
          <p:cNvCxnSpPr>
            <a:cxnSpLocks/>
          </p:cNvCxnSpPr>
          <p:nvPr/>
        </p:nvCxnSpPr>
        <p:spPr>
          <a:xfrm>
            <a:off x="3311689" y="5319763"/>
            <a:ext cx="65876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9034ADA-0732-7B36-79DE-324E3D0F6D9A}"/>
              </a:ext>
            </a:extLst>
          </p:cNvPr>
          <p:cNvSpPr txBox="1"/>
          <p:nvPr/>
        </p:nvSpPr>
        <p:spPr>
          <a:xfrm flipH="1">
            <a:off x="6369611" y="5452679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95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gance Digital 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6AC"/>
      </a:accent1>
      <a:accent2>
        <a:srgbClr val="F46036"/>
      </a:accent2>
      <a:accent3>
        <a:srgbClr val="E2D26F"/>
      </a:accent3>
      <a:accent4>
        <a:srgbClr val="66D6D0"/>
      </a:accent4>
      <a:accent5>
        <a:srgbClr val="56E1E4"/>
      </a:accent5>
      <a:accent6>
        <a:srgbClr val="F7003D"/>
      </a:accent6>
      <a:hlink>
        <a:srgbClr val="0563C1"/>
      </a:hlink>
      <a:folHlink>
        <a:srgbClr val="954F72"/>
      </a:folHlink>
    </a:clrScheme>
    <a:fontScheme name="Poppins">
      <a:maj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3531</Words>
  <Application>Microsoft Macintosh PowerPoint</Application>
  <PresentationFormat>Panorámica</PresentationFormat>
  <Paragraphs>600</Paragraphs>
  <Slides>44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5" baseType="lpstr">
      <vt:lpstr>Aptos</vt:lpstr>
      <vt:lpstr>Arial</vt:lpstr>
      <vt:lpstr>Arial Black</vt:lpstr>
      <vt:lpstr>Calibri</vt:lpstr>
      <vt:lpstr>Helvetica</vt:lpstr>
      <vt:lpstr>Helvetica Light</vt:lpstr>
      <vt:lpstr>Open Sans Light</vt:lpstr>
      <vt:lpstr>Poppins</vt:lpstr>
      <vt:lpstr>Poppins SemiBold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RAMIREZ ROSAS CESAR MIGUEL</dc:creator>
  <cp:lastModifiedBy>Claudia Maldonado</cp:lastModifiedBy>
  <cp:revision>6</cp:revision>
  <dcterms:created xsi:type="dcterms:W3CDTF">2025-10-21T17:25:22Z</dcterms:created>
  <dcterms:modified xsi:type="dcterms:W3CDTF">2025-10-22T03:12:20Z</dcterms:modified>
</cp:coreProperties>
</file>