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70" r:id="rId3"/>
    <p:sldId id="277" r:id="rId4"/>
    <p:sldId id="268" r:id="rId5"/>
    <p:sldId id="276" r:id="rId6"/>
    <p:sldId id="306" r:id="rId7"/>
    <p:sldId id="307" r:id="rId8"/>
    <p:sldId id="308" r:id="rId9"/>
    <p:sldId id="285" r:id="rId10"/>
    <p:sldId id="288" r:id="rId11"/>
    <p:sldId id="287" r:id="rId12"/>
    <p:sldId id="272" r:id="rId13"/>
    <p:sldId id="258" r:id="rId14"/>
    <p:sldId id="292" r:id="rId15"/>
    <p:sldId id="293" r:id="rId16"/>
    <p:sldId id="300" r:id="rId17"/>
    <p:sldId id="279" r:id="rId18"/>
    <p:sldId id="294" r:id="rId19"/>
    <p:sldId id="282" r:id="rId20"/>
    <p:sldId id="271" r:id="rId21"/>
    <p:sldId id="283" r:id="rId22"/>
    <p:sldId id="298" r:id="rId23"/>
    <p:sldId id="280" r:id="rId24"/>
    <p:sldId id="281" r:id="rId25"/>
    <p:sldId id="297" r:id="rId26"/>
    <p:sldId id="274" r:id="rId27"/>
    <p:sldId id="296" r:id="rId28"/>
    <p:sldId id="262" r:id="rId29"/>
    <p:sldId id="265" r:id="rId30"/>
    <p:sldId id="266" r:id="rId31"/>
    <p:sldId id="301" r:id="rId32"/>
    <p:sldId id="303" r:id="rId33"/>
    <p:sldId id="309" r:id="rId34"/>
    <p:sldId id="302" r:id="rId35"/>
    <p:sldId id="310" r:id="rId36"/>
    <p:sldId id="311" r:id="rId37"/>
  </p:sldIdLst>
  <p:sldSz cx="12192000" cy="6858000"/>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96" autoAdjust="0"/>
    <p:restoredTop sz="94623"/>
  </p:normalViewPr>
  <p:slideViewPr>
    <p:cSldViewPr snapToGrid="0">
      <p:cViewPr varScale="1">
        <p:scale>
          <a:sx n="111" d="100"/>
          <a:sy n="111" d="100"/>
        </p:scale>
        <p:origin x="232"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issste-my.sharepoint.com/personal/mario_zepeda_issste_gob_mx/Documents/DERECHOHABIENCIA%201999-2024%20CORREGIDO(RECUPERADO%20AGOSTO%2020).xlsb.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issste-my.sharepoint.com/personal/mario_zepeda_issste_gob_mx/Documents/DERECHOHABIENCIA%201999-2024%20CORREGIDO(RECUPERADO%20AGOSTO%2020).xlsb.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issste-my.sharepoint.com/personal/mario_zepeda_issste_gob_mx/Documents/DERECHOHABIENCIA%201999-2024%20CORREGIDO(RECUPERADO%20AGOSTO%2020).xls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b="1">
                <a:solidFill>
                  <a:srgbClr val="C00000"/>
                </a:solidFill>
              </a:rPr>
              <a:t>MÉXICO. </a:t>
            </a:r>
          </a:p>
          <a:p>
            <a:pPr>
              <a:defRPr/>
            </a:pPr>
            <a:r>
              <a:rPr lang="es-MX" sz="1200">
                <a:solidFill>
                  <a:srgbClr val="FF0000"/>
                </a:solidFill>
              </a:rPr>
              <a:t>POBLACIÓN Y TERRITORIO. </a:t>
            </a:r>
          </a:p>
          <a:p>
            <a:pPr>
              <a:defRPr/>
            </a:pPr>
            <a:r>
              <a:rPr lang="es-MX" sz="1200">
                <a:solidFill>
                  <a:srgbClr val="FF0000"/>
                </a:solidFill>
              </a:rPr>
              <a:t>Distribución porcentual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radarChart>
        <c:radarStyle val="marker"/>
        <c:varyColors val="0"/>
        <c:ser>
          <c:idx val="0"/>
          <c:order val="0"/>
          <c:tx>
            <c:strRef>
              <c:f>'[DERECHOHABIENCIA%201999-2024%20CORREGIDO(RECUPERADO AGOSTO 20).xlsb.xlsx]Población y territorio'!$L$7</c:f>
              <c:strCache>
                <c:ptCount val="1"/>
                <c:pt idx="0">
                  <c:v>% TERRITORIO</c:v>
                </c:pt>
              </c:strCache>
            </c:strRef>
          </c:tx>
          <c:spPr>
            <a:ln w="28575" cap="rnd">
              <a:solidFill>
                <a:schemeClr val="accent1"/>
              </a:solidFill>
              <a:prstDash val="sysDot"/>
              <a:round/>
            </a:ln>
            <a:effectLst/>
          </c:spPr>
          <c:marker>
            <c:symbol val="none"/>
          </c:marker>
          <c:cat>
            <c:strRef>
              <c:f>'[DERECHOHABIENCIA%201999-2024%20CORREGIDO(RECUPERADO AGOSTO 20).xlsb.xlsx]Población y territorio'!$K$8:$K$39</c:f>
              <c:strCache>
                <c:ptCount val="32"/>
                <c:pt idx="0">
                  <c:v>CDMX</c:v>
                </c:pt>
                <c:pt idx="1">
                  <c:v>AGUASCALIENTES </c:v>
                </c:pt>
                <c:pt idx="2">
                  <c:v>BAJA CALIFORNIA</c:v>
                </c:pt>
                <c:pt idx="3">
                  <c:v>BAJA CALIFORNIA SUR</c:v>
                </c:pt>
                <c:pt idx="4">
                  <c:v>CAMPECHE</c:v>
                </c:pt>
                <c:pt idx="5">
                  <c:v>COAHUILA</c:v>
                </c:pt>
                <c:pt idx="6">
                  <c:v>COLIMA</c:v>
                </c:pt>
                <c:pt idx="7">
                  <c:v>CHIAPAS</c:v>
                </c:pt>
                <c:pt idx="8">
                  <c:v>CHIHUAHUA</c:v>
                </c:pt>
                <c:pt idx="9">
                  <c:v>DURANGO</c:v>
                </c:pt>
                <c:pt idx="10">
                  <c:v>GUANAJUATO</c:v>
                </c:pt>
                <c:pt idx="11">
                  <c:v>GUERRERO</c:v>
                </c:pt>
                <c:pt idx="12">
                  <c:v>HIDALGO</c:v>
                </c:pt>
                <c:pt idx="13">
                  <c:v>JALISCO</c:v>
                </c:pt>
                <c:pt idx="14">
                  <c:v>ESTADO DE MÉXICO</c:v>
                </c:pt>
                <c:pt idx="15">
                  <c:v>MICHOACÁN</c:v>
                </c:pt>
                <c:pt idx="16">
                  <c:v>MORELOS</c:v>
                </c:pt>
                <c:pt idx="17">
                  <c:v>NAYARIT</c:v>
                </c:pt>
                <c:pt idx="18">
                  <c:v>NUEVO LEÓN</c:v>
                </c:pt>
                <c:pt idx="19">
                  <c:v>OAXACA</c:v>
                </c:pt>
                <c:pt idx="20">
                  <c:v>PUEBLA</c:v>
                </c:pt>
                <c:pt idx="21">
                  <c:v>QUERÉTARO</c:v>
                </c:pt>
                <c:pt idx="22">
                  <c:v>QUINTANA ROO</c:v>
                </c:pt>
                <c:pt idx="23">
                  <c:v>SAN LUIS POTOSÍ</c:v>
                </c:pt>
                <c:pt idx="24">
                  <c:v>SINALOA </c:v>
                </c:pt>
                <c:pt idx="25">
                  <c:v>SONORA</c:v>
                </c:pt>
                <c:pt idx="26">
                  <c:v>TABASCO</c:v>
                </c:pt>
                <c:pt idx="27">
                  <c:v>TAMAULIPAS</c:v>
                </c:pt>
                <c:pt idx="28">
                  <c:v>TLAXCALA</c:v>
                </c:pt>
                <c:pt idx="29">
                  <c:v>VERACRUZ</c:v>
                </c:pt>
                <c:pt idx="30">
                  <c:v>YUCATÁN </c:v>
                </c:pt>
                <c:pt idx="31">
                  <c:v>ZACATECAS</c:v>
                </c:pt>
              </c:strCache>
            </c:strRef>
          </c:cat>
          <c:val>
            <c:numRef>
              <c:f>'[DERECHOHABIENCIA%201999-2024%20CORREGIDO(RECUPERADO AGOSTO 20).xlsb.xlsx]Población y territorio'!$L$8:$L$39</c:f>
              <c:numCache>
                <c:formatCode>0.0%</c:formatCode>
                <c:ptCount val="32"/>
                <c:pt idx="0">
                  <c:v>7.6213591663560156E-4</c:v>
                </c:pt>
                <c:pt idx="1">
                  <c:v>2.8641682841802503E-3</c:v>
                </c:pt>
                <c:pt idx="2">
                  <c:v>3.644155206023806E-2</c:v>
                </c:pt>
                <c:pt idx="3">
                  <c:v>3.7695916694764992E-2</c:v>
                </c:pt>
                <c:pt idx="4">
                  <c:v>2.931894997939229E-2</c:v>
                </c:pt>
                <c:pt idx="5">
                  <c:v>7.7317701837108135E-2</c:v>
                </c:pt>
                <c:pt idx="6">
                  <c:v>2.8699316087188185E-3</c:v>
                </c:pt>
                <c:pt idx="7">
                  <c:v>3.7390715508581002E-2</c:v>
                </c:pt>
                <c:pt idx="8">
                  <c:v>0.12618753174610015</c:v>
                </c:pt>
                <c:pt idx="9">
                  <c:v>6.2919183042116286E-2</c:v>
                </c:pt>
                <c:pt idx="10">
                  <c:v>1.561044903999589E-2</c:v>
                </c:pt>
                <c:pt idx="11">
                  <c:v>3.2435735488701101E-2</c:v>
                </c:pt>
                <c:pt idx="12">
                  <c:v>1.061951199533997E-2</c:v>
                </c:pt>
                <c:pt idx="13">
                  <c:v>4.0086166292110072E-2</c:v>
                </c:pt>
                <c:pt idx="14">
                  <c:v>1.1400059948775774E-2</c:v>
                </c:pt>
                <c:pt idx="15">
                  <c:v>2.9887019967981415E-2</c:v>
                </c:pt>
                <c:pt idx="16">
                  <c:v>2.4883791231168017E-3</c:v>
                </c:pt>
                <c:pt idx="17">
                  <c:v>1.4207615045010799E-2</c:v>
                </c:pt>
                <c:pt idx="18">
                  <c:v>3.2721402574900395E-2</c:v>
                </c:pt>
                <c:pt idx="19">
                  <c:v>4.7819068739579793E-2</c:v>
                </c:pt>
                <c:pt idx="20">
                  <c:v>1.7498881379509359E-2</c:v>
                </c:pt>
                <c:pt idx="21">
                  <c:v>5.9625417566888609E-3</c:v>
                </c:pt>
                <c:pt idx="22">
                  <c:v>2.2800935943503912E-2</c:v>
                </c:pt>
                <c:pt idx="23">
                  <c:v>3.1195906672700644E-2</c:v>
                </c:pt>
                <c:pt idx="24">
                  <c:v>2.9258001547325128E-2</c:v>
                </c:pt>
                <c:pt idx="25">
                  <c:v>9.1476048107744998E-2</c:v>
                </c:pt>
                <c:pt idx="26">
                  <c:v>1.2613469277068461E-2</c:v>
                </c:pt>
                <c:pt idx="27">
                  <c:v>4.0929447778133836E-2</c:v>
                </c:pt>
                <c:pt idx="28">
                  <c:v>2.0383807832602859E-3</c:v>
                </c:pt>
                <c:pt idx="29">
                  <c:v>3.6632047787242945E-2</c:v>
                </c:pt>
                <c:pt idx="30">
                  <c:v>2.01585791497505E-2</c:v>
                </c:pt>
                <c:pt idx="31">
                  <c:v>3.8392564923723421E-2</c:v>
                </c:pt>
              </c:numCache>
            </c:numRef>
          </c:val>
          <c:extLst>
            <c:ext xmlns:c16="http://schemas.microsoft.com/office/drawing/2014/chart" uri="{C3380CC4-5D6E-409C-BE32-E72D297353CC}">
              <c16:uniqueId val="{00000000-CA72-4BDD-B253-4F7C9993A6AB}"/>
            </c:ext>
          </c:extLst>
        </c:ser>
        <c:ser>
          <c:idx val="1"/>
          <c:order val="1"/>
          <c:tx>
            <c:strRef>
              <c:f>'[DERECHOHABIENCIA%201999-2024%20CORREGIDO(RECUPERADO AGOSTO 20).xlsb.xlsx]Población y territorio'!$M$7</c:f>
              <c:strCache>
                <c:ptCount val="1"/>
                <c:pt idx="0">
                  <c:v>% POBLACIÓN</c:v>
                </c:pt>
              </c:strCache>
            </c:strRef>
          </c:tx>
          <c:spPr>
            <a:ln w="28575" cap="rnd">
              <a:solidFill>
                <a:schemeClr val="accent2"/>
              </a:solidFill>
              <a:round/>
            </a:ln>
            <a:effectLst/>
          </c:spPr>
          <c:marker>
            <c:symbol val="none"/>
          </c:marker>
          <c:cat>
            <c:strRef>
              <c:f>'[DERECHOHABIENCIA%201999-2024%20CORREGIDO(RECUPERADO AGOSTO 20).xlsb.xlsx]Población y territorio'!$K$8:$K$39</c:f>
              <c:strCache>
                <c:ptCount val="32"/>
                <c:pt idx="0">
                  <c:v>CDMX</c:v>
                </c:pt>
                <c:pt idx="1">
                  <c:v>AGUASCALIENTES </c:v>
                </c:pt>
                <c:pt idx="2">
                  <c:v>BAJA CALIFORNIA</c:v>
                </c:pt>
                <c:pt idx="3">
                  <c:v>BAJA CALIFORNIA SUR</c:v>
                </c:pt>
                <c:pt idx="4">
                  <c:v>CAMPECHE</c:v>
                </c:pt>
                <c:pt idx="5">
                  <c:v>COAHUILA</c:v>
                </c:pt>
                <c:pt idx="6">
                  <c:v>COLIMA</c:v>
                </c:pt>
                <c:pt idx="7">
                  <c:v>CHIAPAS</c:v>
                </c:pt>
                <c:pt idx="8">
                  <c:v>CHIHUAHUA</c:v>
                </c:pt>
                <c:pt idx="9">
                  <c:v>DURANGO</c:v>
                </c:pt>
                <c:pt idx="10">
                  <c:v>GUANAJUATO</c:v>
                </c:pt>
                <c:pt idx="11">
                  <c:v>GUERRERO</c:v>
                </c:pt>
                <c:pt idx="12">
                  <c:v>HIDALGO</c:v>
                </c:pt>
                <c:pt idx="13">
                  <c:v>JALISCO</c:v>
                </c:pt>
                <c:pt idx="14">
                  <c:v>ESTADO DE MÉXICO</c:v>
                </c:pt>
                <c:pt idx="15">
                  <c:v>MICHOACÁN</c:v>
                </c:pt>
                <c:pt idx="16">
                  <c:v>MORELOS</c:v>
                </c:pt>
                <c:pt idx="17">
                  <c:v>NAYARIT</c:v>
                </c:pt>
                <c:pt idx="18">
                  <c:v>NUEVO LEÓN</c:v>
                </c:pt>
                <c:pt idx="19">
                  <c:v>OAXACA</c:v>
                </c:pt>
                <c:pt idx="20">
                  <c:v>PUEBLA</c:v>
                </c:pt>
                <c:pt idx="21">
                  <c:v>QUERÉTARO</c:v>
                </c:pt>
                <c:pt idx="22">
                  <c:v>QUINTANA ROO</c:v>
                </c:pt>
                <c:pt idx="23">
                  <c:v>SAN LUIS POTOSÍ</c:v>
                </c:pt>
                <c:pt idx="24">
                  <c:v>SINALOA </c:v>
                </c:pt>
                <c:pt idx="25">
                  <c:v>SONORA</c:v>
                </c:pt>
                <c:pt idx="26">
                  <c:v>TABASCO</c:v>
                </c:pt>
                <c:pt idx="27">
                  <c:v>TAMAULIPAS</c:v>
                </c:pt>
                <c:pt idx="28">
                  <c:v>TLAXCALA</c:v>
                </c:pt>
                <c:pt idx="29">
                  <c:v>VERACRUZ</c:v>
                </c:pt>
                <c:pt idx="30">
                  <c:v>YUCATÁN </c:v>
                </c:pt>
                <c:pt idx="31">
                  <c:v>ZACATECAS</c:v>
                </c:pt>
              </c:strCache>
            </c:strRef>
          </c:cat>
          <c:val>
            <c:numRef>
              <c:f>'[DERECHOHABIENCIA%201999-2024%20CORREGIDO(RECUPERADO AGOSTO 20).xlsb.xlsx]Población y territorio'!$M$8:$M$39</c:f>
              <c:numCache>
                <c:formatCode>0.0%</c:formatCode>
                <c:ptCount val="32"/>
                <c:pt idx="0">
                  <c:v>7.3086658989637537E-2</c:v>
                </c:pt>
                <c:pt idx="1">
                  <c:v>1.1313082105845616E-2</c:v>
                </c:pt>
                <c:pt idx="2">
                  <c:v>2.9909528164896948E-2</c:v>
                </c:pt>
                <c:pt idx="3">
                  <c:v>6.336175725965231E-3</c:v>
                </c:pt>
                <c:pt idx="4">
                  <c:v>7.3671403430462627E-3</c:v>
                </c:pt>
                <c:pt idx="5">
                  <c:v>2.4971593637863672E-2</c:v>
                </c:pt>
                <c:pt idx="6">
                  <c:v>5.8040444768274364E-3</c:v>
                </c:pt>
                <c:pt idx="7">
                  <c:v>4.3993738347725485E-2</c:v>
                </c:pt>
                <c:pt idx="8">
                  <c:v>2.9694068018969063E-2</c:v>
                </c:pt>
                <c:pt idx="9">
                  <c:v>1.4543222586082958E-2</c:v>
                </c:pt>
                <c:pt idx="10">
                  <c:v>4.8938473705117141E-2</c:v>
                </c:pt>
                <c:pt idx="11">
                  <c:v>2.8097547301560659E-2</c:v>
                </c:pt>
                <c:pt idx="12">
                  <c:v>2.4464269151503328E-2</c:v>
                </c:pt>
                <c:pt idx="13">
                  <c:v>6.6247793182130268E-2</c:v>
                </c:pt>
                <c:pt idx="14">
                  <c:v>0.13484545180463406</c:v>
                </c:pt>
                <c:pt idx="15">
                  <c:v>3.7685059561307237E-2</c:v>
                </c:pt>
                <c:pt idx="16">
                  <c:v>1.5645242786628256E-2</c:v>
                </c:pt>
                <c:pt idx="17">
                  <c:v>9.8041151356296659E-3</c:v>
                </c:pt>
                <c:pt idx="18">
                  <c:v>4.5903160746616579E-2</c:v>
                </c:pt>
                <c:pt idx="19">
                  <c:v>3.2791175686921956E-2</c:v>
                </c:pt>
                <c:pt idx="20">
                  <c:v>5.2242423430585792E-2</c:v>
                </c:pt>
                <c:pt idx="21">
                  <c:v>1.8795265200006628E-2</c:v>
                </c:pt>
                <c:pt idx="22">
                  <c:v>1.474427163757583E-2</c:v>
                </c:pt>
                <c:pt idx="23">
                  <c:v>2.2396356456325844E-2</c:v>
                </c:pt>
                <c:pt idx="24">
                  <c:v>2.4020683602644099E-2</c:v>
                </c:pt>
                <c:pt idx="25">
                  <c:v>2.336914500881267E-2</c:v>
                </c:pt>
                <c:pt idx="26">
                  <c:v>1.9066116006262922E-2</c:v>
                </c:pt>
                <c:pt idx="27">
                  <c:v>2.7994780961839612E-2</c:v>
                </c:pt>
                <c:pt idx="28">
                  <c:v>1.0657361437803145E-2</c:v>
                </c:pt>
                <c:pt idx="29">
                  <c:v>6.398160096847634E-2</c:v>
                </c:pt>
                <c:pt idx="30">
                  <c:v>1.8417775469181111E-2</c:v>
                </c:pt>
                <c:pt idx="31">
                  <c:v>1.2872678361576646E-2</c:v>
                </c:pt>
              </c:numCache>
            </c:numRef>
          </c:val>
          <c:extLst>
            <c:ext xmlns:c16="http://schemas.microsoft.com/office/drawing/2014/chart" uri="{C3380CC4-5D6E-409C-BE32-E72D297353CC}">
              <c16:uniqueId val="{00000001-CA72-4BDD-B253-4F7C9993A6AB}"/>
            </c:ext>
          </c:extLst>
        </c:ser>
        <c:dLbls>
          <c:showLegendKey val="0"/>
          <c:showVal val="0"/>
          <c:showCatName val="0"/>
          <c:showSerName val="0"/>
          <c:showPercent val="0"/>
          <c:showBubbleSize val="0"/>
        </c:dLbls>
        <c:axId val="2121636208"/>
        <c:axId val="2121635248"/>
      </c:radarChart>
      <c:catAx>
        <c:axId val="2121636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5">
                    <a:lumMod val="75000"/>
                  </a:schemeClr>
                </a:solidFill>
                <a:latin typeface="+mn-lt"/>
                <a:ea typeface="+mn-ea"/>
                <a:cs typeface="+mn-cs"/>
              </a:defRPr>
            </a:pPr>
            <a:endParaRPr lang="es-MX"/>
          </a:p>
        </c:txPr>
        <c:crossAx val="2121635248"/>
        <c:crosses val="autoZero"/>
        <c:auto val="1"/>
        <c:lblAlgn val="ctr"/>
        <c:lblOffset val="100"/>
        <c:noMultiLvlLbl val="0"/>
      </c:catAx>
      <c:valAx>
        <c:axId val="212163524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12163620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100" b="1">
                <a:solidFill>
                  <a:srgbClr val="C00000"/>
                </a:solidFill>
              </a:rPr>
              <a:t>MÉXICO. DENSIDAD DE POBLACIÓN POR ENTIDADES. </a:t>
            </a:r>
          </a:p>
          <a:p>
            <a:pPr>
              <a:defRPr/>
            </a:pPr>
            <a:r>
              <a:rPr lang="es-MX" sz="1100">
                <a:solidFill>
                  <a:srgbClr val="FF0000"/>
                </a:solidFill>
              </a:rPr>
              <a:t>Habitantes</a:t>
            </a:r>
            <a:r>
              <a:rPr lang="es-MX" sz="1100" baseline="0">
                <a:solidFill>
                  <a:srgbClr val="FF0000"/>
                </a:solidFill>
              </a:rPr>
              <a:t> x km2 (2020)</a:t>
            </a:r>
            <a:endParaRPr lang="es-MX" sz="1100">
              <a:solidFill>
                <a:srgbClr val="FF0000"/>
              </a:solidFill>
            </a:endParaRPr>
          </a:p>
        </c:rich>
      </c:tx>
      <c:layout>
        <c:manualLayout>
          <c:xMode val="edge"/>
          <c:yMode val="edge"/>
          <c:x val="0.20143437055795699"/>
          <c:y val="1.249024097477643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clustered"/>
        <c:varyColors val="0"/>
        <c:ser>
          <c:idx val="0"/>
          <c:order val="0"/>
          <c:spPr>
            <a:solidFill>
              <a:schemeClr val="accent1"/>
            </a:solidFill>
            <a:ln>
              <a:noFill/>
            </a:ln>
            <a:effectLst/>
          </c:spPr>
          <c:invertIfNegative val="0"/>
          <c:dLbls>
            <c:dLbl>
              <c:idx val="16"/>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rgbClr val="FF0000"/>
                      </a:solidFill>
                      <a:latin typeface="+mn-lt"/>
                      <a:ea typeface="+mn-ea"/>
                      <a:cs typeface="+mn-cs"/>
                    </a:defRPr>
                  </a:pPr>
                  <a:endParaRPr lang="es-MX"/>
                </a:p>
              </c:txPr>
              <c:showLegendKey val="0"/>
              <c:showVal val="1"/>
              <c:showCatName val="0"/>
              <c:showSerName val="0"/>
              <c:showPercent val="0"/>
              <c:showBubbleSize val="0"/>
              <c:extLst>
                <c:ext xmlns:c16="http://schemas.microsoft.com/office/drawing/2014/chart" uri="{C3380CC4-5D6E-409C-BE32-E72D297353CC}">
                  <c16:uniqueId val="{00000000-C95A-4C7B-89F1-407947C9B7B1}"/>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'[DERECHOHABIENCIA%201999-2024%20CORREGIDO(RECUPERADO AGOSTO 20).xlsb.xlsx]Población y territorio'!$A$51:$A$83</c:f>
              <c:strCache>
                <c:ptCount val="33"/>
                <c:pt idx="0">
                  <c:v>BAJA CALIFORNIA SUR</c:v>
                </c:pt>
                <c:pt idx="1">
                  <c:v>DURANGO</c:v>
                </c:pt>
                <c:pt idx="2">
                  <c:v>CHIHUAHUA</c:v>
                </c:pt>
                <c:pt idx="3">
                  <c:v>CAMPECHE</c:v>
                </c:pt>
                <c:pt idx="4">
                  <c:v>SONORA</c:v>
                </c:pt>
                <c:pt idx="5">
                  <c:v>COAHUILA</c:v>
                </c:pt>
                <c:pt idx="6">
                  <c:v>ZACATECAS</c:v>
                </c:pt>
                <c:pt idx="7">
                  <c:v>QUINTANA ROO</c:v>
                </c:pt>
                <c:pt idx="8">
                  <c:v>TAMAULIPAS</c:v>
                </c:pt>
                <c:pt idx="9">
                  <c:v>OAXACA</c:v>
                </c:pt>
                <c:pt idx="10">
                  <c:v>NAYARIT</c:v>
                </c:pt>
                <c:pt idx="11">
                  <c:v>SAN LUIS POTOSÍ</c:v>
                </c:pt>
                <c:pt idx="12">
                  <c:v>BAJA CALIFORNIA</c:v>
                </c:pt>
                <c:pt idx="13">
                  <c:v>SINALOA </c:v>
                </c:pt>
                <c:pt idx="14">
                  <c:v>GUERRERO</c:v>
                </c:pt>
                <c:pt idx="15">
                  <c:v>YUCATÁN </c:v>
                </c:pt>
                <c:pt idx="16">
                  <c:v>NACIONAL</c:v>
                </c:pt>
                <c:pt idx="17">
                  <c:v>CHIAPAS</c:v>
                </c:pt>
                <c:pt idx="18">
                  <c:v>MICHOACÁN</c:v>
                </c:pt>
                <c:pt idx="19">
                  <c:v>NUEVO LEÓN</c:v>
                </c:pt>
                <c:pt idx="20">
                  <c:v>TABASCO</c:v>
                </c:pt>
                <c:pt idx="21">
                  <c:v>JALISCO</c:v>
                </c:pt>
                <c:pt idx="22">
                  <c:v>VERACRUZ</c:v>
                </c:pt>
                <c:pt idx="23">
                  <c:v>COLIMA</c:v>
                </c:pt>
                <c:pt idx="24">
                  <c:v>HIDALGO</c:v>
                </c:pt>
                <c:pt idx="25">
                  <c:v>PUEBLA</c:v>
                </c:pt>
                <c:pt idx="26">
                  <c:v>GUANAJUATO</c:v>
                </c:pt>
                <c:pt idx="27">
                  <c:v>QUERÉTARO</c:v>
                </c:pt>
                <c:pt idx="28">
                  <c:v>AGUASCALIENTES </c:v>
                </c:pt>
                <c:pt idx="29">
                  <c:v>TLAXCALA</c:v>
                </c:pt>
                <c:pt idx="30">
                  <c:v>MORELOS</c:v>
                </c:pt>
                <c:pt idx="31">
                  <c:v>ESTADO DE MÉXICO</c:v>
                </c:pt>
                <c:pt idx="32">
                  <c:v>CDMX</c:v>
                </c:pt>
              </c:strCache>
            </c:strRef>
          </c:cat>
          <c:val>
            <c:numRef>
              <c:f>'[DERECHOHABIENCIA%201999-2024%20CORREGIDO(RECUPERADO AGOSTO 20).xlsb.xlsx]Población y territorio'!$B$51:$B$83</c:f>
              <c:numCache>
                <c:formatCode>_-* #,##0.0_-;\-* #,##0.0_-;_-* "-"??_-;_-@_-</c:formatCode>
                <c:ptCount val="33"/>
                <c:pt idx="0">
                  <c:v>10.803050762149335</c:v>
                </c:pt>
                <c:pt idx="1">
                  <c:v>14.855630491877696</c:v>
                </c:pt>
                <c:pt idx="2">
                  <c:v>15.124003385437929</c:v>
                </c:pt>
                <c:pt idx="3">
                  <c:v>16.149684525849395</c:v>
                </c:pt>
                <c:pt idx="4">
                  <c:v>16.419084640658983</c:v>
                </c:pt>
                <c:pt idx="5">
                  <c:v>20.757776651969593</c:v>
                </c:pt>
                <c:pt idx="6">
                  <c:v>21.549405980447769</c:v>
                </c:pt>
                <c:pt idx="7">
                  <c:v>41.560825138910019</c:v>
                </c:pt>
                <c:pt idx="8">
                  <c:v>43.959698090824467</c:v>
                </c:pt>
                <c:pt idx="9">
                  <c:v>44.072672508681961</c:v>
                </c:pt>
                <c:pt idx="10">
                  <c:v>44.350726042395848</c:v>
                </c:pt>
                <c:pt idx="11">
                  <c:v>46.141665985449194</c:v>
                </c:pt>
                <c:pt idx="12">
                  <c:v>52.750454863540938</c:v>
                </c:pt>
                <c:pt idx="13">
                  <c:v>52.76600529238879</c:v>
                </c:pt>
                <c:pt idx="14">
                  <c:v>55.674736893416082</c:v>
                </c:pt>
                <c:pt idx="15">
                  <c:v>58.720638390462597</c:v>
                </c:pt>
                <c:pt idx="16">
                  <c:v>64.27077139140782</c:v>
                </c:pt>
                <c:pt idx="17">
                  <c:v>75.620684481182906</c:v>
                </c:pt>
                <c:pt idx="18">
                  <c:v>81.040125463534181</c:v>
                </c:pt>
                <c:pt idx="19">
                  <c:v>90.162136043394227</c:v>
                </c:pt>
                <c:pt idx="20">
                  <c:v>97.149638711086126</c:v>
                </c:pt>
                <c:pt idx="21">
                  <c:v>106.21611305424329</c:v>
                </c:pt>
                <c:pt idx="22">
                  <c:v>112.25544564105063</c:v>
                </c:pt>
                <c:pt idx="23">
                  <c:v>129.97885196374622</c:v>
                </c:pt>
                <c:pt idx="24">
                  <c:v>148.06117744243903</c:v>
                </c:pt>
                <c:pt idx="25">
                  <c:v>191.87859957562898</c:v>
                </c:pt>
                <c:pt idx="26">
                  <c:v>201.48769889241024</c:v>
                </c:pt>
                <c:pt idx="27">
                  <c:v>202.59584623543702</c:v>
                </c:pt>
                <c:pt idx="28">
                  <c:v>253.86096123368415</c:v>
                </c:pt>
                <c:pt idx="29">
                  <c:v>336.02987539408497</c:v>
                </c:pt>
                <c:pt idx="30">
                  <c:v>404.09108610547463</c:v>
                </c:pt>
                <c:pt idx="31">
                  <c:v>760.22593258708469</c:v>
                </c:pt>
                <c:pt idx="32">
                  <c:v>6163.3835240580875</c:v>
                </c:pt>
              </c:numCache>
            </c:numRef>
          </c:val>
          <c:extLst>
            <c:ext xmlns:c16="http://schemas.microsoft.com/office/drawing/2014/chart" uri="{C3380CC4-5D6E-409C-BE32-E72D297353CC}">
              <c16:uniqueId val="{00000001-C95A-4C7B-89F1-407947C9B7B1}"/>
            </c:ext>
          </c:extLst>
        </c:ser>
        <c:dLbls>
          <c:showLegendKey val="0"/>
          <c:showVal val="0"/>
          <c:showCatName val="0"/>
          <c:showSerName val="0"/>
          <c:showPercent val="0"/>
          <c:showBubbleSize val="0"/>
        </c:dLbls>
        <c:gapWidth val="182"/>
        <c:axId val="446508704"/>
        <c:axId val="446495744"/>
      </c:barChart>
      <c:catAx>
        <c:axId val="446508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46495744"/>
        <c:crosses val="autoZero"/>
        <c:auto val="1"/>
        <c:lblAlgn val="ctr"/>
        <c:lblOffset val="100"/>
        <c:noMultiLvlLbl val="0"/>
      </c:catAx>
      <c:valAx>
        <c:axId val="446495744"/>
        <c:scaling>
          <c:orientation val="minMax"/>
        </c:scaling>
        <c:delete val="0"/>
        <c:axPos val="b"/>
        <c:majorGridlines>
          <c:spPr>
            <a:ln w="9525" cap="flat" cmpd="sng" algn="ctr">
              <a:solidFill>
                <a:schemeClr val="tx1">
                  <a:lumMod val="15000"/>
                  <a:lumOff val="85000"/>
                </a:schemeClr>
              </a:solidFill>
              <a:round/>
            </a:ln>
            <a:effectLst/>
          </c:spPr>
        </c:majorGridlines>
        <c:numFmt formatCode="_-* #,##0.0_-;\-* #,##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46508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sz="1200" b="1">
                <a:solidFill>
                  <a:srgbClr val="C00000"/>
                </a:solidFill>
              </a:rPr>
              <a:t>MÉXICO. </a:t>
            </a:r>
          </a:p>
          <a:p>
            <a:pPr>
              <a:defRPr/>
            </a:pPr>
            <a:r>
              <a:rPr lang="es-MX" sz="1200">
                <a:solidFill>
                  <a:srgbClr val="FF0000"/>
                </a:solidFill>
              </a:rPr>
              <a:t>POBLACIÓN Y TERRITORIO. </a:t>
            </a:r>
          </a:p>
          <a:p>
            <a:pPr>
              <a:defRPr/>
            </a:pPr>
            <a:r>
              <a:rPr lang="es-MX" sz="1200">
                <a:solidFill>
                  <a:srgbClr val="FF0000"/>
                </a:solidFill>
              </a:rPr>
              <a:t>Distribución porcentual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radarChart>
        <c:radarStyle val="marker"/>
        <c:varyColors val="0"/>
        <c:ser>
          <c:idx val="0"/>
          <c:order val="0"/>
          <c:tx>
            <c:strRef>
              <c:f>'[DERECHOHABIENCIA%201999-2024%20CORREGIDO(RECUPERADO AGOSTO 20).xlsb.xlsx]Población y territorio'!$L$7</c:f>
              <c:strCache>
                <c:ptCount val="1"/>
                <c:pt idx="0">
                  <c:v>% TERRITORIO</c:v>
                </c:pt>
              </c:strCache>
            </c:strRef>
          </c:tx>
          <c:spPr>
            <a:ln w="28575" cap="rnd">
              <a:solidFill>
                <a:schemeClr val="accent1"/>
              </a:solidFill>
              <a:prstDash val="sysDot"/>
              <a:round/>
            </a:ln>
            <a:effectLst/>
          </c:spPr>
          <c:marker>
            <c:symbol val="none"/>
          </c:marker>
          <c:cat>
            <c:strRef>
              <c:f>'[DERECHOHABIENCIA%201999-2024%20CORREGIDO(RECUPERADO AGOSTO 20).xlsb.xlsx]Población y territorio'!$K$8:$K$39</c:f>
              <c:strCache>
                <c:ptCount val="32"/>
                <c:pt idx="0">
                  <c:v>CDMX</c:v>
                </c:pt>
                <c:pt idx="1">
                  <c:v>AGUASCALIENTES </c:v>
                </c:pt>
                <c:pt idx="2">
                  <c:v>BAJA CALIFORNIA</c:v>
                </c:pt>
                <c:pt idx="3">
                  <c:v>BAJA CALIFORNIA SUR</c:v>
                </c:pt>
                <c:pt idx="4">
                  <c:v>CAMPECHE</c:v>
                </c:pt>
                <c:pt idx="5">
                  <c:v>COAHUILA</c:v>
                </c:pt>
                <c:pt idx="6">
                  <c:v>COLIMA</c:v>
                </c:pt>
                <c:pt idx="7">
                  <c:v>CHIAPAS</c:v>
                </c:pt>
                <c:pt idx="8">
                  <c:v>CHIHUAHUA</c:v>
                </c:pt>
                <c:pt idx="9">
                  <c:v>DURANGO</c:v>
                </c:pt>
                <c:pt idx="10">
                  <c:v>GUANAJUATO</c:v>
                </c:pt>
                <c:pt idx="11">
                  <c:v>GUERRERO</c:v>
                </c:pt>
                <c:pt idx="12">
                  <c:v>HIDALGO</c:v>
                </c:pt>
                <c:pt idx="13">
                  <c:v>JALISCO</c:v>
                </c:pt>
                <c:pt idx="14">
                  <c:v>ESTADO DE MÉXICO</c:v>
                </c:pt>
                <c:pt idx="15">
                  <c:v>MICHOACÁN</c:v>
                </c:pt>
                <c:pt idx="16">
                  <c:v>MORELOS</c:v>
                </c:pt>
                <c:pt idx="17">
                  <c:v>NAYARIT</c:v>
                </c:pt>
                <c:pt idx="18">
                  <c:v>NUEVO LEÓN</c:v>
                </c:pt>
                <c:pt idx="19">
                  <c:v>OAXACA</c:v>
                </c:pt>
                <c:pt idx="20">
                  <c:v>PUEBLA</c:v>
                </c:pt>
                <c:pt idx="21">
                  <c:v>QUERÉTARO</c:v>
                </c:pt>
                <c:pt idx="22">
                  <c:v>QUINTANA ROO</c:v>
                </c:pt>
                <c:pt idx="23">
                  <c:v>SAN LUIS POTOSÍ</c:v>
                </c:pt>
                <c:pt idx="24">
                  <c:v>SINALOA </c:v>
                </c:pt>
                <c:pt idx="25">
                  <c:v>SONORA</c:v>
                </c:pt>
                <c:pt idx="26">
                  <c:v>TABASCO</c:v>
                </c:pt>
                <c:pt idx="27">
                  <c:v>TAMAULIPAS</c:v>
                </c:pt>
                <c:pt idx="28">
                  <c:v>TLAXCALA</c:v>
                </c:pt>
                <c:pt idx="29">
                  <c:v>VERACRUZ</c:v>
                </c:pt>
                <c:pt idx="30">
                  <c:v>YUCATÁN </c:v>
                </c:pt>
                <c:pt idx="31">
                  <c:v>ZACATECAS</c:v>
                </c:pt>
              </c:strCache>
            </c:strRef>
          </c:cat>
          <c:val>
            <c:numRef>
              <c:f>'[DERECHOHABIENCIA%201999-2024%20CORREGIDO(RECUPERADO AGOSTO 20).xlsb.xlsx]Población y territorio'!$L$8:$L$39</c:f>
              <c:numCache>
                <c:formatCode>0.0%</c:formatCode>
                <c:ptCount val="32"/>
                <c:pt idx="0">
                  <c:v>7.6213591663560156E-4</c:v>
                </c:pt>
                <c:pt idx="1">
                  <c:v>2.8641682841802503E-3</c:v>
                </c:pt>
                <c:pt idx="2">
                  <c:v>3.644155206023806E-2</c:v>
                </c:pt>
                <c:pt idx="3">
                  <c:v>3.7695916694764992E-2</c:v>
                </c:pt>
                <c:pt idx="4">
                  <c:v>2.931894997939229E-2</c:v>
                </c:pt>
                <c:pt idx="5">
                  <c:v>7.7317701837108135E-2</c:v>
                </c:pt>
                <c:pt idx="6">
                  <c:v>2.8699316087188185E-3</c:v>
                </c:pt>
                <c:pt idx="7">
                  <c:v>3.7390715508581002E-2</c:v>
                </c:pt>
                <c:pt idx="8">
                  <c:v>0.12618753174610015</c:v>
                </c:pt>
                <c:pt idx="9">
                  <c:v>6.2919183042116286E-2</c:v>
                </c:pt>
                <c:pt idx="10">
                  <c:v>1.561044903999589E-2</c:v>
                </c:pt>
                <c:pt idx="11">
                  <c:v>3.2435735488701101E-2</c:v>
                </c:pt>
                <c:pt idx="12">
                  <c:v>1.061951199533997E-2</c:v>
                </c:pt>
                <c:pt idx="13">
                  <c:v>4.0086166292110072E-2</c:v>
                </c:pt>
                <c:pt idx="14">
                  <c:v>1.1400059948775774E-2</c:v>
                </c:pt>
                <c:pt idx="15">
                  <c:v>2.9887019967981415E-2</c:v>
                </c:pt>
                <c:pt idx="16">
                  <c:v>2.4883791231168017E-3</c:v>
                </c:pt>
                <c:pt idx="17">
                  <c:v>1.4207615045010799E-2</c:v>
                </c:pt>
                <c:pt idx="18">
                  <c:v>3.2721402574900395E-2</c:v>
                </c:pt>
                <c:pt idx="19">
                  <c:v>4.7819068739579793E-2</c:v>
                </c:pt>
                <c:pt idx="20">
                  <c:v>1.7498881379509359E-2</c:v>
                </c:pt>
                <c:pt idx="21">
                  <c:v>5.9625417566888609E-3</c:v>
                </c:pt>
                <c:pt idx="22">
                  <c:v>2.2800935943503912E-2</c:v>
                </c:pt>
                <c:pt idx="23">
                  <c:v>3.1195906672700644E-2</c:v>
                </c:pt>
                <c:pt idx="24">
                  <c:v>2.9258001547325128E-2</c:v>
                </c:pt>
                <c:pt idx="25">
                  <c:v>9.1476048107744998E-2</c:v>
                </c:pt>
                <c:pt idx="26">
                  <c:v>1.2613469277068461E-2</c:v>
                </c:pt>
                <c:pt idx="27">
                  <c:v>4.0929447778133836E-2</c:v>
                </c:pt>
                <c:pt idx="28">
                  <c:v>2.0383807832602859E-3</c:v>
                </c:pt>
                <c:pt idx="29">
                  <c:v>3.6632047787242945E-2</c:v>
                </c:pt>
                <c:pt idx="30">
                  <c:v>2.01585791497505E-2</c:v>
                </c:pt>
                <c:pt idx="31">
                  <c:v>3.8392564923723421E-2</c:v>
                </c:pt>
              </c:numCache>
            </c:numRef>
          </c:val>
          <c:extLst>
            <c:ext xmlns:c16="http://schemas.microsoft.com/office/drawing/2014/chart" uri="{C3380CC4-5D6E-409C-BE32-E72D297353CC}">
              <c16:uniqueId val="{00000000-CA72-4BDD-B253-4F7C9993A6AB}"/>
            </c:ext>
          </c:extLst>
        </c:ser>
        <c:ser>
          <c:idx val="1"/>
          <c:order val="1"/>
          <c:tx>
            <c:strRef>
              <c:f>'[DERECHOHABIENCIA%201999-2024%20CORREGIDO(RECUPERADO AGOSTO 20).xlsb.xlsx]Población y territorio'!$M$7</c:f>
              <c:strCache>
                <c:ptCount val="1"/>
                <c:pt idx="0">
                  <c:v>% POBLACIÓN</c:v>
                </c:pt>
              </c:strCache>
            </c:strRef>
          </c:tx>
          <c:spPr>
            <a:ln w="28575" cap="rnd">
              <a:solidFill>
                <a:schemeClr val="accent2"/>
              </a:solidFill>
              <a:round/>
            </a:ln>
            <a:effectLst/>
          </c:spPr>
          <c:marker>
            <c:symbol val="none"/>
          </c:marker>
          <c:cat>
            <c:strRef>
              <c:f>'[DERECHOHABIENCIA%201999-2024%20CORREGIDO(RECUPERADO AGOSTO 20).xlsb.xlsx]Población y territorio'!$K$8:$K$39</c:f>
              <c:strCache>
                <c:ptCount val="32"/>
                <c:pt idx="0">
                  <c:v>CDMX</c:v>
                </c:pt>
                <c:pt idx="1">
                  <c:v>AGUASCALIENTES </c:v>
                </c:pt>
                <c:pt idx="2">
                  <c:v>BAJA CALIFORNIA</c:v>
                </c:pt>
                <c:pt idx="3">
                  <c:v>BAJA CALIFORNIA SUR</c:v>
                </c:pt>
                <c:pt idx="4">
                  <c:v>CAMPECHE</c:v>
                </c:pt>
                <c:pt idx="5">
                  <c:v>COAHUILA</c:v>
                </c:pt>
                <c:pt idx="6">
                  <c:v>COLIMA</c:v>
                </c:pt>
                <c:pt idx="7">
                  <c:v>CHIAPAS</c:v>
                </c:pt>
                <c:pt idx="8">
                  <c:v>CHIHUAHUA</c:v>
                </c:pt>
                <c:pt idx="9">
                  <c:v>DURANGO</c:v>
                </c:pt>
                <c:pt idx="10">
                  <c:v>GUANAJUATO</c:v>
                </c:pt>
                <c:pt idx="11">
                  <c:v>GUERRERO</c:v>
                </c:pt>
                <c:pt idx="12">
                  <c:v>HIDALGO</c:v>
                </c:pt>
                <c:pt idx="13">
                  <c:v>JALISCO</c:v>
                </c:pt>
                <c:pt idx="14">
                  <c:v>ESTADO DE MÉXICO</c:v>
                </c:pt>
                <c:pt idx="15">
                  <c:v>MICHOACÁN</c:v>
                </c:pt>
                <c:pt idx="16">
                  <c:v>MORELOS</c:v>
                </c:pt>
                <c:pt idx="17">
                  <c:v>NAYARIT</c:v>
                </c:pt>
                <c:pt idx="18">
                  <c:v>NUEVO LEÓN</c:v>
                </c:pt>
                <c:pt idx="19">
                  <c:v>OAXACA</c:v>
                </c:pt>
                <c:pt idx="20">
                  <c:v>PUEBLA</c:v>
                </c:pt>
                <c:pt idx="21">
                  <c:v>QUERÉTARO</c:v>
                </c:pt>
                <c:pt idx="22">
                  <c:v>QUINTANA ROO</c:v>
                </c:pt>
                <c:pt idx="23">
                  <c:v>SAN LUIS POTOSÍ</c:v>
                </c:pt>
                <c:pt idx="24">
                  <c:v>SINALOA </c:v>
                </c:pt>
                <c:pt idx="25">
                  <c:v>SONORA</c:v>
                </c:pt>
                <c:pt idx="26">
                  <c:v>TABASCO</c:v>
                </c:pt>
                <c:pt idx="27">
                  <c:v>TAMAULIPAS</c:v>
                </c:pt>
                <c:pt idx="28">
                  <c:v>TLAXCALA</c:v>
                </c:pt>
                <c:pt idx="29">
                  <c:v>VERACRUZ</c:v>
                </c:pt>
                <c:pt idx="30">
                  <c:v>YUCATÁN </c:v>
                </c:pt>
                <c:pt idx="31">
                  <c:v>ZACATECAS</c:v>
                </c:pt>
              </c:strCache>
            </c:strRef>
          </c:cat>
          <c:val>
            <c:numRef>
              <c:f>'[DERECHOHABIENCIA%201999-2024%20CORREGIDO(RECUPERADO AGOSTO 20).xlsb.xlsx]Población y territorio'!$M$8:$M$39</c:f>
              <c:numCache>
                <c:formatCode>0.0%</c:formatCode>
                <c:ptCount val="32"/>
                <c:pt idx="0">
                  <c:v>7.3086658989637537E-2</c:v>
                </c:pt>
                <c:pt idx="1">
                  <c:v>1.1313082105845616E-2</c:v>
                </c:pt>
                <c:pt idx="2">
                  <c:v>2.9909528164896948E-2</c:v>
                </c:pt>
                <c:pt idx="3">
                  <c:v>6.336175725965231E-3</c:v>
                </c:pt>
                <c:pt idx="4">
                  <c:v>7.3671403430462627E-3</c:v>
                </c:pt>
                <c:pt idx="5">
                  <c:v>2.4971593637863672E-2</c:v>
                </c:pt>
                <c:pt idx="6">
                  <c:v>5.8040444768274364E-3</c:v>
                </c:pt>
                <c:pt idx="7">
                  <c:v>4.3993738347725485E-2</c:v>
                </c:pt>
                <c:pt idx="8">
                  <c:v>2.9694068018969063E-2</c:v>
                </c:pt>
                <c:pt idx="9">
                  <c:v>1.4543222586082958E-2</c:v>
                </c:pt>
                <c:pt idx="10">
                  <c:v>4.8938473705117141E-2</c:v>
                </c:pt>
                <c:pt idx="11">
                  <c:v>2.8097547301560659E-2</c:v>
                </c:pt>
                <c:pt idx="12">
                  <c:v>2.4464269151503328E-2</c:v>
                </c:pt>
                <c:pt idx="13">
                  <c:v>6.6247793182130268E-2</c:v>
                </c:pt>
                <c:pt idx="14">
                  <c:v>0.13484545180463406</c:v>
                </c:pt>
                <c:pt idx="15">
                  <c:v>3.7685059561307237E-2</c:v>
                </c:pt>
                <c:pt idx="16">
                  <c:v>1.5645242786628256E-2</c:v>
                </c:pt>
                <c:pt idx="17">
                  <c:v>9.8041151356296659E-3</c:v>
                </c:pt>
                <c:pt idx="18">
                  <c:v>4.5903160746616579E-2</c:v>
                </c:pt>
                <c:pt idx="19">
                  <c:v>3.2791175686921956E-2</c:v>
                </c:pt>
                <c:pt idx="20">
                  <c:v>5.2242423430585792E-2</c:v>
                </c:pt>
                <c:pt idx="21">
                  <c:v>1.8795265200006628E-2</c:v>
                </c:pt>
                <c:pt idx="22">
                  <c:v>1.474427163757583E-2</c:v>
                </c:pt>
                <c:pt idx="23">
                  <c:v>2.2396356456325844E-2</c:v>
                </c:pt>
                <c:pt idx="24">
                  <c:v>2.4020683602644099E-2</c:v>
                </c:pt>
                <c:pt idx="25">
                  <c:v>2.336914500881267E-2</c:v>
                </c:pt>
                <c:pt idx="26">
                  <c:v>1.9066116006262922E-2</c:v>
                </c:pt>
                <c:pt idx="27">
                  <c:v>2.7994780961839612E-2</c:v>
                </c:pt>
                <c:pt idx="28">
                  <c:v>1.0657361437803145E-2</c:v>
                </c:pt>
                <c:pt idx="29">
                  <c:v>6.398160096847634E-2</c:v>
                </c:pt>
                <c:pt idx="30">
                  <c:v>1.8417775469181111E-2</c:v>
                </c:pt>
                <c:pt idx="31">
                  <c:v>1.2872678361576646E-2</c:v>
                </c:pt>
              </c:numCache>
            </c:numRef>
          </c:val>
          <c:extLst>
            <c:ext xmlns:c16="http://schemas.microsoft.com/office/drawing/2014/chart" uri="{C3380CC4-5D6E-409C-BE32-E72D297353CC}">
              <c16:uniqueId val="{00000001-CA72-4BDD-B253-4F7C9993A6AB}"/>
            </c:ext>
          </c:extLst>
        </c:ser>
        <c:dLbls>
          <c:showLegendKey val="0"/>
          <c:showVal val="0"/>
          <c:showCatName val="0"/>
          <c:showSerName val="0"/>
          <c:showPercent val="0"/>
          <c:showBubbleSize val="0"/>
        </c:dLbls>
        <c:axId val="2121636208"/>
        <c:axId val="2121635248"/>
      </c:radarChart>
      <c:catAx>
        <c:axId val="2121636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5">
                    <a:lumMod val="75000"/>
                  </a:schemeClr>
                </a:solidFill>
                <a:latin typeface="+mn-lt"/>
                <a:ea typeface="+mn-ea"/>
                <a:cs typeface="+mn-cs"/>
              </a:defRPr>
            </a:pPr>
            <a:endParaRPr lang="es-MX"/>
          </a:p>
        </c:txPr>
        <c:crossAx val="2121635248"/>
        <c:crosses val="autoZero"/>
        <c:auto val="1"/>
        <c:lblAlgn val="ctr"/>
        <c:lblOffset val="100"/>
        <c:noMultiLvlLbl val="0"/>
      </c:catAx>
      <c:valAx>
        <c:axId val="212163524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12163620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s-MX"/>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91481E-3345-4C99-9CD6-26FCD4A9A8F5}" type="doc">
      <dgm:prSet loTypeId="urn:microsoft.com/office/officeart/2005/8/layout/vList2" loCatId="list" qsTypeId="urn:microsoft.com/office/officeart/2005/8/quickstyle/simple5" qsCatId="simple" csTypeId="urn:microsoft.com/office/officeart/2005/8/colors/accent2_2" csCatId="accent2" phldr="1"/>
      <dgm:spPr/>
      <dgm:t>
        <a:bodyPr/>
        <a:lstStyle/>
        <a:p>
          <a:endParaRPr lang="en-US"/>
        </a:p>
      </dgm:t>
    </dgm:pt>
    <dgm:pt modelId="{D8110337-57D4-4AA2-BD60-22268AF693A6}">
      <dgm:prSet/>
      <dgm:spPr/>
      <dgm:t>
        <a:bodyPr/>
        <a:lstStyle/>
        <a:p>
          <a:r>
            <a:rPr lang="es-MX" dirty="0"/>
            <a:t>1. La discusión teórica sobre la producción del espacio social, las regiones, los territorios. </a:t>
          </a:r>
          <a:endParaRPr lang="en-US" dirty="0"/>
        </a:p>
      </dgm:t>
    </dgm:pt>
    <dgm:pt modelId="{5A81E6B3-8493-491B-A701-A691265C9C44}" type="parTrans" cxnId="{F7EE2E6E-CF29-4D61-A0C7-E38F18D90E14}">
      <dgm:prSet/>
      <dgm:spPr/>
      <dgm:t>
        <a:bodyPr/>
        <a:lstStyle/>
        <a:p>
          <a:endParaRPr lang="en-US"/>
        </a:p>
      </dgm:t>
    </dgm:pt>
    <dgm:pt modelId="{BC3AC9B5-A138-4D66-9A7A-2D2BF3C6D533}" type="sibTrans" cxnId="{F7EE2E6E-CF29-4D61-A0C7-E38F18D90E14}">
      <dgm:prSet/>
      <dgm:spPr/>
      <dgm:t>
        <a:bodyPr/>
        <a:lstStyle/>
        <a:p>
          <a:endParaRPr lang="en-US"/>
        </a:p>
      </dgm:t>
    </dgm:pt>
    <dgm:pt modelId="{32BA2C4C-0E87-4223-AC3F-AC860B4E747E}">
      <dgm:prSet/>
      <dgm:spPr/>
      <dgm:t>
        <a:bodyPr/>
        <a:lstStyle/>
        <a:p>
          <a:r>
            <a:rPr lang="es-MX" dirty="0"/>
            <a:t>2. Un poco de historia sobre la lucha por la tierra en México</a:t>
          </a:r>
          <a:endParaRPr lang="en-US" dirty="0"/>
        </a:p>
      </dgm:t>
    </dgm:pt>
    <dgm:pt modelId="{E256827C-F27A-4517-A030-7A64E2075BBF}" type="parTrans" cxnId="{17EECA4A-3D01-487A-9C0A-F124EB5BE976}">
      <dgm:prSet/>
      <dgm:spPr/>
      <dgm:t>
        <a:bodyPr/>
        <a:lstStyle/>
        <a:p>
          <a:endParaRPr lang="en-US"/>
        </a:p>
      </dgm:t>
    </dgm:pt>
    <dgm:pt modelId="{97030E0E-4A74-4166-AA2D-9EDC07995C73}" type="sibTrans" cxnId="{17EECA4A-3D01-487A-9C0A-F124EB5BE976}">
      <dgm:prSet/>
      <dgm:spPr/>
      <dgm:t>
        <a:bodyPr/>
        <a:lstStyle/>
        <a:p>
          <a:endParaRPr lang="en-US"/>
        </a:p>
      </dgm:t>
    </dgm:pt>
    <dgm:pt modelId="{3B10E1E7-2484-4C50-A3F5-B8280B287668}">
      <dgm:prSet/>
      <dgm:spPr/>
      <dgm:t>
        <a:bodyPr/>
        <a:lstStyle/>
        <a:p>
          <a:r>
            <a:rPr lang="es-MX" dirty="0"/>
            <a:t>3. El ISSSTE relanzado los sueños en el proyecto social de la 4T.</a:t>
          </a:r>
          <a:endParaRPr lang="en-US" dirty="0"/>
        </a:p>
      </dgm:t>
    </dgm:pt>
    <dgm:pt modelId="{BAE5255B-4690-4661-9795-5889A36517A2}" type="parTrans" cxnId="{73CA5B40-CD46-49EB-A03E-5A279D1B65AD}">
      <dgm:prSet/>
      <dgm:spPr/>
      <dgm:t>
        <a:bodyPr/>
        <a:lstStyle/>
        <a:p>
          <a:endParaRPr lang="en-US"/>
        </a:p>
      </dgm:t>
    </dgm:pt>
    <dgm:pt modelId="{91F57D95-B784-43DE-8082-CDBA61E38BEA}" type="sibTrans" cxnId="{73CA5B40-CD46-49EB-A03E-5A279D1B65AD}">
      <dgm:prSet/>
      <dgm:spPr/>
      <dgm:t>
        <a:bodyPr/>
        <a:lstStyle/>
        <a:p>
          <a:endParaRPr lang="en-US"/>
        </a:p>
      </dgm:t>
    </dgm:pt>
    <dgm:pt modelId="{E0F4C09A-58CD-D547-A9A4-700426AC6B4F}" type="pres">
      <dgm:prSet presAssocID="{5991481E-3345-4C99-9CD6-26FCD4A9A8F5}" presName="linear" presStyleCnt="0">
        <dgm:presLayoutVars>
          <dgm:animLvl val="lvl"/>
          <dgm:resizeHandles val="exact"/>
        </dgm:presLayoutVars>
      </dgm:prSet>
      <dgm:spPr/>
    </dgm:pt>
    <dgm:pt modelId="{F42A815F-31E1-F445-9C58-086C376F32DA}" type="pres">
      <dgm:prSet presAssocID="{D8110337-57D4-4AA2-BD60-22268AF693A6}" presName="parentText" presStyleLbl="node1" presStyleIdx="0" presStyleCnt="3">
        <dgm:presLayoutVars>
          <dgm:chMax val="0"/>
          <dgm:bulletEnabled val="1"/>
        </dgm:presLayoutVars>
      </dgm:prSet>
      <dgm:spPr/>
    </dgm:pt>
    <dgm:pt modelId="{03472CE5-2898-6049-908F-75D225310099}" type="pres">
      <dgm:prSet presAssocID="{BC3AC9B5-A138-4D66-9A7A-2D2BF3C6D533}" presName="spacer" presStyleCnt="0"/>
      <dgm:spPr/>
    </dgm:pt>
    <dgm:pt modelId="{98F954A5-6B2C-684E-9EFB-1CBC55A205AE}" type="pres">
      <dgm:prSet presAssocID="{32BA2C4C-0E87-4223-AC3F-AC860B4E747E}" presName="parentText" presStyleLbl="node1" presStyleIdx="1" presStyleCnt="3">
        <dgm:presLayoutVars>
          <dgm:chMax val="0"/>
          <dgm:bulletEnabled val="1"/>
        </dgm:presLayoutVars>
      </dgm:prSet>
      <dgm:spPr/>
    </dgm:pt>
    <dgm:pt modelId="{9634B718-71D5-C44D-9D58-F20909E59DC0}" type="pres">
      <dgm:prSet presAssocID="{97030E0E-4A74-4166-AA2D-9EDC07995C73}" presName="spacer" presStyleCnt="0"/>
      <dgm:spPr/>
    </dgm:pt>
    <dgm:pt modelId="{CDFBB987-01DA-F947-A726-2CDAAEF872B3}" type="pres">
      <dgm:prSet presAssocID="{3B10E1E7-2484-4C50-A3F5-B8280B287668}" presName="parentText" presStyleLbl="node1" presStyleIdx="2" presStyleCnt="3">
        <dgm:presLayoutVars>
          <dgm:chMax val="0"/>
          <dgm:bulletEnabled val="1"/>
        </dgm:presLayoutVars>
      </dgm:prSet>
      <dgm:spPr/>
    </dgm:pt>
  </dgm:ptLst>
  <dgm:cxnLst>
    <dgm:cxn modelId="{73CA5B40-CD46-49EB-A03E-5A279D1B65AD}" srcId="{5991481E-3345-4C99-9CD6-26FCD4A9A8F5}" destId="{3B10E1E7-2484-4C50-A3F5-B8280B287668}" srcOrd="2" destOrd="0" parTransId="{BAE5255B-4690-4661-9795-5889A36517A2}" sibTransId="{91F57D95-B784-43DE-8082-CDBA61E38BEA}"/>
    <dgm:cxn modelId="{75AEC441-6824-4743-854C-000DEE60CF63}" type="presOf" srcId="{D8110337-57D4-4AA2-BD60-22268AF693A6}" destId="{F42A815F-31E1-F445-9C58-086C376F32DA}" srcOrd="0" destOrd="0" presId="urn:microsoft.com/office/officeart/2005/8/layout/vList2"/>
    <dgm:cxn modelId="{71331B45-8B42-C84D-B498-B9B5C4CA2906}" type="presOf" srcId="{3B10E1E7-2484-4C50-A3F5-B8280B287668}" destId="{CDFBB987-01DA-F947-A726-2CDAAEF872B3}" srcOrd="0" destOrd="0" presId="urn:microsoft.com/office/officeart/2005/8/layout/vList2"/>
    <dgm:cxn modelId="{17EECA4A-3D01-487A-9C0A-F124EB5BE976}" srcId="{5991481E-3345-4C99-9CD6-26FCD4A9A8F5}" destId="{32BA2C4C-0E87-4223-AC3F-AC860B4E747E}" srcOrd="1" destOrd="0" parTransId="{E256827C-F27A-4517-A030-7A64E2075BBF}" sibTransId="{97030E0E-4A74-4166-AA2D-9EDC07995C73}"/>
    <dgm:cxn modelId="{DC37CF67-A10E-9843-8768-9B8B3FA7FF15}" type="presOf" srcId="{32BA2C4C-0E87-4223-AC3F-AC860B4E747E}" destId="{98F954A5-6B2C-684E-9EFB-1CBC55A205AE}" srcOrd="0" destOrd="0" presId="urn:microsoft.com/office/officeart/2005/8/layout/vList2"/>
    <dgm:cxn modelId="{F7EE2E6E-CF29-4D61-A0C7-E38F18D90E14}" srcId="{5991481E-3345-4C99-9CD6-26FCD4A9A8F5}" destId="{D8110337-57D4-4AA2-BD60-22268AF693A6}" srcOrd="0" destOrd="0" parTransId="{5A81E6B3-8493-491B-A701-A691265C9C44}" sibTransId="{BC3AC9B5-A138-4D66-9A7A-2D2BF3C6D533}"/>
    <dgm:cxn modelId="{F745FDB4-0B63-6242-B336-88C53A83AC94}" type="presOf" srcId="{5991481E-3345-4C99-9CD6-26FCD4A9A8F5}" destId="{E0F4C09A-58CD-D547-A9A4-700426AC6B4F}" srcOrd="0" destOrd="0" presId="urn:microsoft.com/office/officeart/2005/8/layout/vList2"/>
    <dgm:cxn modelId="{2EB41305-6DC9-A647-9381-0CB7F0F6C9CB}" type="presParOf" srcId="{E0F4C09A-58CD-D547-A9A4-700426AC6B4F}" destId="{F42A815F-31E1-F445-9C58-086C376F32DA}" srcOrd="0" destOrd="0" presId="urn:microsoft.com/office/officeart/2005/8/layout/vList2"/>
    <dgm:cxn modelId="{3530B643-CEEC-454D-AF05-C797C26CB7AE}" type="presParOf" srcId="{E0F4C09A-58CD-D547-A9A4-700426AC6B4F}" destId="{03472CE5-2898-6049-908F-75D225310099}" srcOrd="1" destOrd="0" presId="urn:microsoft.com/office/officeart/2005/8/layout/vList2"/>
    <dgm:cxn modelId="{D692BB63-F331-4F49-9245-9E67DEA7AC8F}" type="presParOf" srcId="{E0F4C09A-58CD-D547-A9A4-700426AC6B4F}" destId="{98F954A5-6B2C-684E-9EFB-1CBC55A205AE}" srcOrd="2" destOrd="0" presId="urn:microsoft.com/office/officeart/2005/8/layout/vList2"/>
    <dgm:cxn modelId="{4A8960CD-DF0A-A445-AA03-6925A4391289}" type="presParOf" srcId="{E0F4C09A-58CD-D547-A9A4-700426AC6B4F}" destId="{9634B718-71D5-C44D-9D58-F20909E59DC0}" srcOrd="3" destOrd="0" presId="urn:microsoft.com/office/officeart/2005/8/layout/vList2"/>
    <dgm:cxn modelId="{DE7D048C-9C61-DF4E-A7E5-DDA8F6722002}" type="presParOf" srcId="{E0F4C09A-58CD-D547-A9A4-700426AC6B4F}" destId="{CDFBB987-01DA-F947-A726-2CDAAEF872B3}"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0B1DA5-168C-43A5-BBEF-727C6E5E6FE5}"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es-MX"/>
        </a:p>
      </dgm:t>
    </dgm:pt>
    <dgm:pt modelId="{C2941B49-45A7-4E47-BC7F-B31E28CDAD17}">
      <dgm:prSet phldrT="[Texto]" custT="1"/>
      <dgm:spPr/>
      <dgm:t>
        <a:bodyPr/>
        <a:lstStyle/>
        <a:p>
          <a:r>
            <a:rPr lang="es-MX" sz="1200" dirty="0"/>
            <a:t>Agri-cultura</a:t>
          </a:r>
        </a:p>
      </dgm:t>
    </dgm:pt>
    <dgm:pt modelId="{5BBE74BB-4C08-4220-A738-B1FD5DCFD965}" type="parTrans" cxnId="{D5A474EF-453F-4033-9300-A40223B60E7C}">
      <dgm:prSet/>
      <dgm:spPr/>
      <dgm:t>
        <a:bodyPr/>
        <a:lstStyle/>
        <a:p>
          <a:endParaRPr lang="es-MX"/>
        </a:p>
      </dgm:t>
    </dgm:pt>
    <dgm:pt modelId="{888F5F92-329A-4526-AAC0-79633EB88968}" type="sibTrans" cxnId="{D5A474EF-453F-4033-9300-A40223B60E7C}">
      <dgm:prSet/>
      <dgm:spPr/>
      <dgm:t>
        <a:bodyPr/>
        <a:lstStyle/>
        <a:p>
          <a:endParaRPr lang="es-MX" dirty="0"/>
        </a:p>
      </dgm:t>
    </dgm:pt>
    <dgm:pt modelId="{B5C81AAE-D88B-4082-BC45-0443E191D14C}">
      <dgm:prSet phldrT="[Texto]" custT="1"/>
      <dgm:spPr/>
      <dgm:t>
        <a:bodyPr/>
        <a:lstStyle/>
        <a:p>
          <a:r>
            <a:rPr lang="es-MX" sz="1200" dirty="0" err="1"/>
            <a:t>Indus-tria</a:t>
          </a:r>
          <a:endParaRPr lang="es-MX" sz="1200" dirty="0"/>
        </a:p>
      </dgm:t>
    </dgm:pt>
    <dgm:pt modelId="{22C6CA44-9550-4A63-967E-C21CA117FF0C}" type="parTrans" cxnId="{97F2BECD-7E68-4184-82A4-4BF88D8E9C11}">
      <dgm:prSet/>
      <dgm:spPr/>
      <dgm:t>
        <a:bodyPr/>
        <a:lstStyle/>
        <a:p>
          <a:endParaRPr lang="es-MX"/>
        </a:p>
      </dgm:t>
    </dgm:pt>
    <dgm:pt modelId="{85FFC519-80E1-4300-9D53-39F622AFDB62}" type="sibTrans" cxnId="{97F2BECD-7E68-4184-82A4-4BF88D8E9C11}">
      <dgm:prSet/>
      <dgm:spPr/>
      <dgm:t>
        <a:bodyPr/>
        <a:lstStyle/>
        <a:p>
          <a:r>
            <a:rPr lang="es-MX" dirty="0"/>
            <a:t>Comer-</a:t>
          </a:r>
          <a:r>
            <a:rPr lang="es-MX" dirty="0" err="1"/>
            <a:t>cio</a:t>
          </a:r>
          <a:endParaRPr lang="es-MX" dirty="0"/>
        </a:p>
      </dgm:t>
    </dgm:pt>
    <dgm:pt modelId="{215AD8F5-732C-4285-8698-02809C1E9E50}">
      <dgm:prSet phldrT="[Texto]"/>
      <dgm:spPr/>
      <dgm:t>
        <a:bodyPr/>
        <a:lstStyle/>
        <a:p>
          <a:r>
            <a:rPr lang="es-MX"/>
            <a:t>Servicios, banca, finanzas</a:t>
          </a:r>
        </a:p>
      </dgm:t>
    </dgm:pt>
    <dgm:pt modelId="{A4B8ACEB-99CC-45BE-93DC-322F591CEBE6}" type="parTrans" cxnId="{B72E2474-3901-4A57-92E0-34924846F959}">
      <dgm:prSet/>
      <dgm:spPr/>
      <dgm:t>
        <a:bodyPr/>
        <a:lstStyle/>
        <a:p>
          <a:endParaRPr lang="es-MX"/>
        </a:p>
      </dgm:t>
    </dgm:pt>
    <dgm:pt modelId="{10EE3482-39E3-461F-8C38-6A179AA55901}" type="sibTrans" cxnId="{B72E2474-3901-4A57-92E0-34924846F959}">
      <dgm:prSet/>
      <dgm:spPr/>
      <dgm:t>
        <a:bodyPr/>
        <a:lstStyle/>
        <a:p>
          <a:r>
            <a:rPr lang="es-MX"/>
            <a:t>espacios públicos</a:t>
          </a:r>
        </a:p>
      </dgm:t>
    </dgm:pt>
    <dgm:pt modelId="{A009D3B4-0A2F-4AEA-909D-4971C48A76DE}">
      <dgm:prSet custT="1"/>
      <dgm:spPr/>
      <dgm:t>
        <a:bodyPr/>
        <a:lstStyle/>
        <a:p>
          <a:r>
            <a:rPr lang="es-MX" sz="1200"/>
            <a:t>Seguir-dad</a:t>
          </a:r>
        </a:p>
      </dgm:t>
    </dgm:pt>
    <dgm:pt modelId="{60613A81-56C3-43A7-843F-1362FA3CC71D}" type="parTrans" cxnId="{978BCF25-59C2-414F-9986-1EC82C270301}">
      <dgm:prSet/>
      <dgm:spPr/>
      <dgm:t>
        <a:bodyPr/>
        <a:lstStyle/>
        <a:p>
          <a:endParaRPr lang="es-MX"/>
        </a:p>
      </dgm:t>
    </dgm:pt>
    <dgm:pt modelId="{FFA69A1C-5056-4699-BA5F-63397E1D56B5}" type="sibTrans" cxnId="{978BCF25-59C2-414F-9986-1EC82C270301}">
      <dgm:prSet custT="1"/>
      <dgm:spPr/>
      <dgm:t>
        <a:bodyPr/>
        <a:lstStyle/>
        <a:p>
          <a:r>
            <a:rPr lang="es-MX" sz="1200" dirty="0"/>
            <a:t>Reservas naturales</a:t>
          </a:r>
        </a:p>
      </dgm:t>
    </dgm:pt>
    <dgm:pt modelId="{0139EB72-54B1-4795-821F-B74CAD788B1C}">
      <dgm:prSet custT="1"/>
      <dgm:spPr/>
      <dgm:t>
        <a:bodyPr/>
        <a:lstStyle/>
        <a:p>
          <a:r>
            <a:rPr lang="es-MX" sz="1200" dirty="0" err="1"/>
            <a:t>Depor</a:t>
          </a:r>
          <a:r>
            <a:rPr lang="es-MX" sz="1200" dirty="0"/>
            <a:t>-tes y cultura</a:t>
          </a:r>
        </a:p>
      </dgm:t>
    </dgm:pt>
    <dgm:pt modelId="{E2E63C25-59BA-45D4-A61E-EEB658DCD442}" type="parTrans" cxnId="{E52675BA-C909-44F0-90ED-65BF619978DA}">
      <dgm:prSet/>
      <dgm:spPr/>
      <dgm:t>
        <a:bodyPr/>
        <a:lstStyle/>
        <a:p>
          <a:endParaRPr lang="es-MX"/>
        </a:p>
      </dgm:t>
    </dgm:pt>
    <dgm:pt modelId="{E7C747F6-81C5-434F-A51D-71A942AC0649}" type="sibTrans" cxnId="{E52675BA-C909-44F0-90ED-65BF619978DA}">
      <dgm:prSet custT="1"/>
      <dgm:spPr/>
      <dgm:t>
        <a:bodyPr/>
        <a:lstStyle/>
        <a:p>
          <a:r>
            <a:rPr lang="es-MX" sz="1200" dirty="0"/>
            <a:t>Servicios</a:t>
          </a:r>
        </a:p>
        <a:p>
          <a:r>
            <a:rPr lang="es-MX" sz="1200" dirty="0"/>
            <a:t>médicos y educativos</a:t>
          </a:r>
        </a:p>
      </dgm:t>
    </dgm:pt>
    <dgm:pt modelId="{B2AD8040-AE23-4CDE-A642-CF1008F61289}">
      <dgm:prSet custT="1"/>
      <dgm:spPr/>
      <dgm:t>
        <a:bodyPr/>
        <a:lstStyle/>
        <a:p>
          <a:r>
            <a:rPr lang="es-MX" sz="1200" dirty="0" err="1"/>
            <a:t>Gobier</a:t>
          </a:r>
          <a:r>
            <a:rPr lang="es-MX" sz="1200" dirty="0"/>
            <a:t>-no</a:t>
          </a:r>
        </a:p>
      </dgm:t>
    </dgm:pt>
    <dgm:pt modelId="{9FA37A14-8CD6-4BE9-841B-F31450812BF2}" type="parTrans" cxnId="{CE6EA72B-F163-41F5-AF42-12A1D2AFD26E}">
      <dgm:prSet/>
      <dgm:spPr/>
      <dgm:t>
        <a:bodyPr/>
        <a:lstStyle/>
        <a:p>
          <a:endParaRPr lang="es-MX"/>
        </a:p>
      </dgm:t>
    </dgm:pt>
    <dgm:pt modelId="{B0FF2669-D05B-4390-93B8-BAD4870DF622}" type="sibTrans" cxnId="{CE6EA72B-F163-41F5-AF42-12A1D2AFD26E}">
      <dgm:prSet/>
      <dgm:spPr/>
      <dgm:t>
        <a:bodyPr/>
        <a:lstStyle/>
        <a:p>
          <a:r>
            <a:rPr lang="es-MX"/>
            <a:t>Trans-porte</a:t>
          </a:r>
        </a:p>
      </dgm:t>
    </dgm:pt>
    <dgm:pt modelId="{FFCDB8F5-43A8-4686-BEC9-1A3EE1F66B87}" type="pres">
      <dgm:prSet presAssocID="{220B1DA5-168C-43A5-BBEF-727C6E5E6FE5}" presName="Name0" presStyleCnt="0">
        <dgm:presLayoutVars>
          <dgm:chMax/>
          <dgm:chPref/>
          <dgm:dir/>
          <dgm:animLvl val="lvl"/>
        </dgm:presLayoutVars>
      </dgm:prSet>
      <dgm:spPr/>
    </dgm:pt>
    <dgm:pt modelId="{21D67D92-44FB-45B9-A146-B2C72AB1D370}" type="pres">
      <dgm:prSet presAssocID="{C2941B49-45A7-4E47-BC7F-B31E28CDAD17}" presName="composite" presStyleCnt="0"/>
      <dgm:spPr/>
    </dgm:pt>
    <dgm:pt modelId="{6F765D84-B15E-4301-B1BC-16D997BBA9F2}" type="pres">
      <dgm:prSet presAssocID="{C2941B49-45A7-4E47-BC7F-B31E28CDAD17}" presName="Parent1" presStyleLbl="node1" presStyleIdx="0" presStyleCnt="12" custScaleX="127243">
        <dgm:presLayoutVars>
          <dgm:chMax val="1"/>
          <dgm:chPref val="1"/>
          <dgm:bulletEnabled val="1"/>
        </dgm:presLayoutVars>
      </dgm:prSet>
      <dgm:spPr/>
    </dgm:pt>
    <dgm:pt modelId="{99A35E97-E694-4ABF-89DC-5A34AEEEB154}" type="pres">
      <dgm:prSet presAssocID="{C2941B49-45A7-4E47-BC7F-B31E28CDAD17}" presName="Childtext1" presStyleLbl="revTx" presStyleIdx="0" presStyleCnt="6">
        <dgm:presLayoutVars>
          <dgm:chMax val="0"/>
          <dgm:chPref val="0"/>
          <dgm:bulletEnabled val="1"/>
        </dgm:presLayoutVars>
      </dgm:prSet>
      <dgm:spPr/>
    </dgm:pt>
    <dgm:pt modelId="{FD4F6EAC-C2E2-40A4-BBF6-C991CC83CC10}" type="pres">
      <dgm:prSet presAssocID="{C2941B49-45A7-4E47-BC7F-B31E28CDAD17}" presName="BalanceSpacing" presStyleCnt="0"/>
      <dgm:spPr/>
    </dgm:pt>
    <dgm:pt modelId="{25E3018E-6467-438D-B7FB-AA0333A2EA00}" type="pres">
      <dgm:prSet presAssocID="{C2941B49-45A7-4E47-BC7F-B31E28CDAD17}" presName="BalanceSpacing1" presStyleCnt="0"/>
      <dgm:spPr/>
    </dgm:pt>
    <dgm:pt modelId="{F5F1C613-53B8-40B0-A6FE-C94B1F18E723}" type="pres">
      <dgm:prSet presAssocID="{888F5F92-329A-4526-AAC0-79633EB88968}" presName="Accent1Text" presStyleLbl="node1" presStyleIdx="1" presStyleCnt="12"/>
      <dgm:spPr/>
    </dgm:pt>
    <dgm:pt modelId="{F7B49C49-E363-4238-9A78-C79DF4AEFFE5}" type="pres">
      <dgm:prSet presAssocID="{888F5F92-329A-4526-AAC0-79633EB88968}" presName="spaceBetweenRectangles" presStyleCnt="0"/>
      <dgm:spPr/>
    </dgm:pt>
    <dgm:pt modelId="{A2ADD48D-4592-4715-AF2D-CED9CB13E148}" type="pres">
      <dgm:prSet presAssocID="{B5C81AAE-D88B-4082-BC45-0443E191D14C}" presName="composite" presStyleCnt="0"/>
      <dgm:spPr/>
    </dgm:pt>
    <dgm:pt modelId="{4B9AC021-1061-420F-9B14-2D8DC26141DD}" type="pres">
      <dgm:prSet presAssocID="{B5C81AAE-D88B-4082-BC45-0443E191D14C}" presName="Parent1" presStyleLbl="node1" presStyleIdx="2" presStyleCnt="12" custScaleX="114408">
        <dgm:presLayoutVars>
          <dgm:chMax val="1"/>
          <dgm:chPref val="1"/>
          <dgm:bulletEnabled val="1"/>
        </dgm:presLayoutVars>
      </dgm:prSet>
      <dgm:spPr/>
    </dgm:pt>
    <dgm:pt modelId="{5CF04110-C782-4490-A21F-DBAB063196A3}" type="pres">
      <dgm:prSet presAssocID="{B5C81AAE-D88B-4082-BC45-0443E191D14C}" presName="Childtext1" presStyleLbl="revTx" presStyleIdx="1" presStyleCnt="6">
        <dgm:presLayoutVars>
          <dgm:chMax val="0"/>
          <dgm:chPref val="0"/>
          <dgm:bulletEnabled val="1"/>
        </dgm:presLayoutVars>
      </dgm:prSet>
      <dgm:spPr/>
    </dgm:pt>
    <dgm:pt modelId="{51E44053-B24F-41DA-A487-A3921A408B94}" type="pres">
      <dgm:prSet presAssocID="{B5C81AAE-D88B-4082-BC45-0443E191D14C}" presName="BalanceSpacing" presStyleCnt="0"/>
      <dgm:spPr/>
    </dgm:pt>
    <dgm:pt modelId="{D9E37E9B-8B88-4096-9BE0-4D2B9706192E}" type="pres">
      <dgm:prSet presAssocID="{B5C81AAE-D88B-4082-BC45-0443E191D14C}" presName="BalanceSpacing1" presStyleCnt="0"/>
      <dgm:spPr/>
    </dgm:pt>
    <dgm:pt modelId="{D80DC3B5-247F-4CDC-AB0D-1D18965FF271}" type="pres">
      <dgm:prSet presAssocID="{85FFC519-80E1-4300-9D53-39F622AFDB62}" presName="Accent1Text" presStyleLbl="node1" presStyleIdx="3" presStyleCnt="12"/>
      <dgm:spPr/>
    </dgm:pt>
    <dgm:pt modelId="{8A68DB51-BACA-4E7F-A268-4C0DB9231E5B}" type="pres">
      <dgm:prSet presAssocID="{85FFC519-80E1-4300-9D53-39F622AFDB62}" presName="spaceBetweenRectangles" presStyleCnt="0"/>
      <dgm:spPr/>
    </dgm:pt>
    <dgm:pt modelId="{AD843992-836E-4921-8E8D-8D6CDC90E255}" type="pres">
      <dgm:prSet presAssocID="{B2AD8040-AE23-4CDE-A642-CF1008F61289}" presName="composite" presStyleCnt="0"/>
      <dgm:spPr/>
    </dgm:pt>
    <dgm:pt modelId="{C43CEC13-5BEE-43EB-ADEC-B4D57B73087B}" type="pres">
      <dgm:prSet presAssocID="{B2AD8040-AE23-4CDE-A642-CF1008F61289}" presName="Parent1" presStyleLbl="node1" presStyleIdx="4" presStyleCnt="12" custScaleX="122169">
        <dgm:presLayoutVars>
          <dgm:chMax val="1"/>
          <dgm:chPref val="1"/>
          <dgm:bulletEnabled val="1"/>
        </dgm:presLayoutVars>
      </dgm:prSet>
      <dgm:spPr/>
    </dgm:pt>
    <dgm:pt modelId="{85D2519F-FACE-4486-9589-B95F43EB78E1}" type="pres">
      <dgm:prSet presAssocID="{B2AD8040-AE23-4CDE-A642-CF1008F61289}" presName="Childtext1" presStyleLbl="revTx" presStyleIdx="2" presStyleCnt="6">
        <dgm:presLayoutVars>
          <dgm:chMax val="0"/>
          <dgm:chPref val="0"/>
          <dgm:bulletEnabled val="1"/>
        </dgm:presLayoutVars>
      </dgm:prSet>
      <dgm:spPr/>
    </dgm:pt>
    <dgm:pt modelId="{6A479D1F-5AED-4940-9CB3-6A325CA33898}" type="pres">
      <dgm:prSet presAssocID="{B2AD8040-AE23-4CDE-A642-CF1008F61289}" presName="BalanceSpacing" presStyleCnt="0"/>
      <dgm:spPr/>
    </dgm:pt>
    <dgm:pt modelId="{56DE227A-5E9F-409B-BF6D-D153F0D0F36B}" type="pres">
      <dgm:prSet presAssocID="{B2AD8040-AE23-4CDE-A642-CF1008F61289}" presName="BalanceSpacing1" presStyleCnt="0"/>
      <dgm:spPr/>
    </dgm:pt>
    <dgm:pt modelId="{E707BE3F-6E19-48D4-8797-C9FAA5C5D4EA}" type="pres">
      <dgm:prSet presAssocID="{B0FF2669-D05B-4390-93B8-BAD4870DF622}" presName="Accent1Text" presStyleLbl="node1" presStyleIdx="5" presStyleCnt="12"/>
      <dgm:spPr/>
    </dgm:pt>
    <dgm:pt modelId="{FEDCFE71-40EE-45F5-B354-1B5DA3841214}" type="pres">
      <dgm:prSet presAssocID="{B0FF2669-D05B-4390-93B8-BAD4870DF622}" presName="spaceBetweenRectangles" presStyleCnt="0"/>
      <dgm:spPr/>
    </dgm:pt>
    <dgm:pt modelId="{18207078-4179-4D31-AE13-7139DB80F190}" type="pres">
      <dgm:prSet presAssocID="{0139EB72-54B1-4795-821F-B74CAD788B1C}" presName="composite" presStyleCnt="0"/>
      <dgm:spPr/>
    </dgm:pt>
    <dgm:pt modelId="{5327834E-2CD5-4576-8EE5-FB94277DF25C}" type="pres">
      <dgm:prSet presAssocID="{0139EB72-54B1-4795-821F-B74CAD788B1C}" presName="Parent1" presStyleLbl="node1" presStyleIdx="6" presStyleCnt="12" custScaleX="129629">
        <dgm:presLayoutVars>
          <dgm:chMax val="1"/>
          <dgm:chPref val="1"/>
          <dgm:bulletEnabled val="1"/>
        </dgm:presLayoutVars>
      </dgm:prSet>
      <dgm:spPr/>
    </dgm:pt>
    <dgm:pt modelId="{0A183C8E-2E8C-4DAD-965D-B8359DDFD083}" type="pres">
      <dgm:prSet presAssocID="{0139EB72-54B1-4795-821F-B74CAD788B1C}" presName="Childtext1" presStyleLbl="revTx" presStyleIdx="3" presStyleCnt="6">
        <dgm:presLayoutVars>
          <dgm:chMax val="0"/>
          <dgm:chPref val="0"/>
          <dgm:bulletEnabled val="1"/>
        </dgm:presLayoutVars>
      </dgm:prSet>
      <dgm:spPr/>
    </dgm:pt>
    <dgm:pt modelId="{722CBD5B-56E8-4E5E-B1E0-C531AA867F29}" type="pres">
      <dgm:prSet presAssocID="{0139EB72-54B1-4795-821F-B74CAD788B1C}" presName="BalanceSpacing" presStyleCnt="0"/>
      <dgm:spPr/>
    </dgm:pt>
    <dgm:pt modelId="{D477EB6A-8683-4AE8-A1A7-7B3ADC182F61}" type="pres">
      <dgm:prSet presAssocID="{0139EB72-54B1-4795-821F-B74CAD788B1C}" presName="BalanceSpacing1" presStyleCnt="0"/>
      <dgm:spPr/>
    </dgm:pt>
    <dgm:pt modelId="{92DED8EF-EFBF-4151-90AB-6C4C8C101C79}" type="pres">
      <dgm:prSet presAssocID="{E7C747F6-81C5-434F-A51D-71A942AC0649}" presName="Accent1Text" presStyleLbl="node1" presStyleIdx="7" presStyleCnt="12" custScaleX="159175" custLinFactNeighborX="38051" custLinFactNeighborY="3310"/>
      <dgm:spPr/>
    </dgm:pt>
    <dgm:pt modelId="{8522C96A-5A6A-4FC4-959F-DBFDF21AD780}" type="pres">
      <dgm:prSet presAssocID="{E7C747F6-81C5-434F-A51D-71A942AC0649}" presName="spaceBetweenRectangles" presStyleCnt="0"/>
      <dgm:spPr/>
    </dgm:pt>
    <dgm:pt modelId="{35B4E6B1-CE53-4711-B7B4-34C6E6E7028B}" type="pres">
      <dgm:prSet presAssocID="{A009D3B4-0A2F-4AEA-909D-4971C48A76DE}" presName="composite" presStyleCnt="0"/>
      <dgm:spPr/>
    </dgm:pt>
    <dgm:pt modelId="{471851D0-315F-4BAC-A22A-49963FFB0714}" type="pres">
      <dgm:prSet presAssocID="{A009D3B4-0A2F-4AEA-909D-4971C48A76DE}" presName="Parent1" presStyleLbl="node1" presStyleIdx="8" presStyleCnt="12" custScaleX="155146" custLinFactNeighborX="51775" custLinFactNeighborY="5518">
        <dgm:presLayoutVars>
          <dgm:chMax val="1"/>
          <dgm:chPref val="1"/>
          <dgm:bulletEnabled val="1"/>
        </dgm:presLayoutVars>
      </dgm:prSet>
      <dgm:spPr/>
    </dgm:pt>
    <dgm:pt modelId="{7CF94824-A98F-4151-98A9-B984DB0D4555}" type="pres">
      <dgm:prSet presAssocID="{A009D3B4-0A2F-4AEA-909D-4971C48A76DE}" presName="Childtext1" presStyleLbl="revTx" presStyleIdx="4" presStyleCnt="6">
        <dgm:presLayoutVars>
          <dgm:chMax val="0"/>
          <dgm:chPref val="0"/>
          <dgm:bulletEnabled val="1"/>
        </dgm:presLayoutVars>
      </dgm:prSet>
      <dgm:spPr/>
    </dgm:pt>
    <dgm:pt modelId="{2FAB22A2-1D0B-4BD2-A50D-6EADD41E3CCA}" type="pres">
      <dgm:prSet presAssocID="{A009D3B4-0A2F-4AEA-909D-4971C48A76DE}" presName="BalanceSpacing" presStyleCnt="0"/>
      <dgm:spPr/>
    </dgm:pt>
    <dgm:pt modelId="{8112FABE-8FFC-4902-9DE0-A6EDFDDB1E03}" type="pres">
      <dgm:prSet presAssocID="{A009D3B4-0A2F-4AEA-909D-4971C48A76DE}" presName="BalanceSpacing1" presStyleCnt="0"/>
      <dgm:spPr/>
    </dgm:pt>
    <dgm:pt modelId="{D937E43F-9368-4D0C-8F92-35681AA0A4E6}" type="pres">
      <dgm:prSet presAssocID="{FFA69A1C-5056-4699-BA5F-63397E1D56B5}" presName="Accent1Text" presStyleLbl="node1" presStyleIdx="9" presStyleCnt="12" custScaleX="179318" custLinFactNeighborX="-28807" custLinFactNeighborY="1103"/>
      <dgm:spPr/>
    </dgm:pt>
    <dgm:pt modelId="{9473276D-C421-43DB-8FEB-A54D52E8B7D3}" type="pres">
      <dgm:prSet presAssocID="{FFA69A1C-5056-4699-BA5F-63397E1D56B5}" presName="spaceBetweenRectangles" presStyleCnt="0"/>
      <dgm:spPr/>
    </dgm:pt>
    <dgm:pt modelId="{DA4ED78E-E06A-4F76-A2B3-66EBEF9CF8C8}" type="pres">
      <dgm:prSet presAssocID="{215AD8F5-732C-4285-8698-02809C1E9E50}" presName="composite" presStyleCnt="0"/>
      <dgm:spPr/>
    </dgm:pt>
    <dgm:pt modelId="{7C878DFA-E31B-415F-845F-4D33210364EE}" type="pres">
      <dgm:prSet presAssocID="{215AD8F5-732C-4285-8698-02809C1E9E50}" presName="Parent1" presStyleLbl="node1" presStyleIdx="10" presStyleCnt="12" custScaleX="172753" custLinFactNeighborX="-38051" custLinFactNeighborY="3311">
        <dgm:presLayoutVars>
          <dgm:chMax val="1"/>
          <dgm:chPref val="1"/>
          <dgm:bulletEnabled val="1"/>
        </dgm:presLayoutVars>
      </dgm:prSet>
      <dgm:spPr/>
    </dgm:pt>
    <dgm:pt modelId="{1E028D60-CD8D-45E6-BDC4-AC8B7B8CB1AC}" type="pres">
      <dgm:prSet presAssocID="{215AD8F5-732C-4285-8698-02809C1E9E50}" presName="Childtext1" presStyleLbl="revTx" presStyleIdx="5" presStyleCnt="6">
        <dgm:presLayoutVars>
          <dgm:chMax val="0"/>
          <dgm:chPref val="0"/>
          <dgm:bulletEnabled val="1"/>
        </dgm:presLayoutVars>
      </dgm:prSet>
      <dgm:spPr/>
    </dgm:pt>
    <dgm:pt modelId="{B3AB7824-51DE-4B44-9545-9C06D3451C33}" type="pres">
      <dgm:prSet presAssocID="{215AD8F5-732C-4285-8698-02809C1E9E50}" presName="BalanceSpacing" presStyleCnt="0"/>
      <dgm:spPr/>
    </dgm:pt>
    <dgm:pt modelId="{E2BE807E-9B22-4A0D-9DA8-F39739CA7769}" type="pres">
      <dgm:prSet presAssocID="{215AD8F5-732C-4285-8698-02809C1E9E50}" presName="BalanceSpacing1" presStyleCnt="0"/>
      <dgm:spPr/>
    </dgm:pt>
    <dgm:pt modelId="{9BD00610-849A-41FB-8824-B3F8E4F56999}" type="pres">
      <dgm:prSet presAssocID="{10EE3482-39E3-461F-8C38-6A179AA55901}" presName="Accent1Text" presStyleLbl="node1" presStyleIdx="11" presStyleCnt="12" custLinFactNeighborX="2537" custLinFactNeighborY="14770"/>
      <dgm:spPr/>
    </dgm:pt>
  </dgm:ptLst>
  <dgm:cxnLst>
    <dgm:cxn modelId="{3A6D0F1D-D1ED-4CDD-A023-93876E617839}" type="presOf" srcId="{888F5F92-329A-4526-AAC0-79633EB88968}" destId="{F5F1C613-53B8-40B0-A6FE-C94B1F18E723}" srcOrd="0" destOrd="0" presId="urn:microsoft.com/office/officeart/2008/layout/AlternatingHexagons"/>
    <dgm:cxn modelId="{978BCF25-59C2-414F-9986-1EC82C270301}" srcId="{220B1DA5-168C-43A5-BBEF-727C6E5E6FE5}" destId="{A009D3B4-0A2F-4AEA-909D-4971C48A76DE}" srcOrd="4" destOrd="0" parTransId="{60613A81-56C3-43A7-843F-1362FA3CC71D}" sibTransId="{FFA69A1C-5056-4699-BA5F-63397E1D56B5}"/>
    <dgm:cxn modelId="{3CEBEB27-C56C-4D7D-B341-4CC9BE915277}" type="presOf" srcId="{B0FF2669-D05B-4390-93B8-BAD4870DF622}" destId="{E707BE3F-6E19-48D4-8797-C9FAA5C5D4EA}" srcOrd="0" destOrd="0" presId="urn:microsoft.com/office/officeart/2008/layout/AlternatingHexagons"/>
    <dgm:cxn modelId="{CE6EA72B-F163-41F5-AF42-12A1D2AFD26E}" srcId="{220B1DA5-168C-43A5-BBEF-727C6E5E6FE5}" destId="{B2AD8040-AE23-4CDE-A642-CF1008F61289}" srcOrd="2" destOrd="0" parTransId="{9FA37A14-8CD6-4BE9-841B-F31450812BF2}" sibTransId="{B0FF2669-D05B-4390-93B8-BAD4870DF622}"/>
    <dgm:cxn modelId="{23234834-8AE8-4262-8957-7E8DF0D329F4}" type="presOf" srcId="{220B1DA5-168C-43A5-BBEF-727C6E5E6FE5}" destId="{FFCDB8F5-43A8-4686-BEC9-1A3EE1F66B87}" srcOrd="0" destOrd="0" presId="urn:microsoft.com/office/officeart/2008/layout/AlternatingHexagons"/>
    <dgm:cxn modelId="{28F87B34-1D70-410F-977D-7582ACBBDB01}" type="presOf" srcId="{C2941B49-45A7-4E47-BC7F-B31E28CDAD17}" destId="{6F765D84-B15E-4301-B1BC-16D997BBA9F2}" srcOrd="0" destOrd="0" presId="urn:microsoft.com/office/officeart/2008/layout/AlternatingHexagons"/>
    <dgm:cxn modelId="{40EADE3C-F303-42EF-95BB-ED3569CA4323}" type="presOf" srcId="{A009D3B4-0A2F-4AEA-909D-4971C48A76DE}" destId="{471851D0-315F-4BAC-A22A-49963FFB0714}" srcOrd="0" destOrd="0" presId="urn:microsoft.com/office/officeart/2008/layout/AlternatingHexagons"/>
    <dgm:cxn modelId="{DF1E9D4A-AFD6-46C6-B22D-1B82708418C1}" type="presOf" srcId="{FFA69A1C-5056-4699-BA5F-63397E1D56B5}" destId="{D937E43F-9368-4D0C-8F92-35681AA0A4E6}" srcOrd="0" destOrd="0" presId="urn:microsoft.com/office/officeart/2008/layout/AlternatingHexagons"/>
    <dgm:cxn modelId="{B72E2474-3901-4A57-92E0-34924846F959}" srcId="{220B1DA5-168C-43A5-BBEF-727C6E5E6FE5}" destId="{215AD8F5-732C-4285-8698-02809C1E9E50}" srcOrd="5" destOrd="0" parTransId="{A4B8ACEB-99CC-45BE-93DC-322F591CEBE6}" sibTransId="{10EE3482-39E3-461F-8C38-6A179AA55901}"/>
    <dgm:cxn modelId="{BFF3E675-865F-40CE-906F-D37C8E37B613}" type="presOf" srcId="{10EE3482-39E3-461F-8C38-6A179AA55901}" destId="{9BD00610-849A-41FB-8824-B3F8E4F56999}" srcOrd="0" destOrd="0" presId="urn:microsoft.com/office/officeart/2008/layout/AlternatingHexagons"/>
    <dgm:cxn modelId="{F0028D8B-34A9-450D-A63D-8A7A74CEA279}" type="presOf" srcId="{215AD8F5-732C-4285-8698-02809C1E9E50}" destId="{7C878DFA-E31B-415F-845F-4D33210364EE}" srcOrd="0" destOrd="0" presId="urn:microsoft.com/office/officeart/2008/layout/AlternatingHexagons"/>
    <dgm:cxn modelId="{29CE4991-EEAA-44FE-BDC1-B6B466BE22C3}" type="presOf" srcId="{E7C747F6-81C5-434F-A51D-71A942AC0649}" destId="{92DED8EF-EFBF-4151-90AB-6C4C8C101C79}" srcOrd="0" destOrd="0" presId="urn:microsoft.com/office/officeart/2008/layout/AlternatingHexagons"/>
    <dgm:cxn modelId="{F0FC1E95-AD63-4889-BE75-8A9B3D76624E}" type="presOf" srcId="{B2AD8040-AE23-4CDE-A642-CF1008F61289}" destId="{C43CEC13-5BEE-43EB-ADEC-B4D57B73087B}" srcOrd="0" destOrd="0" presId="urn:microsoft.com/office/officeart/2008/layout/AlternatingHexagons"/>
    <dgm:cxn modelId="{984D399D-3948-40E9-B52A-FF0A24F135F7}" type="presOf" srcId="{0139EB72-54B1-4795-821F-B74CAD788B1C}" destId="{5327834E-2CD5-4576-8EE5-FB94277DF25C}" srcOrd="0" destOrd="0" presId="urn:microsoft.com/office/officeart/2008/layout/AlternatingHexagons"/>
    <dgm:cxn modelId="{E52675BA-C909-44F0-90ED-65BF619978DA}" srcId="{220B1DA5-168C-43A5-BBEF-727C6E5E6FE5}" destId="{0139EB72-54B1-4795-821F-B74CAD788B1C}" srcOrd="3" destOrd="0" parTransId="{E2E63C25-59BA-45D4-A61E-EEB658DCD442}" sibTransId="{E7C747F6-81C5-434F-A51D-71A942AC0649}"/>
    <dgm:cxn modelId="{21CFBDBB-D671-4DBD-96D5-F64BB5D57A70}" type="presOf" srcId="{B5C81AAE-D88B-4082-BC45-0443E191D14C}" destId="{4B9AC021-1061-420F-9B14-2D8DC26141DD}" srcOrd="0" destOrd="0" presId="urn:microsoft.com/office/officeart/2008/layout/AlternatingHexagons"/>
    <dgm:cxn modelId="{97F2BECD-7E68-4184-82A4-4BF88D8E9C11}" srcId="{220B1DA5-168C-43A5-BBEF-727C6E5E6FE5}" destId="{B5C81AAE-D88B-4082-BC45-0443E191D14C}" srcOrd="1" destOrd="0" parTransId="{22C6CA44-9550-4A63-967E-C21CA117FF0C}" sibTransId="{85FFC519-80E1-4300-9D53-39F622AFDB62}"/>
    <dgm:cxn modelId="{D5A474EF-453F-4033-9300-A40223B60E7C}" srcId="{220B1DA5-168C-43A5-BBEF-727C6E5E6FE5}" destId="{C2941B49-45A7-4E47-BC7F-B31E28CDAD17}" srcOrd="0" destOrd="0" parTransId="{5BBE74BB-4C08-4220-A738-B1FD5DCFD965}" sibTransId="{888F5F92-329A-4526-AAC0-79633EB88968}"/>
    <dgm:cxn modelId="{642EA3F1-2EBB-4D16-8DEF-1B3C50C6856A}" type="presOf" srcId="{85FFC519-80E1-4300-9D53-39F622AFDB62}" destId="{D80DC3B5-247F-4CDC-AB0D-1D18965FF271}" srcOrd="0" destOrd="0" presId="urn:microsoft.com/office/officeart/2008/layout/AlternatingHexagons"/>
    <dgm:cxn modelId="{652D86AB-E48D-4845-BEFC-37AE1661E1EB}" type="presParOf" srcId="{FFCDB8F5-43A8-4686-BEC9-1A3EE1F66B87}" destId="{21D67D92-44FB-45B9-A146-B2C72AB1D370}" srcOrd="0" destOrd="0" presId="urn:microsoft.com/office/officeart/2008/layout/AlternatingHexagons"/>
    <dgm:cxn modelId="{B822A213-56ED-4FBE-9AEC-BDBFF9BCD2F8}" type="presParOf" srcId="{21D67D92-44FB-45B9-A146-B2C72AB1D370}" destId="{6F765D84-B15E-4301-B1BC-16D997BBA9F2}" srcOrd="0" destOrd="0" presId="urn:microsoft.com/office/officeart/2008/layout/AlternatingHexagons"/>
    <dgm:cxn modelId="{06FE9FB3-8226-40FA-99EC-E84A9C8322AB}" type="presParOf" srcId="{21D67D92-44FB-45B9-A146-B2C72AB1D370}" destId="{99A35E97-E694-4ABF-89DC-5A34AEEEB154}" srcOrd="1" destOrd="0" presId="urn:microsoft.com/office/officeart/2008/layout/AlternatingHexagons"/>
    <dgm:cxn modelId="{B9A2AE58-1C96-428E-87A0-B305DF6205B3}" type="presParOf" srcId="{21D67D92-44FB-45B9-A146-B2C72AB1D370}" destId="{FD4F6EAC-C2E2-40A4-BBF6-C991CC83CC10}" srcOrd="2" destOrd="0" presId="urn:microsoft.com/office/officeart/2008/layout/AlternatingHexagons"/>
    <dgm:cxn modelId="{3E3BA2C3-D912-4502-95CB-F6FD04651DCC}" type="presParOf" srcId="{21D67D92-44FB-45B9-A146-B2C72AB1D370}" destId="{25E3018E-6467-438D-B7FB-AA0333A2EA00}" srcOrd="3" destOrd="0" presId="urn:microsoft.com/office/officeart/2008/layout/AlternatingHexagons"/>
    <dgm:cxn modelId="{4CCC83C5-A815-472B-ADB1-A39F42672614}" type="presParOf" srcId="{21D67D92-44FB-45B9-A146-B2C72AB1D370}" destId="{F5F1C613-53B8-40B0-A6FE-C94B1F18E723}" srcOrd="4" destOrd="0" presId="urn:microsoft.com/office/officeart/2008/layout/AlternatingHexagons"/>
    <dgm:cxn modelId="{A8170A95-D82A-41D2-B117-6E21BC4FBB7C}" type="presParOf" srcId="{FFCDB8F5-43A8-4686-BEC9-1A3EE1F66B87}" destId="{F7B49C49-E363-4238-9A78-C79DF4AEFFE5}" srcOrd="1" destOrd="0" presId="urn:microsoft.com/office/officeart/2008/layout/AlternatingHexagons"/>
    <dgm:cxn modelId="{3F481532-0235-40E1-929B-2B61E41D2770}" type="presParOf" srcId="{FFCDB8F5-43A8-4686-BEC9-1A3EE1F66B87}" destId="{A2ADD48D-4592-4715-AF2D-CED9CB13E148}" srcOrd="2" destOrd="0" presId="urn:microsoft.com/office/officeart/2008/layout/AlternatingHexagons"/>
    <dgm:cxn modelId="{0145E54C-2ED7-4F8C-BA95-DBD81FB0FB65}" type="presParOf" srcId="{A2ADD48D-4592-4715-AF2D-CED9CB13E148}" destId="{4B9AC021-1061-420F-9B14-2D8DC26141DD}" srcOrd="0" destOrd="0" presId="urn:microsoft.com/office/officeart/2008/layout/AlternatingHexagons"/>
    <dgm:cxn modelId="{F87699A2-05D7-4B4B-A1AD-35C04BEF746F}" type="presParOf" srcId="{A2ADD48D-4592-4715-AF2D-CED9CB13E148}" destId="{5CF04110-C782-4490-A21F-DBAB063196A3}" srcOrd="1" destOrd="0" presId="urn:microsoft.com/office/officeart/2008/layout/AlternatingHexagons"/>
    <dgm:cxn modelId="{00FCB287-81D1-4706-A0D5-C53E0F02C581}" type="presParOf" srcId="{A2ADD48D-4592-4715-AF2D-CED9CB13E148}" destId="{51E44053-B24F-41DA-A487-A3921A408B94}" srcOrd="2" destOrd="0" presId="urn:microsoft.com/office/officeart/2008/layout/AlternatingHexagons"/>
    <dgm:cxn modelId="{C6F59DD5-6E71-4E95-947A-5A45616E3390}" type="presParOf" srcId="{A2ADD48D-4592-4715-AF2D-CED9CB13E148}" destId="{D9E37E9B-8B88-4096-9BE0-4D2B9706192E}" srcOrd="3" destOrd="0" presId="urn:microsoft.com/office/officeart/2008/layout/AlternatingHexagons"/>
    <dgm:cxn modelId="{46CA04B3-5A39-4AE8-AE4E-B748DE354A74}" type="presParOf" srcId="{A2ADD48D-4592-4715-AF2D-CED9CB13E148}" destId="{D80DC3B5-247F-4CDC-AB0D-1D18965FF271}" srcOrd="4" destOrd="0" presId="urn:microsoft.com/office/officeart/2008/layout/AlternatingHexagons"/>
    <dgm:cxn modelId="{000ADF26-0091-4802-8736-88BAB829E589}" type="presParOf" srcId="{FFCDB8F5-43A8-4686-BEC9-1A3EE1F66B87}" destId="{8A68DB51-BACA-4E7F-A268-4C0DB9231E5B}" srcOrd="3" destOrd="0" presId="urn:microsoft.com/office/officeart/2008/layout/AlternatingHexagons"/>
    <dgm:cxn modelId="{24CEE25C-159C-4642-B367-017C737DF542}" type="presParOf" srcId="{FFCDB8F5-43A8-4686-BEC9-1A3EE1F66B87}" destId="{AD843992-836E-4921-8E8D-8D6CDC90E255}" srcOrd="4" destOrd="0" presId="urn:microsoft.com/office/officeart/2008/layout/AlternatingHexagons"/>
    <dgm:cxn modelId="{02D78B00-D9D4-4043-8DE6-E3E6ADABAE1F}" type="presParOf" srcId="{AD843992-836E-4921-8E8D-8D6CDC90E255}" destId="{C43CEC13-5BEE-43EB-ADEC-B4D57B73087B}" srcOrd="0" destOrd="0" presId="urn:microsoft.com/office/officeart/2008/layout/AlternatingHexagons"/>
    <dgm:cxn modelId="{E4E1A62D-482F-458E-8828-4B02130DFD83}" type="presParOf" srcId="{AD843992-836E-4921-8E8D-8D6CDC90E255}" destId="{85D2519F-FACE-4486-9589-B95F43EB78E1}" srcOrd="1" destOrd="0" presId="urn:microsoft.com/office/officeart/2008/layout/AlternatingHexagons"/>
    <dgm:cxn modelId="{DE9DB2C8-9C45-493D-981F-6AF629A22D14}" type="presParOf" srcId="{AD843992-836E-4921-8E8D-8D6CDC90E255}" destId="{6A479D1F-5AED-4940-9CB3-6A325CA33898}" srcOrd="2" destOrd="0" presId="urn:microsoft.com/office/officeart/2008/layout/AlternatingHexagons"/>
    <dgm:cxn modelId="{173CA54A-A523-4124-A573-BB4EA965788C}" type="presParOf" srcId="{AD843992-836E-4921-8E8D-8D6CDC90E255}" destId="{56DE227A-5E9F-409B-BF6D-D153F0D0F36B}" srcOrd="3" destOrd="0" presId="urn:microsoft.com/office/officeart/2008/layout/AlternatingHexagons"/>
    <dgm:cxn modelId="{10961E6A-D732-47FD-971D-E9AFEE629B39}" type="presParOf" srcId="{AD843992-836E-4921-8E8D-8D6CDC90E255}" destId="{E707BE3F-6E19-48D4-8797-C9FAA5C5D4EA}" srcOrd="4" destOrd="0" presId="urn:microsoft.com/office/officeart/2008/layout/AlternatingHexagons"/>
    <dgm:cxn modelId="{FC2213F0-97A3-4A59-923B-2266BBBEEEBC}" type="presParOf" srcId="{FFCDB8F5-43A8-4686-BEC9-1A3EE1F66B87}" destId="{FEDCFE71-40EE-45F5-B354-1B5DA3841214}" srcOrd="5" destOrd="0" presId="urn:microsoft.com/office/officeart/2008/layout/AlternatingHexagons"/>
    <dgm:cxn modelId="{EB353DB3-4F26-4EAD-9F78-375912EF6698}" type="presParOf" srcId="{FFCDB8F5-43A8-4686-BEC9-1A3EE1F66B87}" destId="{18207078-4179-4D31-AE13-7139DB80F190}" srcOrd="6" destOrd="0" presId="urn:microsoft.com/office/officeart/2008/layout/AlternatingHexagons"/>
    <dgm:cxn modelId="{4F2197C5-42D9-476E-A180-C43BCBE71C99}" type="presParOf" srcId="{18207078-4179-4D31-AE13-7139DB80F190}" destId="{5327834E-2CD5-4576-8EE5-FB94277DF25C}" srcOrd="0" destOrd="0" presId="urn:microsoft.com/office/officeart/2008/layout/AlternatingHexagons"/>
    <dgm:cxn modelId="{D751CC44-2F46-40F1-87D1-C08CEE1B450E}" type="presParOf" srcId="{18207078-4179-4D31-AE13-7139DB80F190}" destId="{0A183C8E-2E8C-4DAD-965D-B8359DDFD083}" srcOrd="1" destOrd="0" presId="urn:microsoft.com/office/officeart/2008/layout/AlternatingHexagons"/>
    <dgm:cxn modelId="{758A1DD3-5AA2-4AF1-8553-0F24C79FF9C7}" type="presParOf" srcId="{18207078-4179-4D31-AE13-7139DB80F190}" destId="{722CBD5B-56E8-4E5E-B1E0-C531AA867F29}" srcOrd="2" destOrd="0" presId="urn:microsoft.com/office/officeart/2008/layout/AlternatingHexagons"/>
    <dgm:cxn modelId="{50C62F12-7A3A-4433-BB89-6F71FECE4BF1}" type="presParOf" srcId="{18207078-4179-4D31-AE13-7139DB80F190}" destId="{D477EB6A-8683-4AE8-A1A7-7B3ADC182F61}" srcOrd="3" destOrd="0" presId="urn:microsoft.com/office/officeart/2008/layout/AlternatingHexagons"/>
    <dgm:cxn modelId="{4D8B633A-7A0F-46ED-9B74-82154BF1BA7B}" type="presParOf" srcId="{18207078-4179-4D31-AE13-7139DB80F190}" destId="{92DED8EF-EFBF-4151-90AB-6C4C8C101C79}" srcOrd="4" destOrd="0" presId="urn:microsoft.com/office/officeart/2008/layout/AlternatingHexagons"/>
    <dgm:cxn modelId="{EF94FB60-3B34-43B3-8468-696A289B6A1B}" type="presParOf" srcId="{FFCDB8F5-43A8-4686-BEC9-1A3EE1F66B87}" destId="{8522C96A-5A6A-4FC4-959F-DBFDF21AD780}" srcOrd="7" destOrd="0" presId="urn:microsoft.com/office/officeart/2008/layout/AlternatingHexagons"/>
    <dgm:cxn modelId="{BF878D18-4160-4C69-A67C-0EE2E32AAA76}" type="presParOf" srcId="{FFCDB8F5-43A8-4686-BEC9-1A3EE1F66B87}" destId="{35B4E6B1-CE53-4711-B7B4-34C6E6E7028B}" srcOrd="8" destOrd="0" presId="urn:microsoft.com/office/officeart/2008/layout/AlternatingHexagons"/>
    <dgm:cxn modelId="{295870FB-401A-4D17-AD50-04EDB41BA18F}" type="presParOf" srcId="{35B4E6B1-CE53-4711-B7B4-34C6E6E7028B}" destId="{471851D0-315F-4BAC-A22A-49963FFB0714}" srcOrd="0" destOrd="0" presId="urn:microsoft.com/office/officeart/2008/layout/AlternatingHexagons"/>
    <dgm:cxn modelId="{84065865-493D-4390-8C75-92F34A91C6CA}" type="presParOf" srcId="{35B4E6B1-CE53-4711-B7B4-34C6E6E7028B}" destId="{7CF94824-A98F-4151-98A9-B984DB0D4555}" srcOrd="1" destOrd="0" presId="urn:microsoft.com/office/officeart/2008/layout/AlternatingHexagons"/>
    <dgm:cxn modelId="{981B2377-9835-46FD-AE3E-EF4C871F4512}" type="presParOf" srcId="{35B4E6B1-CE53-4711-B7B4-34C6E6E7028B}" destId="{2FAB22A2-1D0B-4BD2-A50D-6EADD41E3CCA}" srcOrd="2" destOrd="0" presId="urn:microsoft.com/office/officeart/2008/layout/AlternatingHexagons"/>
    <dgm:cxn modelId="{E07A2024-1C79-409E-8CF0-2C57C08C3851}" type="presParOf" srcId="{35B4E6B1-CE53-4711-B7B4-34C6E6E7028B}" destId="{8112FABE-8FFC-4902-9DE0-A6EDFDDB1E03}" srcOrd="3" destOrd="0" presId="urn:microsoft.com/office/officeart/2008/layout/AlternatingHexagons"/>
    <dgm:cxn modelId="{4862CD97-53C0-4F9F-A1DD-3967A1786EC5}" type="presParOf" srcId="{35B4E6B1-CE53-4711-B7B4-34C6E6E7028B}" destId="{D937E43F-9368-4D0C-8F92-35681AA0A4E6}" srcOrd="4" destOrd="0" presId="urn:microsoft.com/office/officeart/2008/layout/AlternatingHexagons"/>
    <dgm:cxn modelId="{7B870F2D-4759-40E8-A1F3-79C23725A154}" type="presParOf" srcId="{FFCDB8F5-43A8-4686-BEC9-1A3EE1F66B87}" destId="{9473276D-C421-43DB-8FEB-A54D52E8B7D3}" srcOrd="9" destOrd="0" presId="urn:microsoft.com/office/officeart/2008/layout/AlternatingHexagons"/>
    <dgm:cxn modelId="{E21C42AD-DEE3-4DCE-9450-64A2E352FFB9}" type="presParOf" srcId="{FFCDB8F5-43A8-4686-BEC9-1A3EE1F66B87}" destId="{DA4ED78E-E06A-4F76-A2B3-66EBEF9CF8C8}" srcOrd="10" destOrd="0" presId="urn:microsoft.com/office/officeart/2008/layout/AlternatingHexagons"/>
    <dgm:cxn modelId="{743CBA90-1144-4DC0-BFE3-3C3FA72182CE}" type="presParOf" srcId="{DA4ED78E-E06A-4F76-A2B3-66EBEF9CF8C8}" destId="{7C878DFA-E31B-415F-845F-4D33210364EE}" srcOrd="0" destOrd="0" presId="urn:microsoft.com/office/officeart/2008/layout/AlternatingHexagons"/>
    <dgm:cxn modelId="{6E2D1DBB-72B5-440F-AD32-37B3A0981C4F}" type="presParOf" srcId="{DA4ED78E-E06A-4F76-A2B3-66EBEF9CF8C8}" destId="{1E028D60-CD8D-45E6-BDC4-AC8B7B8CB1AC}" srcOrd="1" destOrd="0" presId="urn:microsoft.com/office/officeart/2008/layout/AlternatingHexagons"/>
    <dgm:cxn modelId="{A26164E6-0800-4B2B-B1E8-70DD32344EB6}" type="presParOf" srcId="{DA4ED78E-E06A-4F76-A2B3-66EBEF9CF8C8}" destId="{B3AB7824-51DE-4B44-9545-9C06D3451C33}" srcOrd="2" destOrd="0" presId="urn:microsoft.com/office/officeart/2008/layout/AlternatingHexagons"/>
    <dgm:cxn modelId="{21762643-605D-4E9F-9EF2-8134AD30B679}" type="presParOf" srcId="{DA4ED78E-E06A-4F76-A2B3-66EBEF9CF8C8}" destId="{E2BE807E-9B22-4A0D-9DA8-F39739CA7769}" srcOrd="3" destOrd="0" presId="urn:microsoft.com/office/officeart/2008/layout/AlternatingHexagons"/>
    <dgm:cxn modelId="{446F1CF4-245A-43A2-AF66-D94B36EE04F5}" type="presParOf" srcId="{DA4ED78E-E06A-4F76-A2B3-66EBEF9CF8C8}" destId="{9BD00610-849A-41FB-8824-B3F8E4F5699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53C763-7FCF-4E47-80C4-C6312C17AE84}" type="doc">
      <dgm:prSet loTypeId="urn:microsoft.com/office/officeart/2005/8/layout/hierarchy1" loCatId="hierarchy" qsTypeId="urn:microsoft.com/office/officeart/2005/8/quickstyle/simple2" qsCatId="simple" csTypeId="urn:microsoft.com/office/officeart/2005/8/colors/colorful2" csCatId="colorful" phldr="1"/>
      <dgm:spPr/>
      <dgm:t>
        <a:bodyPr/>
        <a:lstStyle/>
        <a:p>
          <a:endParaRPr lang="en-US"/>
        </a:p>
      </dgm:t>
    </dgm:pt>
    <dgm:pt modelId="{1520CB5B-31F1-4DA5-B91E-1FB7BC8855C2}">
      <dgm:prSet/>
      <dgm:spPr/>
      <dgm:t>
        <a:bodyPr/>
        <a:lstStyle/>
        <a:p>
          <a:r>
            <a:rPr lang="es-MX"/>
            <a:t>Son extensiones territoriales en las cuales se localizan una variedad de fenómenos demográficos, económicos, sociales, políticos.</a:t>
          </a:r>
          <a:endParaRPr lang="en-US"/>
        </a:p>
      </dgm:t>
    </dgm:pt>
    <dgm:pt modelId="{8A780562-0D23-4E2F-9E81-D8FF36B08EB7}" type="parTrans" cxnId="{64E5D839-36E9-4EFE-BBC3-76ACB85F2504}">
      <dgm:prSet/>
      <dgm:spPr/>
      <dgm:t>
        <a:bodyPr/>
        <a:lstStyle/>
        <a:p>
          <a:endParaRPr lang="en-US"/>
        </a:p>
      </dgm:t>
    </dgm:pt>
    <dgm:pt modelId="{C5EB3937-19FC-4C7F-B507-38C7B4F94501}" type="sibTrans" cxnId="{64E5D839-36E9-4EFE-BBC3-76ACB85F2504}">
      <dgm:prSet/>
      <dgm:spPr/>
      <dgm:t>
        <a:bodyPr/>
        <a:lstStyle/>
        <a:p>
          <a:endParaRPr lang="en-US"/>
        </a:p>
      </dgm:t>
    </dgm:pt>
    <dgm:pt modelId="{1B7F66C5-EE98-4794-B388-B51343FF41C0}">
      <dgm:prSet/>
      <dgm:spPr/>
      <dgm:t>
        <a:bodyPr/>
        <a:lstStyle/>
        <a:p>
          <a:r>
            <a:rPr lang="es-MX" dirty="0"/>
            <a:t>Superan a la clásica configuración de las ciudades con una zona central de gobierno, negocios y comercio y las periferias de actividades industriales, artesanales y de vivienda. </a:t>
          </a:r>
          <a:endParaRPr lang="en-US" dirty="0"/>
        </a:p>
      </dgm:t>
    </dgm:pt>
    <dgm:pt modelId="{E5AF486B-331D-43D4-BD76-D03B0497C418}" type="parTrans" cxnId="{54770F7F-9B8E-479C-ADAF-56017942CAE0}">
      <dgm:prSet/>
      <dgm:spPr/>
      <dgm:t>
        <a:bodyPr/>
        <a:lstStyle/>
        <a:p>
          <a:endParaRPr lang="en-US"/>
        </a:p>
      </dgm:t>
    </dgm:pt>
    <dgm:pt modelId="{F0DFA9C6-FC61-4259-9897-38FC10030E2F}" type="sibTrans" cxnId="{54770F7F-9B8E-479C-ADAF-56017942CAE0}">
      <dgm:prSet/>
      <dgm:spPr/>
      <dgm:t>
        <a:bodyPr/>
        <a:lstStyle/>
        <a:p>
          <a:endParaRPr lang="en-US"/>
        </a:p>
      </dgm:t>
    </dgm:pt>
    <dgm:pt modelId="{7F96627D-E331-4FF1-90FB-1C40611B9DBF}">
      <dgm:prSet/>
      <dgm:spPr/>
      <dgm:t>
        <a:bodyPr/>
        <a:lstStyle/>
        <a:p>
          <a:r>
            <a:rPr lang="es-MX" dirty="0"/>
            <a:t>Superan también a la clásica dicotomía ciudad-campo, en la que se mantenían los límites entre ambas zonas</a:t>
          </a:r>
          <a:endParaRPr lang="en-US" dirty="0"/>
        </a:p>
      </dgm:t>
    </dgm:pt>
    <dgm:pt modelId="{9879F376-598C-47F5-BA63-1685410A6D7B}" type="parTrans" cxnId="{25035D71-BF00-4C01-A027-3BE5CCC1BE44}">
      <dgm:prSet/>
      <dgm:spPr/>
      <dgm:t>
        <a:bodyPr/>
        <a:lstStyle/>
        <a:p>
          <a:endParaRPr lang="en-US"/>
        </a:p>
      </dgm:t>
    </dgm:pt>
    <dgm:pt modelId="{1E5045FF-466E-45AD-B385-1596382F0400}" type="sibTrans" cxnId="{25035D71-BF00-4C01-A027-3BE5CCC1BE44}">
      <dgm:prSet/>
      <dgm:spPr/>
      <dgm:t>
        <a:bodyPr/>
        <a:lstStyle/>
        <a:p>
          <a:endParaRPr lang="en-US"/>
        </a:p>
      </dgm:t>
    </dgm:pt>
    <dgm:pt modelId="{56B1F99E-9EBC-4C6A-B687-44059348F7E1}" type="pres">
      <dgm:prSet presAssocID="{DC53C763-7FCF-4E47-80C4-C6312C17AE84}" presName="hierChild1" presStyleCnt="0">
        <dgm:presLayoutVars>
          <dgm:chPref val="1"/>
          <dgm:dir/>
          <dgm:animOne val="branch"/>
          <dgm:animLvl val="lvl"/>
          <dgm:resizeHandles/>
        </dgm:presLayoutVars>
      </dgm:prSet>
      <dgm:spPr/>
    </dgm:pt>
    <dgm:pt modelId="{40A3290D-FAC3-4034-BB0D-B894C3252822}" type="pres">
      <dgm:prSet presAssocID="{1520CB5B-31F1-4DA5-B91E-1FB7BC8855C2}" presName="hierRoot1" presStyleCnt="0"/>
      <dgm:spPr/>
    </dgm:pt>
    <dgm:pt modelId="{368ABA8A-516E-45A7-9BE7-968406D94BF4}" type="pres">
      <dgm:prSet presAssocID="{1520CB5B-31F1-4DA5-B91E-1FB7BC8855C2}" presName="composite" presStyleCnt="0"/>
      <dgm:spPr/>
    </dgm:pt>
    <dgm:pt modelId="{1762F57F-D251-4990-9420-9F341BCCC82C}" type="pres">
      <dgm:prSet presAssocID="{1520CB5B-31F1-4DA5-B91E-1FB7BC8855C2}" presName="background" presStyleLbl="node0" presStyleIdx="0" presStyleCnt="3"/>
      <dgm:spPr/>
    </dgm:pt>
    <dgm:pt modelId="{259154D2-DBE5-4F1F-96AE-4EC8B0110E73}" type="pres">
      <dgm:prSet presAssocID="{1520CB5B-31F1-4DA5-B91E-1FB7BC8855C2}" presName="text" presStyleLbl="fgAcc0" presStyleIdx="0" presStyleCnt="3">
        <dgm:presLayoutVars>
          <dgm:chPref val="3"/>
        </dgm:presLayoutVars>
      </dgm:prSet>
      <dgm:spPr/>
    </dgm:pt>
    <dgm:pt modelId="{689F9901-7A60-488A-8373-1A66CEBB999F}" type="pres">
      <dgm:prSet presAssocID="{1520CB5B-31F1-4DA5-B91E-1FB7BC8855C2}" presName="hierChild2" presStyleCnt="0"/>
      <dgm:spPr/>
    </dgm:pt>
    <dgm:pt modelId="{39A7E079-F9CC-44FD-B89B-0A8C0E2682CC}" type="pres">
      <dgm:prSet presAssocID="{1B7F66C5-EE98-4794-B388-B51343FF41C0}" presName="hierRoot1" presStyleCnt="0"/>
      <dgm:spPr/>
    </dgm:pt>
    <dgm:pt modelId="{CA54760F-CA38-4BAD-9D1E-13FF01617545}" type="pres">
      <dgm:prSet presAssocID="{1B7F66C5-EE98-4794-B388-B51343FF41C0}" presName="composite" presStyleCnt="0"/>
      <dgm:spPr/>
    </dgm:pt>
    <dgm:pt modelId="{A07AB85A-9045-469E-8D4E-61417D1C804A}" type="pres">
      <dgm:prSet presAssocID="{1B7F66C5-EE98-4794-B388-B51343FF41C0}" presName="background" presStyleLbl="node0" presStyleIdx="1" presStyleCnt="3"/>
      <dgm:spPr/>
    </dgm:pt>
    <dgm:pt modelId="{BE7D452A-C2AF-48BE-9431-D6C0927D38E9}" type="pres">
      <dgm:prSet presAssocID="{1B7F66C5-EE98-4794-B388-B51343FF41C0}" presName="text" presStyleLbl="fgAcc0" presStyleIdx="1" presStyleCnt="3">
        <dgm:presLayoutVars>
          <dgm:chPref val="3"/>
        </dgm:presLayoutVars>
      </dgm:prSet>
      <dgm:spPr/>
    </dgm:pt>
    <dgm:pt modelId="{599B0EA6-4492-4DEF-AEBE-0AEC0CBF56F6}" type="pres">
      <dgm:prSet presAssocID="{1B7F66C5-EE98-4794-B388-B51343FF41C0}" presName="hierChild2" presStyleCnt="0"/>
      <dgm:spPr/>
    </dgm:pt>
    <dgm:pt modelId="{038EA347-676A-44AD-96AE-DBA238ED7F87}" type="pres">
      <dgm:prSet presAssocID="{7F96627D-E331-4FF1-90FB-1C40611B9DBF}" presName="hierRoot1" presStyleCnt="0"/>
      <dgm:spPr/>
    </dgm:pt>
    <dgm:pt modelId="{68DB29BD-0EA3-496E-BA76-DF364439047C}" type="pres">
      <dgm:prSet presAssocID="{7F96627D-E331-4FF1-90FB-1C40611B9DBF}" presName="composite" presStyleCnt="0"/>
      <dgm:spPr/>
    </dgm:pt>
    <dgm:pt modelId="{5F475CBC-ABB4-4F82-AAC8-CE04394C49E4}" type="pres">
      <dgm:prSet presAssocID="{7F96627D-E331-4FF1-90FB-1C40611B9DBF}" presName="background" presStyleLbl="node0" presStyleIdx="2" presStyleCnt="3"/>
      <dgm:spPr/>
    </dgm:pt>
    <dgm:pt modelId="{4F02B8BA-2B0C-475D-93BD-E93F9C06DB6A}" type="pres">
      <dgm:prSet presAssocID="{7F96627D-E331-4FF1-90FB-1C40611B9DBF}" presName="text" presStyleLbl="fgAcc0" presStyleIdx="2" presStyleCnt="3">
        <dgm:presLayoutVars>
          <dgm:chPref val="3"/>
        </dgm:presLayoutVars>
      </dgm:prSet>
      <dgm:spPr/>
    </dgm:pt>
    <dgm:pt modelId="{1CE28849-B542-4560-820F-F7C76469EAAB}" type="pres">
      <dgm:prSet presAssocID="{7F96627D-E331-4FF1-90FB-1C40611B9DBF}" presName="hierChild2" presStyleCnt="0"/>
      <dgm:spPr/>
    </dgm:pt>
  </dgm:ptLst>
  <dgm:cxnLst>
    <dgm:cxn modelId="{64E5D839-36E9-4EFE-BBC3-76ACB85F2504}" srcId="{DC53C763-7FCF-4E47-80C4-C6312C17AE84}" destId="{1520CB5B-31F1-4DA5-B91E-1FB7BC8855C2}" srcOrd="0" destOrd="0" parTransId="{8A780562-0D23-4E2F-9E81-D8FF36B08EB7}" sibTransId="{C5EB3937-19FC-4C7F-B507-38C7B4F94501}"/>
    <dgm:cxn modelId="{E21E3451-9D29-40D1-85FD-16B1756AC64E}" type="presOf" srcId="{DC53C763-7FCF-4E47-80C4-C6312C17AE84}" destId="{56B1F99E-9EBC-4C6A-B687-44059348F7E1}" srcOrd="0" destOrd="0" presId="urn:microsoft.com/office/officeart/2005/8/layout/hierarchy1"/>
    <dgm:cxn modelId="{25035D71-BF00-4C01-A027-3BE5CCC1BE44}" srcId="{DC53C763-7FCF-4E47-80C4-C6312C17AE84}" destId="{7F96627D-E331-4FF1-90FB-1C40611B9DBF}" srcOrd="2" destOrd="0" parTransId="{9879F376-598C-47F5-BA63-1685410A6D7B}" sibTransId="{1E5045FF-466E-45AD-B385-1596382F0400}"/>
    <dgm:cxn modelId="{54770F7F-9B8E-479C-ADAF-56017942CAE0}" srcId="{DC53C763-7FCF-4E47-80C4-C6312C17AE84}" destId="{1B7F66C5-EE98-4794-B388-B51343FF41C0}" srcOrd="1" destOrd="0" parTransId="{E5AF486B-331D-43D4-BD76-D03B0497C418}" sibTransId="{F0DFA9C6-FC61-4259-9897-38FC10030E2F}"/>
    <dgm:cxn modelId="{26C55BA5-4696-44C6-9713-5AD104F42A3C}" type="presOf" srcId="{1B7F66C5-EE98-4794-B388-B51343FF41C0}" destId="{BE7D452A-C2AF-48BE-9431-D6C0927D38E9}" srcOrd="0" destOrd="0" presId="urn:microsoft.com/office/officeart/2005/8/layout/hierarchy1"/>
    <dgm:cxn modelId="{339E54A6-D773-414F-BF20-3DC2F10ACB54}" type="presOf" srcId="{7F96627D-E331-4FF1-90FB-1C40611B9DBF}" destId="{4F02B8BA-2B0C-475D-93BD-E93F9C06DB6A}" srcOrd="0" destOrd="0" presId="urn:microsoft.com/office/officeart/2005/8/layout/hierarchy1"/>
    <dgm:cxn modelId="{9E9E38B9-84D8-4B23-BEB2-12869932BED5}" type="presOf" srcId="{1520CB5B-31F1-4DA5-B91E-1FB7BC8855C2}" destId="{259154D2-DBE5-4F1F-96AE-4EC8B0110E73}" srcOrd="0" destOrd="0" presId="urn:microsoft.com/office/officeart/2005/8/layout/hierarchy1"/>
    <dgm:cxn modelId="{65602B2C-C0A3-496D-99C6-7D8FE160FC14}" type="presParOf" srcId="{56B1F99E-9EBC-4C6A-B687-44059348F7E1}" destId="{40A3290D-FAC3-4034-BB0D-B894C3252822}" srcOrd="0" destOrd="0" presId="urn:microsoft.com/office/officeart/2005/8/layout/hierarchy1"/>
    <dgm:cxn modelId="{02BA25C3-20EF-4061-9886-F4D180A4E8AE}" type="presParOf" srcId="{40A3290D-FAC3-4034-BB0D-B894C3252822}" destId="{368ABA8A-516E-45A7-9BE7-968406D94BF4}" srcOrd="0" destOrd="0" presId="urn:microsoft.com/office/officeart/2005/8/layout/hierarchy1"/>
    <dgm:cxn modelId="{048580FF-E7F6-4CE6-8B04-F1F01BE863D1}" type="presParOf" srcId="{368ABA8A-516E-45A7-9BE7-968406D94BF4}" destId="{1762F57F-D251-4990-9420-9F341BCCC82C}" srcOrd="0" destOrd="0" presId="urn:microsoft.com/office/officeart/2005/8/layout/hierarchy1"/>
    <dgm:cxn modelId="{3ED252FB-0276-4836-979F-8E533083F5A8}" type="presParOf" srcId="{368ABA8A-516E-45A7-9BE7-968406D94BF4}" destId="{259154D2-DBE5-4F1F-96AE-4EC8B0110E73}" srcOrd="1" destOrd="0" presId="urn:microsoft.com/office/officeart/2005/8/layout/hierarchy1"/>
    <dgm:cxn modelId="{32C93104-D4DA-4719-B063-608F3D6BEBE6}" type="presParOf" srcId="{40A3290D-FAC3-4034-BB0D-B894C3252822}" destId="{689F9901-7A60-488A-8373-1A66CEBB999F}" srcOrd="1" destOrd="0" presId="urn:microsoft.com/office/officeart/2005/8/layout/hierarchy1"/>
    <dgm:cxn modelId="{8C52FD78-E7F5-49D7-9685-8AF73EDC2932}" type="presParOf" srcId="{56B1F99E-9EBC-4C6A-B687-44059348F7E1}" destId="{39A7E079-F9CC-44FD-B89B-0A8C0E2682CC}" srcOrd="1" destOrd="0" presId="urn:microsoft.com/office/officeart/2005/8/layout/hierarchy1"/>
    <dgm:cxn modelId="{224AB528-39E3-4C48-9841-61B4A2271501}" type="presParOf" srcId="{39A7E079-F9CC-44FD-B89B-0A8C0E2682CC}" destId="{CA54760F-CA38-4BAD-9D1E-13FF01617545}" srcOrd="0" destOrd="0" presId="urn:microsoft.com/office/officeart/2005/8/layout/hierarchy1"/>
    <dgm:cxn modelId="{31F8CDF2-CDF1-4523-9B05-7CE43ECF284B}" type="presParOf" srcId="{CA54760F-CA38-4BAD-9D1E-13FF01617545}" destId="{A07AB85A-9045-469E-8D4E-61417D1C804A}" srcOrd="0" destOrd="0" presId="urn:microsoft.com/office/officeart/2005/8/layout/hierarchy1"/>
    <dgm:cxn modelId="{18BB9A82-10F0-4918-902A-A458DEF425C4}" type="presParOf" srcId="{CA54760F-CA38-4BAD-9D1E-13FF01617545}" destId="{BE7D452A-C2AF-48BE-9431-D6C0927D38E9}" srcOrd="1" destOrd="0" presId="urn:microsoft.com/office/officeart/2005/8/layout/hierarchy1"/>
    <dgm:cxn modelId="{2F853B50-9EC0-40DE-815E-6E33B608504B}" type="presParOf" srcId="{39A7E079-F9CC-44FD-B89B-0A8C0E2682CC}" destId="{599B0EA6-4492-4DEF-AEBE-0AEC0CBF56F6}" srcOrd="1" destOrd="0" presId="urn:microsoft.com/office/officeart/2005/8/layout/hierarchy1"/>
    <dgm:cxn modelId="{C29AA9F2-74E3-4107-938F-E59923DAC224}" type="presParOf" srcId="{56B1F99E-9EBC-4C6A-B687-44059348F7E1}" destId="{038EA347-676A-44AD-96AE-DBA238ED7F87}" srcOrd="2" destOrd="0" presId="urn:microsoft.com/office/officeart/2005/8/layout/hierarchy1"/>
    <dgm:cxn modelId="{16B75000-D3AF-461B-BBAE-8CE893565922}" type="presParOf" srcId="{038EA347-676A-44AD-96AE-DBA238ED7F87}" destId="{68DB29BD-0EA3-496E-BA76-DF364439047C}" srcOrd="0" destOrd="0" presId="urn:microsoft.com/office/officeart/2005/8/layout/hierarchy1"/>
    <dgm:cxn modelId="{80B9DD73-AA3C-41A9-8893-4A04DCD08862}" type="presParOf" srcId="{68DB29BD-0EA3-496E-BA76-DF364439047C}" destId="{5F475CBC-ABB4-4F82-AAC8-CE04394C49E4}" srcOrd="0" destOrd="0" presId="urn:microsoft.com/office/officeart/2005/8/layout/hierarchy1"/>
    <dgm:cxn modelId="{58FAE058-64BD-475F-9F96-49D99903D534}" type="presParOf" srcId="{68DB29BD-0EA3-496E-BA76-DF364439047C}" destId="{4F02B8BA-2B0C-475D-93BD-E93F9C06DB6A}" srcOrd="1" destOrd="0" presId="urn:microsoft.com/office/officeart/2005/8/layout/hierarchy1"/>
    <dgm:cxn modelId="{931D7EDC-73C7-4D00-85B1-3E7FB84346D8}" type="presParOf" srcId="{038EA347-676A-44AD-96AE-DBA238ED7F87}" destId="{1CE28849-B542-4560-820F-F7C76469EAA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7BCD93-D37F-4FB3-9BA4-E5173105EDB8}" type="doc">
      <dgm:prSet loTypeId="urn:microsoft.com/office/officeart/2016/7/layout/RepeatingBendingProcessNew" loCatId="process" qsTypeId="urn:microsoft.com/office/officeart/2005/8/quickstyle/simple1" qsCatId="simple" csTypeId="urn:microsoft.com/office/officeart/2005/8/colors/colorful5" csCatId="colorful" phldr="1"/>
      <dgm:spPr/>
      <dgm:t>
        <a:bodyPr/>
        <a:lstStyle/>
        <a:p>
          <a:endParaRPr lang="en-US"/>
        </a:p>
      </dgm:t>
    </dgm:pt>
    <dgm:pt modelId="{17981B6D-DE5F-433C-9F6D-8C29E9B03F25}">
      <dgm:prSet/>
      <dgm:spPr/>
      <dgm:t>
        <a:bodyPr/>
        <a:lstStyle/>
        <a:p>
          <a:r>
            <a:rPr lang="es-MX" dirty="0"/>
            <a:t>El dominio de la tierra por los pueblos originarios.</a:t>
          </a:r>
          <a:endParaRPr lang="en-US" dirty="0"/>
        </a:p>
      </dgm:t>
    </dgm:pt>
    <dgm:pt modelId="{34C95FB2-49CC-41FE-A896-80AFB5450A6F}" type="parTrans" cxnId="{6EFA4E9E-2336-42F2-97C5-205BCB5E560E}">
      <dgm:prSet/>
      <dgm:spPr/>
      <dgm:t>
        <a:bodyPr/>
        <a:lstStyle/>
        <a:p>
          <a:endParaRPr lang="en-US"/>
        </a:p>
      </dgm:t>
    </dgm:pt>
    <dgm:pt modelId="{CB3BBC23-2F0B-4DE5-BB48-3B71D384C0E6}" type="sibTrans" cxnId="{6EFA4E9E-2336-42F2-97C5-205BCB5E560E}">
      <dgm:prSet/>
      <dgm:spPr/>
      <dgm:t>
        <a:bodyPr/>
        <a:lstStyle/>
        <a:p>
          <a:endParaRPr lang="en-US"/>
        </a:p>
      </dgm:t>
    </dgm:pt>
    <dgm:pt modelId="{8C226053-D41F-487E-8DB7-A65ACBC18AB8}">
      <dgm:prSet/>
      <dgm:spPr/>
      <dgm:t>
        <a:bodyPr/>
        <a:lstStyle/>
        <a:p>
          <a:r>
            <a:rPr lang="es-MX" dirty="0"/>
            <a:t>El despojo por el  imperio español:  encomiendas, repartimientos y haciendas</a:t>
          </a:r>
          <a:endParaRPr lang="en-US" dirty="0"/>
        </a:p>
      </dgm:t>
    </dgm:pt>
    <dgm:pt modelId="{B3C1CC7B-A8C4-4859-9A86-9A2227E54A9B}" type="parTrans" cxnId="{5814B92E-DE17-4DD4-A2B7-DA2811BE9522}">
      <dgm:prSet/>
      <dgm:spPr/>
      <dgm:t>
        <a:bodyPr/>
        <a:lstStyle/>
        <a:p>
          <a:endParaRPr lang="en-US"/>
        </a:p>
      </dgm:t>
    </dgm:pt>
    <dgm:pt modelId="{F4363A15-99C7-4871-99CD-1839C564271A}" type="sibTrans" cxnId="{5814B92E-DE17-4DD4-A2B7-DA2811BE9522}">
      <dgm:prSet/>
      <dgm:spPr/>
      <dgm:t>
        <a:bodyPr/>
        <a:lstStyle/>
        <a:p>
          <a:endParaRPr lang="en-US"/>
        </a:p>
      </dgm:t>
    </dgm:pt>
    <dgm:pt modelId="{87CDAD79-9D94-42A3-99EB-80E666FED0F5}">
      <dgm:prSet/>
      <dgm:spPr/>
      <dgm:t>
        <a:bodyPr/>
        <a:lstStyle/>
        <a:p>
          <a:r>
            <a:rPr lang="es-MX" dirty="0"/>
            <a:t>La reforma: Juárez y la desamortización de los bienes en poder de la iglesia y de los militares</a:t>
          </a:r>
          <a:endParaRPr lang="en-US" dirty="0"/>
        </a:p>
      </dgm:t>
    </dgm:pt>
    <dgm:pt modelId="{EB84A360-081D-4572-99EA-7FD5B8C829F4}" type="parTrans" cxnId="{CE67E356-37D5-4ACB-8A86-6A5CFA7A1B2F}">
      <dgm:prSet/>
      <dgm:spPr/>
      <dgm:t>
        <a:bodyPr/>
        <a:lstStyle/>
        <a:p>
          <a:endParaRPr lang="en-US"/>
        </a:p>
      </dgm:t>
    </dgm:pt>
    <dgm:pt modelId="{F85A0B78-F714-4A62-ADF3-95BBA695F999}" type="sibTrans" cxnId="{CE67E356-37D5-4ACB-8A86-6A5CFA7A1B2F}">
      <dgm:prSet/>
      <dgm:spPr/>
      <dgm:t>
        <a:bodyPr/>
        <a:lstStyle/>
        <a:p>
          <a:endParaRPr lang="en-US"/>
        </a:p>
      </dgm:t>
    </dgm:pt>
    <dgm:pt modelId="{2D06DE8B-3BB2-4DAE-8B4A-D7686C43684C}">
      <dgm:prSet/>
      <dgm:spPr/>
      <dgm:t>
        <a:bodyPr/>
        <a:lstStyle/>
        <a:p>
          <a:r>
            <a:rPr lang="es-MX" dirty="0"/>
            <a:t>Porfirio Díaz: las compañías deslindadoras, el nuevo despojo y el latifundismo .</a:t>
          </a:r>
          <a:endParaRPr lang="en-US" dirty="0"/>
        </a:p>
      </dgm:t>
    </dgm:pt>
    <dgm:pt modelId="{4816A205-0A36-42B3-9863-3D79EDAFDA02}" type="parTrans" cxnId="{F3A9B580-EBDC-4E22-9A8D-5237CA554077}">
      <dgm:prSet/>
      <dgm:spPr/>
      <dgm:t>
        <a:bodyPr/>
        <a:lstStyle/>
        <a:p>
          <a:endParaRPr lang="en-US"/>
        </a:p>
      </dgm:t>
    </dgm:pt>
    <dgm:pt modelId="{EA8EB051-1752-44FA-98FB-25C413228F19}" type="sibTrans" cxnId="{F3A9B580-EBDC-4E22-9A8D-5237CA554077}">
      <dgm:prSet/>
      <dgm:spPr/>
      <dgm:t>
        <a:bodyPr/>
        <a:lstStyle/>
        <a:p>
          <a:endParaRPr lang="en-US"/>
        </a:p>
      </dgm:t>
    </dgm:pt>
    <dgm:pt modelId="{A23CB5DF-6520-4093-A0FC-A8CC10183118}">
      <dgm:prSet/>
      <dgm:spPr/>
      <dgm:t>
        <a:bodyPr/>
        <a:lstStyle/>
        <a:p>
          <a:r>
            <a:rPr lang="es-MX" dirty="0"/>
            <a:t>La Revolución Mexicana: ¡Tierra y Libertad! La Constitución de 1917.</a:t>
          </a:r>
          <a:endParaRPr lang="en-US" dirty="0"/>
        </a:p>
      </dgm:t>
    </dgm:pt>
    <dgm:pt modelId="{A0E14A86-D91B-451F-BA7C-990A1A59252A}" type="parTrans" cxnId="{C4190871-F370-4211-8A68-9A44751B2A86}">
      <dgm:prSet/>
      <dgm:spPr/>
      <dgm:t>
        <a:bodyPr/>
        <a:lstStyle/>
        <a:p>
          <a:endParaRPr lang="en-US"/>
        </a:p>
      </dgm:t>
    </dgm:pt>
    <dgm:pt modelId="{CD9BF2DD-DA95-4D55-893C-5A7D1702C784}" type="sibTrans" cxnId="{C4190871-F370-4211-8A68-9A44751B2A86}">
      <dgm:prSet/>
      <dgm:spPr/>
      <dgm:t>
        <a:bodyPr/>
        <a:lstStyle/>
        <a:p>
          <a:endParaRPr lang="en-US"/>
        </a:p>
      </dgm:t>
    </dgm:pt>
    <dgm:pt modelId="{588F20AB-89B2-4CB5-B1E3-4A0323AC9490}">
      <dgm:prSet/>
      <dgm:spPr/>
      <dgm:t>
        <a:bodyPr/>
        <a:lstStyle/>
        <a:p>
          <a:r>
            <a:rPr lang="es-MX"/>
            <a:t>La Reforma Agraria con el General Cárdenas</a:t>
          </a:r>
          <a:endParaRPr lang="en-US"/>
        </a:p>
      </dgm:t>
    </dgm:pt>
    <dgm:pt modelId="{84B2A6CE-8D2B-4542-B1C6-FFC682630BE7}" type="parTrans" cxnId="{2AAAE6BF-8C97-470C-A96B-B3C6514800B5}">
      <dgm:prSet/>
      <dgm:spPr/>
      <dgm:t>
        <a:bodyPr/>
        <a:lstStyle/>
        <a:p>
          <a:endParaRPr lang="en-US"/>
        </a:p>
      </dgm:t>
    </dgm:pt>
    <dgm:pt modelId="{8271C8DF-48A6-49AA-8028-36DA0A1B9E8F}" type="sibTrans" cxnId="{2AAAE6BF-8C97-470C-A96B-B3C6514800B5}">
      <dgm:prSet/>
      <dgm:spPr/>
      <dgm:t>
        <a:bodyPr/>
        <a:lstStyle/>
        <a:p>
          <a:endParaRPr lang="en-US"/>
        </a:p>
      </dgm:t>
    </dgm:pt>
    <dgm:pt modelId="{BE0E3B25-87B0-405E-8108-BDC03CA7D54C}">
      <dgm:prSet/>
      <dgm:spPr/>
      <dgm:t>
        <a:bodyPr/>
        <a:lstStyle/>
        <a:p>
          <a:r>
            <a:rPr lang="es-MX" dirty="0"/>
            <a:t>El </a:t>
          </a:r>
          <a:r>
            <a:rPr lang="es-MX" dirty="0" err="1"/>
            <a:t>Neoporfirismo</a:t>
          </a:r>
          <a:r>
            <a:rPr lang="es-MX" dirty="0"/>
            <a:t>: Salinas y la contrarreforma artículo 27 para venta tierra ejidal  </a:t>
          </a:r>
          <a:endParaRPr lang="en-US" dirty="0"/>
        </a:p>
      </dgm:t>
    </dgm:pt>
    <dgm:pt modelId="{F3BD5F3A-D58B-4A5D-9AFA-CC454DBB2FC4}" type="parTrans" cxnId="{B775764F-18E0-4889-B03D-406FA863FCE6}">
      <dgm:prSet/>
      <dgm:spPr/>
      <dgm:t>
        <a:bodyPr/>
        <a:lstStyle/>
        <a:p>
          <a:endParaRPr lang="en-US"/>
        </a:p>
      </dgm:t>
    </dgm:pt>
    <dgm:pt modelId="{8DDF774C-936B-40B8-B11A-E32B826E2F6B}" type="sibTrans" cxnId="{B775764F-18E0-4889-B03D-406FA863FCE6}">
      <dgm:prSet/>
      <dgm:spPr/>
      <dgm:t>
        <a:bodyPr/>
        <a:lstStyle/>
        <a:p>
          <a:endParaRPr lang="en-US"/>
        </a:p>
      </dgm:t>
    </dgm:pt>
    <dgm:pt modelId="{79626222-5116-459E-8310-EDA1EA9E09FF}">
      <dgm:prSet/>
      <dgm:spPr/>
      <dgm:t>
        <a:bodyPr/>
        <a:lstStyle/>
        <a:p>
          <a:r>
            <a:rPr lang="es-MX" dirty="0"/>
            <a:t>La independencia: los sentimientos de la Nación</a:t>
          </a:r>
        </a:p>
      </dgm:t>
    </dgm:pt>
    <dgm:pt modelId="{D0A31E3E-7769-468D-B8FA-DDB70BE2CEE7}" type="parTrans" cxnId="{4C180AA2-9E29-4437-8767-DA0BD0FF27CA}">
      <dgm:prSet/>
      <dgm:spPr/>
      <dgm:t>
        <a:bodyPr/>
        <a:lstStyle/>
        <a:p>
          <a:endParaRPr lang="es-MX"/>
        </a:p>
      </dgm:t>
    </dgm:pt>
    <dgm:pt modelId="{5CD5D443-EDA9-4E11-8492-EA9465936E69}" type="sibTrans" cxnId="{4C180AA2-9E29-4437-8767-DA0BD0FF27CA}">
      <dgm:prSet/>
      <dgm:spPr/>
      <dgm:t>
        <a:bodyPr/>
        <a:lstStyle/>
        <a:p>
          <a:endParaRPr lang="es-MX"/>
        </a:p>
      </dgm:t>
    </dgm:pt>
    <dgm:pt modelId="{610B07A1-84D8-4C7A-A3EE-C30A1923B680}">
      <dgm:prSet/>
      <dgm:spPr/>
      <dgm:t>
        <a:bodyPr/>
        <a:lstStyle/>
        <a:p>
          <a:r>
            <a:rPr lang="es-MX" dirty="0"/>
            <a:t>El despojo de parte del territorio nacional por Estados Unidos </a:t>
          </a:r>
        </a:p>
      </dgm:t>
    </dgm:pt>
    <dgm:pt modelId="{7904323D-E431-4F42-810D-A31B40B6C954}" type="parTrans" cxnId="{1A5D0E90-F15F-4BAF-BBBF-45BCB5FD8600}">
      <dgm:prSet/>
      <dgm:spPr/>
      <dgm:t>
        <a:bodyPr/>
        <a:lstStyle/>
        <a:p>
          <a:endParaRPr lang="es-MX"/>
        </a:p>
      </dgm:t>
    </dgm:pt>
    <dgm:pt modelId="{857C1814-BDCA-4F6A-B815-C11604DDF7F6}" type="sibTrans" cxnId="{1A5D0E90-F15F-4BAF-BBBF-45BCB5FD8600}">
      <dgm:prSet/>
      <dgm:spPr/>
      <dgm:t>
        <a:bodyPr/>
        <a:lstStyle/>
        <a:p>
          <a:endParaRPr lang="es-MX"/>
        </a:p>
      </dgm:t>
    </dgm:pt>
    <dgm:pt modelId="{182DD529-B086-4A15-8365-5B52449AA508}">
      <dgm:prSet/>
      <dgm:spPr/>
      <dgm:t>
        <a:bodyPr/>
        <a:lstStyle/>
        <a:p>
          <a:r>
            <a:rPr lang="es-MX" dirty="0" err="1"/>
            <a:t>Neoporfirismo</a:t>
          </a:r>
          <a:r>
            <a:rPr lang="es-MX" dirty="0"/>
            <a:t>: privatización de bosques, aguas, playas y servicios públicos</a:t>
          </a:r>
        </a:p>
      </dgm:t>
    </dgm:pt>
    <dgm:pt modelId="{C7449E97-7DCF-42A6-A2A1-D374D8BEFDEA}" type="parTrans" cxnId="{E6C09A01-AAC2-4698-9825-EE648BFB43D0}">
      <dgm:prSet/>
      <dgm:spPr/>
      <dgm:t>
        <a:bodyPr/>
        <a:lstStyle/>
        <a:p>
          <a:endParaRPr lang="es-MX"/>
        </a:p>
      </dgm:t>
    </dgm:pt>
    <dgm:pt modelId="{A83BF7AD-1A40-4A6A-8DA8-9913113C5BEC}" type="sibTrans" cxnId="{E6C09A01-AAC2-4698-9825-EE648BFB43D0}">
      <dgm:prSet/>
      <dgm:spPr/>
      <dgm:t>
        <a:bodyPr/>
        <a:lstStyle/>
        <a:p>
          <a:endParaRPr lang="es-MX"/>
        </a:p>
      </dgm:t>
    </dgm:pt>
    <dgm:pt modelId="{0466287A-5A16-4823-B01A-F80593836678}">
      <dgm:prSet/>
      <dgm:spPr/>
      <dgm:t>
        <a:bodyPr/>
        <a:lstStyle/>
        <a:p>
          <a:r>
            <a:rPr lang="es-MX" dirty="0" err="1"/>
            <a:t>Neoporfirismo</a:t>
          </a:r>
          <a:r>
            <a:rPr lang="es-MX" dirty="0"/>
            <a:t>: proyecto NAIM sobre Texcoco y pretensión de  urbanización actual terreno AIBJ</a:t>
          </a:r>
        </a:p>
      </dgm:t>
    </dgm:pt>
    <dgm:pt modelId="{E743F2E6-F56A-44A6-A833-FF684D16BE5E}" type="parTrans" cxnId="{4F6EEC8C-D7C9-4999-BED7-C6EF6A23653E}">
      <dgm:prSet/>
      <dgm:spPr/>
      <dgm:t>
        <a:bodyPr/>
        <a:lstStyle/>
        <a:p>
          <a:endParaRPr lang="es-MX"/>
        </a:p>
      </dgm:t>
    </dgm:pt>
    <dgm:pt modelId="{91973CFA-E099-40A9-B9EC-303E735D0E30}" type="sibTrans" cxnId="{4F6EEC8C-D7C9-4999-BED7-C6EF6A23653E}">
      <dgm:prSet/>
      <dgm:spPr/>
      <dgm:t>
        <a:bodyPr/>
        <a:lstStyle/>
        <a:p>
          <a:endParaRPr lang="es-MX"/>
        </a:p>
      </dgm:t>
    </dgm:pt>
    <dgm:pt modelId="{0A8784B3-857D-49D6-A4F9-91718AF8DA8F}">
      <dgm:prSet/>
      <dgm:spPr/>
      <dgm:t>
        <a:bodyPr/>
        <a:lstStyle/>
        <a:p>
          <a:r>
            <a:rPr lang="es-MX" dirty="0"/>
            <a:t>Calderón: política de vivienda  “lejanas” territorialmente y financiamientos impagables</a:t>
          </a:r>
        </a:p>
      </dgm:t>
    </dgm:pt>
    <dgm:pt modelId="{EF6B10DC-73DC-4FD2-85AE-6642B38E613E}" type="parTrans" cxnId="{7928B6B8-4075-428B-AC62-48EA6F46CC2B}">
      <dgm:prSet/>
      <dgm:spPr/>
      <dgm:t>
        <a:bodyPr/>
        <a:lstStyle/>
        <a:p>
          <a:endParaRPr lang="es-MX"/>
        </a:p>
      </dgm:t>
    </dgm:pt>
    <dgm:pt modelId="{A70F0A28-468E-487E-BB86-303098DDFCE5}" type="sibTrans" cxnId="{7928B6B8-4075-428B-AC62-48EA6F46CC2B}">
      <dgm:prSet/>
      <dgm:spPr/>
      <dgm:t>
        <a:bodyPr/>
        <a:lstStyle/>
        <a:p>
          <a:endParaRPr lang="es-MX"/>
        </a:p>
      </dgm:t>
    </dgm:pt>
    <dgm:pt modelId="{2B632D13-2D80-4A8E-8223-525FE1283667}">
      <dgm:prSet/>
      <dgm:spPr/>
      <dgm:t>
        <a:bodyPr/>
        <a:lstStyle/>
        <a:p>
          <a:r>
            <a:rPr lang="es-MX" dirty="0" err="1"/>
            <a:t>Fovissste</a:t>
          </a:r>
          <a:r>
            <a:rPr lang="es-MX" dirty="0"/>
            <a:t>: se quita facultad construcción y convierte en financiero carero</a:t>
          </a:r>
        </a:p>
      </dgm:t>
    </dgm:pt>
    <dgm:pt modelId="{B898D7C5-A0B8-4646-80F7-84CBC99B941E}" type="parTrans" cxnId="{84B047FE-A150-4010-A471-6B6820055673}">
      <dgm:prSet/>
      <dgm:spPr/>
      <dgm:t>
        <a:bodyPr/>
        <a:lstStyle/>
        <a:p>
          <a:endParaRPr lang="es-MX"/>
        </a:p>
      </dgm:t>
    </dgm:pt>
    <dgm:pt modelId="{E062B2D5-D1B3-441D-82CD-46207608C004}" type="sibTrans" cxnId="{84B047FE-A150-4010-A471-6B6820055673}">
      <dgm:prSet/>
      <dgm:spPr/>
      <dgm:t>
        <a:bodyPr/>
        <a:lstStyle/>
        <a:p>
          <a:endParaRPr lang="es-MX"/>
        </a:p>
      </dgm:t>
    </dgm:pt>
    <dgm:pt modelId="{54B4A620-12C5-423B-8DF9-D70B5F648176}">
      <dgm:prSet/>
      <dgm:spPr/>
      <dgm:t>
        <a:bodyPr/>
        <a:lstStyle/>
        <a:p>
          <a:r>
            <a:rPr lang="es-MX" dirty="0"/>
            <a:t>TLC: Apertura agrícola: La mayor corriente de emigración mexicana a los EUA en historia</a:t>
          </a:r>
        </a:p>
      </dgm:t>
    </dgm:pt>
    <dgm:pt modelId="{56D8C79B-E14D-4B8F-BE3E-D87CDBE222CC}" type="parTrans" cxnId="{4DAE0DE3-A360-4079-9025-01F650FBCF65}">
      <dgm:prSet/>
      <dgm:spPr/>
      <dgm:t>
        <a:bodyPr/>
        <a:lstStyle/>
        <a:p>
          <a:endParaRPr lang="es-MX"/>
        </a:p>
      </dgm:t>
    </dgm:pt>
    <dgm:pt modelId="{B3D90D10-76C9-4E07-81DC-9C799C8D826B}" type="sibTrans" cxnId="{4DAE0DE3-A360-4079-9025-01F650FBCF65}">
      <dgm:prSet/>
      <dgm:spPr/>
      <dgm:t>
        <a:bodyPr/>
        <a:lstStyle/>
        <a:p>
          <a:endParaRPr lang="es-MX"/>
        </a:p>
      </dgm:t>
    </dgm:pt>
    <dgm:pt modelId="{D1AFE266-0303-4166-ADDA-49D3D45DB0D2}">
      <dgm:prSet/>
      <dgm:spPr/>
      <dgm:t>
        <a:bodyPr/>
        <a:lstStyle/>
        <a:p>
          <a:r>
            <a:rPr lang="es-MX" dirty="0" err="1"/>
            <a:t>Neoporfirismo</a:t>
          </a:r>
          <a:r>
            <a:rPr lang="es-MX" dirty="0"/>
            <a:t>: Apertura a inversión privada en petróleo. Concesionamiento territorio</a:t>
          </a:r>
        </a:p>
      </dgm:t>
    </dgm:pt>
    <dgm:pt modelId="{81538660-8428-48E8-9B19-6C5A429C037A}" type="parTrans" cxnId="{13D3AC5A-063F-4347-96AD-09DB9061DC3C}">
      <dgm:prSet/>
      <dgm:spPr/>
      <dgm:t>
        <a:bodyPr/>
        <a:lstStyle/>
        <a:p>
          <a:endParaRPr lang="es-MX"/>
        </a:p>
      </dgm:t>
    </dgm:pt>
    <dgm:pt modelId="{2AB94F58-83B1-4B09-8763-1D2F11B75DE1}" type="sibTrans" cxnId="{13D3AC5A-063F-4347-96AD-09DB9061DC3C}">
      <dgm:prSet/>
      <dgm:spPr/>
      <dgm:t>
        <a:bodyPr/>
        <a:lstStyle/>
        <a:p>
          <a:endParaRPr lang="es-MX"/>
        </a:p>
      </dgm:t>
    </dgm:pt>
    <dgm:pt modelId="{15A8460F-81E0-4361-99E7-8273C9512FB3}" type="pres">
      <dgm:prSet presAssocID="{4D7BCD93-D37F-4FB3-9BA4-E5173105EDB8}" presName="Name0" presStyleCnt="0">
        <dgm:presLayoutVars>
          <dgm:dir/>
          <dgm:resizeHandles val="exact"/>
        </dgm:presLayoutVars>
      </dgm:prSet>
      <dgm:spPr/>
    </dgm:pt>
    <dgm:pt modelId="{D47F55D1-0D60-4852-BEB7-CF15B06E0BF0}" type="pres">
      <dgm:prSet presAssocID="{17981B6D-DE5F-433C-9F6D-8C29E9B03F25}" presName="node" presStyleLbl="node1" presStyleIdx="0" presStyleCnt="15">
        <dgm:presLayoutVars>
          <dgm:bulletEnabled val="1"/>
        </dgm:presLayoutVars>
      </dgm:prSet>
      <dgm:spPr/>
    </dgm:pt>
    <dgm:pt modelId="{ABA7AEC7-261C-4CAA-848B-E693292DB0AE}" type="pres">
      <dgm:prSet presAssocID="{CB3BBC23-2F0B-4DE5-BB48-3B71D384C0E6}" presName="sibTrans" presStyleLbl="sibTrans1D1" presStyleIdx="0" presStyleCnt="14"/>
      <dgm:spPr/>
    </dgm:pt>
    <dgm:pt modelId="{DB929A2E-0667-4A48-A35B-8B3B86985A08}" type="pres">
      <dgm:prSet presAssocID="{CB3BBC23-2F0B-4DE5-BB48-3B71D384C0E6}" presName="connectorText" presStyleLbl="sibTrans1D1" presStyleIdx="0" presStyleCnt="14"/>
      <dgm:spPr/>
    </dgm:pt>
    <dgm:pt modelId="{15F440E7-09DD-44A5-85A4-516AA4F70602}" type="pres">
      <dgm:prSet presAssocID="{8C226053-D41F-487E-8DB7-A65ACBC18AB8}" presName="node" presStyleLbl="node1" presStyleIdx="1" presStyleCnt="15">
        <dgm:presLayoutVars>
          <dgm:bulletEnabled val="1"/>
        </dgm:presLayoutVars>
      </dgm:prSet>
      <dgm:spPr/>
    </dgm:pt>
    <dgm:pt modelId="{5A2FD4A1-119C-40E0-89CF-AE57C2248DBE}" type="pres">
      <dgm:prSet presAssocID="{F4363A15-99C7-4871-99CD-1839C564271A}" presName="sibTrans" presStyleLbl="sibTrans1D1" presStyleIdx="1" presStyleCnt="14"/>
      <dgm:spPr/>
    </dgm:pt>
    <dgm:pt modelId="{F9D0E7CE-D706-4816-81A6-F43202968FB8}" type="pres">
      <dgm:prSet presAssocID="{F4363A15-99C7-4871-99CD-1839C564271A}" presName="connectorText" presStyleLbl="sibTrans1D1" presStyleIdx="1" presStyleCnt="14"/>
      <dgm:spPr/>
    </dgm:pt>
    <dgm:pt modelId="{4837D3F1-44C5-49FE-89B1-E8D25BE6BB37}" type="pres">
      <dgm:prSet presAssocID="{79626222-5116-459E-8310-EDA1EA9E09FF}" presName="node" presStyleLbl="node1" presStyleIdx="2" presStyleCnt="15">
        <dgm:presLayoutVars>
          <dgm:bulletEnabled val="1"/>
        </dgm:presLayoutVars>
      </dgm:prSet>
      <dgm:spPr/>
    </dgm:pt>
    <dgm:pt modelId="{7A030A0F-8E62-4D5F-B71F-66175FEB45A0}" type="pres">
      <dgm:prSet presAssocID="{5CD5D443-EDA9-4E11-8492-EA9465936E69}" presName="sibTrans" presStyleLbl="sibTrans1D1" presStyleIdx="2" presStyleCnt="14"/>
      <dgm:spPr/>
    </dgm:pt>
    <dgm:pt modelId="{A92989C1-B8F2-4D9C-9BA9-622EDB446745}" type="pres">
      <dgm:prSet presAssocID="{5CD5D443-EDA9-4E11-8492-EA9465936E69}" presName="connectorText" presStyleLbl="sibTrans1D1" presStyleIdx="2" presStyleCnt="14"/>
      <dgm:spPr/>
    </dgm:pt>
    <dgm:pt modelId="{1B62097E-55EF-4CC8-AC85-0491422F8070}" type="pres">
      <dgm:prSet presAssocID="{610B07A1-84D8-4C7A-A3EE-C30A1923B680}" presName="node" presStyleLbl="node1" presStyleIdx="3" presStyleCnt="15">
        <dgm:presLayoutVars>
          <dgm:bulletEnabled val="1"/>
        </dgm:presLayoutVars>
      </dgm:prSet>
      <dgm:spPr/>
    </dgm:pt>
    <dgm:pt modelId="{0C27043F-06F7-4073-BF64-D7F76ED48BC3}" type="pres">
      <dgm:prSet presAssocID="{857C1814-BDCA-4F6A-B815-C11604DDF7F6}" presName="sibTrans" presStyleLbl="sibTrans1D1" presStyleIdx="3" presStyleCnt="14"/>
      <dgm:spPr/>
    </dgm:pt>
    <dgm:pt modelId="{A728DF90-1618-4FA0-9722-144D790F1087}" type="pres">
      <dgm:prSet presAssocID="{857C1814-BDCA-4F6A-B815-C11604DDF7F6}" presName="connectorText" presStyleLbl="sibTrans1D1" presStyleIdx="3" presStyleCnt="14"/>
      <dgm:spPr/>
    </dgm:pt>
    <dgm:pt modelId="{F714E6F3-F9E9-47AF-A442-B6D7DDFE0FF8}" type="pres">
      <dgm:prSet presAssocID="{87CDAD79-9D94-42A3-99EB-80E666FED0F5}" presName="node" presStyleLbl="node1" presStyleIdx="4" presStyleCnt="15">
        <dgm:presLayoutVars>
          <dgm:bulletEnabled val="1"/>
        </dgm:presLayoutVars>
      </dgm:prSet>
      <dgm:spPr/>
    </dgm:pt>
    <dgm:pt modelId="{FAEF9AB1-1453-4A9E-9B90-960CCE002630}" type="pres">
      <dgm:prSet presAssocID="{F85A0B78-F714-4A62-ADF3-95BBA695F999}" presName="sibTrans" presStyleLbl="sibTrans1D1" presStyleIdx="4" presStyleCnt="14"/>
      <dgm:spPr/>
    </dgm:pt>
    <dgm:pt modelId="{89A6EF0C-48E6-4092-9279-00A494133DB7}" type="pres">
      <dgm:prSet presAssocID="{F85A0B78-F714-4A62-ADF3-95BBA695F999}" presName="connectorText" presStyleLbl="sibTrans1D1" presStyleIdx="4" presStyleCnt="14"/>
      <dgm:spPr/>
    </dgm:pt>
    <dgm:pt modelId="{C6A7576C-FA7D-433E-BF77-0FA40CF8BFCF}" type="pres">
      <dgm:prSet presAssocID="{2D06DE8B-3BB2-4DAE-8B4A-D7686C43684C}" presName="node" presStyleLbl="node1" presStyleIdx="5" presStyleCnt="15">
        <dgm:presLayoutVars>
          <dgm:bulletEnabled val="1"/>
        </dgm:presLayoutVars>
      </dgm:prSet>
      <dgm:spPr/>
    </dgm:pt>
    <dgm:pt modelId="{BD4D6CD8-0ADB-4DFD-AC87-DF1850A4013E}" type="pres">
      <dgm:prSet presAssocID="{EA8EB051-1752-44FA-98FB-25C413228F19}" presName="sibTrans" presStyleLbl="sibTrans1D1" presStyleIdx="5" presStyleCnt="14"/>
      <dgm:spPr/>
    </dgm:pt>
    <dgm:pt modelId="{B176ABB7-0850-4933-A0EC-E0F84970EFFE}" type="pres">
      <dgm:prSet presAssocID="{EA8EB051-1752-44FA-98FB-25C413228F19}" presName="connectorText" presStyleLbl="sibTrans1D1" presStyleIdx="5" presStyleCnt="14"/>
      <dgm:spPr/>
    </dgm:pt>
    <dgm:pt modelId="{C6B7DF5B-574D-4CD5-9219-C3B32DB0CF8E}" type="pres">
      <dgm:prSet presAssocID="{A23CB5DF-6520-4093-A0FC-A8CC10183118}" presName="node" presStyleLbl="node1" presStyleIdx="6" presStyleCnt="15">
        <dgm:presLayoutVars>
          <dgm:bulletEnabled val="1"/>
        </dgm:presLayoutVars>
      </dgm:prSet>
      <dgm:spPr/>
    </dgm:pt>
    <dgm:pt modelId="{FC1D711B-E4D9-4906-AE85-8E8E672C08FB}" type="pres">
      <dgm:prSet presAssocID="{CD9BF2DD-DA95-4D55-893C-5A7D1702C784}" presName="sibTrans" presStyleLbl="sibTrans1D1" presStyleIdx="6" presStyleCnt="14"/>
      <dgm:spPr/>
    </dgm:pt>
    <dgm:pt modelId="{5E1AD86D-6730-4413-A73C-1EA7BF23643C}" type="pres">
      <dgm:prSet presAssocID="{CD9BF2DD-DA95-4D55-893C-5A7D1702C784}" presName="connectorText" presStyleLbl="sibTrans1D1" presStyleIdx="6" presStyleCnt="14"/>
      <dgm:spPr/>
    </dgm:pt>
    <dgm:pt modelId="{773286B3-4BBF-4CC7-9F83-AC63927FF9D5}" type="pres">
      <dgm:prSet presAssocID="{588F20AB-89B2-4CB5-B1E3-4A0323AC9490}" presName="node" presStyleLbl="node1" presStyleIdx="7" presStyleCnt="15">
        <dgm:presLayoutVars>
          <dgm:bulletEnabled val="1"/>
        </dgm:presLayoutVars>
      </dgm:prSet>
      <dgm:spPr/>
    </dgm:pt>
    <dgm:pt modelId="{E9422CD1-60D1-4B8E-80D4-897E84F8CFB1}" type="pres">
      <dgm:prSet presAssocID="{8271C8DF-48A6-49AA-8028-36DA0A1B9E8F}" presName="sibTrans" presStyleLbl="sibTrans1D1" presStyleIdx="7" presStyleCnt="14"/>
      <dgm:spPr/>
    </dgm:pt>
    <dgm:pt modelId="{3CCB0DE0-4BF0-4CD6-BD37-2AB9DF4EC308}" type="pres">
      <dgm:prSet presAssocID="{8271C8DF-48A6-49AA-8028-36DA0A1B9E8F}" presName="connectorText" presStyleLbl="sibTrans1D1" presStyleIdx="7" presStyleCnt="14"/>
      <dgm:spPr/>
    </dgm:pt>
    <dgm:pt modelId="{B3C2EA32-8CE7-417B-B944-D796821D25D8}" type="pres">
      <dgm:prSet presAssocID="{BE0E3B25-87B0-405E-8108-BDC03CA7D54C}" presName="node" presStyleLbl="node1" presStyleIdx="8" presStyleCnt="15">
        <dgm:presLayoutVars>
          <dgm:bulletEnabled val="1"/>
        </dgm:presLayoutVars>
      </dgm:prSet>
      <dgm:spPr/>
    </dgm:pt>
    <dgm:pt modelId="{B171D7B6-6909-417E-906F-5BDAD54777B5}" type="pres">
      <dgm:prSet presAssocID="{8DDF774C-936B-40B8-B11A-E32B826E2F6B}" presName="sibTrans" presStyleLbl="sibTrans1D1" presStyleIdx="8" presStyleCnt="14"/>
      <dgm:spPr/>
    </dgm:pt>
    <dgm:pt modelId="{D0C58DF8-5C86-460E-8668-D23862A8C94D}" type="pres">
      <dgm:prSet presAssocID="{8DDF774C-936B-40B8-B11A-E32B826E2F6B}" presName="connectorText" presStyleLbl="sibTrans1D1" presStyleIdx="8" presStyleCnt="14"/>
      <dgm:spPr/>
    </dgm:pt>
    <dgm:pt modelId="{386710BA-C81A-4A18-A98C-E357067F5594}" type="pres">
      <dgm:prSet presAssocID="{54B4A620-12C5-423B-8DF9-D70B5F648176}" presName="node" presStyleLbl="node1" presStyleIdx="9" presStyleCnt="15">
        <dgm:presLayoutVars>
          <dgm:bulletEnabled val="1"/>
        </dgm:presLayoutVars>
      </dgm:prSet>
      <dgm:spPr/>
    </dgm:pt>
    <dgm:pt modelId="{6F053EB3-0AD7-4C0A-B137-872807B3E4E4}" type="pres">
      <dgm:prSet presAssocID="{B3D90D10-76C9-4E07-81DC-9C799C8D826B}" presName="sibTrans" presStyleLbl="sibTrans1D1" presStyleIdx="9" presStyleCnt="14"/>
      <dgm:spPr/>
    </dgm:pt>
    <dgm:pt modelId="{FE8E84EA-55C6-48B2-8452-1144D3F16829}" type="pres">
      <dgm:prSet presAssocID="{B3D90D10-76C9-4E07-81DC-9C799C8D826B}" presName="connectorText" presStyleLbl="sibTrans1D1" presStyleIdx="9" presStyleCnt="14"/>
      <dgm:spPr/>
    </dgm:pt>
    <dgm:pt modelId="{70DFAD1C-C656-40BC-8DEF-3B5C88D73975}" type="pres">
      <dgm:prSet presAssocID="{D1AFE266-0303-4166-ADDA-49D3D45DB0D2}" presName="node" presStyleLbl="node1" presStyleIdx="10" presStyleCnt="15">
        <dgm:presLayoutVars>
          <dgm:bulletEnabled val="1"/>
        </dgm:presLayoutVars>
      </dgm:prSet>
      <dgm:spPr/>
    </dgm:pt>
    <dgm:pt modelId="{CDF059C2-1EAD-4353-8127-A0BF7C10E410}" type="pres">
      <dgm:prSet presAssocID="{2AB94F58-83B1-4B09-8763-1D2F11B75DE1}" presName="sibTrans" presStyleLbl="sibTrans1D1" presStyleIdx="10" presStyleCnt="14"/>
      <dgm:spPr/>
    </dgm:pt>
    <dgm:pt modelId="{AA34F551-A4F1-4E98-A944-7FA11335B17B}" type="pres">
      <dgm:prSet presAssocID="{2AB94F58-83B1-4B09-8763-1D2F11B75DE1}" presName="connectorText" presStyleLbl="sibTrans1D1" presStyleIdx="10" presStyleCnt="14"/>
      <dgm:spPr/>
    </dgm:pt>
    <dgm:pt modelId="{3C2E3E0D-6512-482F-9FB9-B051D95146AD}" type="pres">
      <dgm:prSet presAssocID="{182DD529-B086-4A15-8365-5B52449AA508}" presName="node" presStyleLbl="node1" presStyleIdx="11" presStyleCnt="15">
        <dgm:presLayoutVars>
          <dgm:bulletEnabled val="1"/>
        </dgm:presLayoutVars>
      </dgm:prSet>
      <dgm:spPr/>
    </dgm:pt>
    <dgm:pt modelId="{B8F3E912-6696-456E-BF45-EB61165144AB}" type="pres">
      <dgm:prSet presAssocID="{A83BF7AD-1A40-4A6A-8DA8-9913113C5BEC}" presName="sibTrans" presStyleLbl="sibTrans1D1" presStyleIdx="11" presStyleCnt="14"/>
      <dgm:spPr/>
    </dgm:pt>
    <dgm:pt modelId="{F2954EF6-C867-4E57-84F4-AC37992D5EBF}" type="pres">
      <dgm:prSet presAssocID="{A83BF7AD-1A40-4A6A-8DA8-9913113C5BEC}" presName="connectorText" presStyleLbl="sibTrans1D1" presStyleIdx="11" presStyleCnt="14"/>
      <dgm:spPr/>
    </dgm:pt>
    <dgm:pt modelId="{E5BAF870-5587-4F24-BF47-71F7AAFC6AB1}" type="pres">
      <dgm:prSet presAssocID="{0466287A-5A16-4823-B01A-F80593836678}" presName="node" presStyleLbl="node1" presStyleIdx="12" presStyleCnt="15">
        <dgm:presLayoutVars>
          <dgm:bulletEnabled val="1"/>
        </dgm:presLayoutVars>
      </dgm:prSet>
      <dgm:spPr/>
    </dgm:pt>
    <dgm:pt modelId="{68E61D96-5DEA-4578-8B45-B6D862BA98FC}" type="pres">
      <dgm:prSet presAssocID="{91973CFA-E099-40A9-B9EC-303E735D0E30}" presName="sibTrans" presStyleLbl="sibTrans1D1" presStyleIdx="12" presStyleCnt="14"/>
      <dgm:spPr/>
    </dgm:pt>
    <dgm:pt modelId="{E340F76E-A889-42F9-A9C7-66879573D126}" type="pres">
      <dgm:prSet presAssocID="{91973CFA-E099-40A9-B9EC-303E735D0E30}" presName="connectorText" presStyleLbl="sibTrans1D1" presStyleIdx="12" presStyleCnt="14"/>
      <dgm:spPr/>
    </dgm:pt>
    <dgm:pt modelId="{CCBD268F-2E72-491D-BD3A-FB5E2FCE2248}" type="pres">
      <dgm:prSet presAssocID="{0A8784B3-857D-49D6-A4F9-91718AF8DA8F}" presName="node" presStyleLbl="node1" presStyleIdx="13" presStyleCnt="15">
        <dgm:presLayoutVars>
          <dgm:bulletEnabled val="1"/>
        </dgm:presLayoutVars>
      </dgm:prSet>
      <dgm:spPr/>
    </dgm:pt>
    <dgm:pt modelId="{45C24D5E-1058-431E-BAD8-7E6C1EC80D91}" type="pres">
      <dgm:prSet presAssocID="{A70F0A28-468E-487E-BB86-303098DDFCE5}" presName="sibTrans" presStyleLbl="sibTrans1D1" presStyleIdx="13" presStyleCnt="14"/>
      <dgm:spPr/>
    </dgm:pt>
    <dgm:pt modelId="{62BA3E8C-B8D9-4E61-AA05-90B7716E8742}" type="pres">
      <dgm:prSet presAssocID="{A70F0A28-468E-487E-BB86-303098DDFCE5}" presName="connectorText" presStyleLbl="sibTrans1D1" presStyleIdx="13" presStyleCnt="14"/>
      <dgm:spPr/>
    </dgm:pt>
    <dgm:pt modelId="{F785DA6B-0C9F-4343-954A-F33A5E633BAC}" type="pres">
      <dgm:prSet presAssocID="{2B632D13-2D80-4A8E-8223-525FE1283667}" presName="node" presStyleLbl="node1" presStyleIdx="14" presStyleCnt="15">
        <dgm:presLayoutVars>
          <dgm:bulletEnabled val="1"/>
        </dgm:presLayoutVars>
      </dgm:prSet>
      <dgm:spPr/>
    </dgm:pt>
  </dgm:ptLst>
  <dgm:cxnLst>
    <dgm:cxn modelId="{E6C09A01-AAC2-4698-9825-EE648BFB43D0}" srcId="{4D7BCD93-D37F-4FB3-9BA4-E5173105EDB8}" destId="{182DD529-B086-4A15-8365-5B52449AA508}" srcOrd="11" destOrd="0" parTransId="{C7449E97-7DCF-42A6-A2A1-D374D8BEFDEA}" sibTransId="{A83BF7AD-1A40-4A6A-8DA8-9913113C5BEC}"/>
    <dgm:cxn modelId="{1FED0E03-5985-4E35-97AC-B1A7FE214D22}" type="presOf" srcId="{8C226053-D41F-487E-8DB7-A65ACBC18AB8}" destId="{15F440E7-09DD-44A5-85A4-516AA4F70602}" srcOrd="0" destOrd="0" presId="urn:microsoft.com/office/officeart/2016/7/layout/RepeatingBendingProcessNew"/>
    <dgm:cxn modelId="{9DA39703-EE6E-4DE1-B0E9-6A65A9353104}" type="presOf" srcId="{2AB94F58-83B1-4B09-8763-1D2F11B75DE1}" destId="{CDF059C2-1EAD-4353-8127-A0BF7C10E410}" srcOrd="0" destOrd="0" presId="urn:microsoft.com/office/officeart/2016/7/layout/RepeatingBendingProcessNew"/>
    <dgm:cxn modelId="{952CA507-F330-46F4-B156-41A57F5F2C49}" type="presOf" srcId="{EA8EB051-1752-44FA-98FB-25C413228F19}" destId="{B176ABB7-0850-4933-A0EC-E0F84970EFFE}" srcOrd="1" destOrd="0" presId="urn:microsoft.com/office/officeart/2016/7/layout/RepeatingBendingProcessNew"/>
    <dgm:cxn modelId="{E848900B-ACE8-43F9-9EE4-CD37738DCBDE}" type="presOf" srcId="{BE0E3B25-87B0-405E-8108-BDC03CA7D54C}" destId="{B3C2EA32-8CE7-417B-B944-D796821D25D8}" srcOrd="0" destOrd="0" presId="urn:microsoft.com/office/officeart/2016/7/layout/RepeatingBendingProcessNew"/>
    <dgm:cxn modelId="{BBC9191A-C8BB-429D-9641-9620AB522276}" type="presOf" srcId="{5CD5D443-EDA9-4E11-8492-EA9465936E69}" destId="{A92989C1-B8F2-4D9C-9BA9-622EDB446745}" srcOrd="1" destOrd="0" presId="urn:microsoft.com/office/officeart/2016/7/layout/RepeatingBendingProcessNew"/>
    <dgm:cxn modelId="{AE474D1C-9AF7-4DAA-BFF2-AB1550F37303}" type="presOf" srcId="{17981B6D-DE5F-433C-9F6D-8C29E9B03F25}" destId="{D47F55D1-0D60-4852-BEB7-CF15B06E0BF0}" srcOrd="0" destOrd="0" presId="urn:microsoft.com/office/officeart/2016/7/layout/RepeatingBendingProcessNew"/>
    <dgm:cxn modelId="{4417F71C-968A-4669-B6C5-48D10FDF17C1}" type="presOf" srcId="{A83BF7AD-1A40-4A6A-8DA8-9913113C5BEC}" destId="{B8F3E912-6696-456E-BF45-EB61165144AB}" srcOrd="0" destOrd="0" presId="urn:microsoft.com/office/officeart/2016/7/layout/RepeatingBendingProcessNew"/>
    <dgm:cxn modelId="{C36ECF21-F096-4D1E-A1B1-40DEB5F8E90C}" type="presOf" srcId="{857C1814-BDCA-4F6A-B815-C11604DDF7F6}" destId="{0C27043F-06F7-4073-BF64-D7F76ED48BC3}" srcOrd="0" destOrd="0" presId="urn:microsoft.com/office/officeart/2016/7/layout/RepeatingBendingProcessNew"/>
    <dgm:cxn modelId="{9741A225-E146-4619-B346-7CAF7A2EE1E3}" type="presOf" srcId="{B3D90D10-76C9-4E07-81DC-9C799C8D826B}" destId="{FE8E84EA-55C6-48B2-8452-1144D3F16829}" srcOrd="1" destOrd="0" presId="urn:microsoft.com/office/officeart/2016/7/layout/RepeatingBendingProcessNew"/>
    <dgm:cxn modelId="{AB018827-6057-4EBA-B17A-5EACBCA946C8}" type="presOf" srcId="{F85A0B78-F714-4A62-ADF3-95BBA695F999}" destId="{FAEF9AB1-1453-4A9E-9B90-960CCE002630}" srcOrd="0" destOrd="0" presId="urn:microsoft.com/office/officeart/2016/7/layout/RepeatingBendingProcessNew"/>
    <dgm:cxn modelId="{457B9B27-370F-4A74-9E7F-5F32B2BAC05E}" type="presOf" srcId="{F4363A15-99C7-4871-99CD-1839C564271A}" destId="{F9D0E7CE-D706-4816-81A6-F43202968FB8}" srcOrd="1" destOrd="0" presId="urn:microsoft.com/office/officeart/2016/7/layout/RepeatingBendingProcessNew"/>
    <dgm:cxn modelId="{81ADB027-D331-457D-81A5-C8132242AFA3}" type="presOf" srcId="{857C1814-BDCA-4F6A-B815-C11604DDF7F6}" destId="{A728DF90-1618-4FA0-9722-144D790F1087}" srcOrd="1" destOrd="0" presId="urn:microsoft.com/office/officeart/2016/7/layout/RepeatingBendingProcessNew"/>
    <dgm:cxn modelId="{5814B92E-DE17-4DD4-A2B7-DA2811BE9522}" srcId="{4D7BCD93-D37F-4FB3-9BA4-E5173105EDB8}" destId="{8C226053-D41F-487E-8DB7-A65ACBC18AB8}" srcOrd="1" destOrd="0" parTransId="{B3C1CC7B-A8C4-4859-9A86-9A2227E54A9B}" sibTransId="{F4363A15-99C7-4871-99CD-1839C564271A}"/>
    <dgm:cxn modelId="{B87C1F30-9DB5-470B-B777-E860FADC35DE}" type="presOf" srcId="{588F20AB-89B2-4CB5-B1E3-4A0323AC9490}" destId="{773286B3-4BBF-4CC7-9F83-AC63927FF9D5}" srcOrd="0" destOrd="0" presId="urn:microsoft.com/office/officeart/2016/7/layout/RepeatingBendingProcessNew"/>
    <dgm:cxn modelId="{ACCD2236-A9B3-4D24-AC54-BEFDF31039C4}" type="presOf" srcId="{A23CB5DF-6520-4093-A0FC-A8CC10183118}" destId="{C6B7DF5B-574D-4CD5-9219-C3B32DB0CF8E}" srcOrd="0" destOrd="0" presId="urn:microsoft.com/office/officeart/2016/7/layout/RepeatingBendingProcessNew"/>
    <dgm:cxn modelId="{FE937242-4271-4500-9BE8-607D145A56DC}" type="presOf" srcId="{2B632D13-2D80-4A8E-8223-525FE1283667}" destId="{F785DA6B-0C9F-4343-954A-F33A5E633BAC}" srcOrd="0" destOrd="0" presId="urn:microsoft.com/office/officeart/2016/7/layout/RepeatingBendingProcessNew"/>
    <dgm:cxn modelId="{721C9B45-D36E-4025-9DCF-3493AA3424DA}" type="presOf" srcId="{87CDAD79-9D94-42A3-99EB-80E666FED0F5}" destId="{F714E6F3-F9E9-47AF-A442-B6D7DDFE0FF8}" srcOrd="0" destOrd="0" presId="urn:microsoft.com/office/officeart/2016/7/layout/RepeatingBendingProcessNew"/>
    <dgm:cxn modelId="{CCD82B47-15F1-4009-812E-97F6C800027B}" type="presOf" srcId="{D1AFE266-0303-4166-ADDA-49D3D45DB0D2}" destId="{70DFAD1C-C656-40BC-8DEF-3B5C88D73975}" srcOrd="0" destOrd="0" presId="urn:microsoft.com/office/officeart/2016/7/layout/RepeatingBendingProcessNew"/>
    <dgm:cxn modelId="{F213AC47-DD5F-408A-B602-4E09DF63A2F3}" type="presOf" srcId="{A83BF7AD-1A40-4A6A-8DA8-9913113C5BEC}" destId="{F2954EF6-C867-4E57-84F4-AC37992D5EBF}" srcOrd="1" destOrd="0" presId="urn:microsoft.com/office/officeart/2016/7/layout/RepeatingBendingProcessNew"/>
    <dgm:cxn modelId="{2DECB04E-6AF0-4279-A9E4-C596FE256674}" type="presOf" srcId="{CD9BF2DD-DA95-4D55-893C-5A7D1702C784}" destId="{FC1D711B-E4D9-4906-AE85-8E8E672C08FB}" srcOrd="0" destOrd="0" presId="urn:microsoft.com/office/officeart/2016/7/layout/RepeatingBendingProcessNew"/>
    <dgm:cxn modelId="{B775764F-18E0-4889-B03D-406FA863FCE6}" srcId="{4D7BCD93-D37F-4FB3-9BA4-E5173105EDB8}" destId="{BE0E3B25-87B0-405E-8108-BDC03CA7D54C}" srcOrd="8" destOrd="0" parTransId="{F3BD5F3A-D58B-4A5D-9AFA-CC454DBB2FC4}" sibTransId="{8DDF774C-936B-40B8-B11A-E32B826E2F6B}"/>
    <dgm:cxn modelId="{5764DD51-181C-49ED-9FE5-DA96E1214C92}" type="presOf" srcId="{CD9BF2DD-DA95-4D55-893C-5A7D1702C784}" destId="{5E1AD86D-6730-4413-A73C-1EA7BF23643C}" srcOrd="1" destOrd="0" presId="urn:microsoft.com/office/officeart/2016/7/layout/RepeatingBendingProcessNew"/>
    <dgm:cxn modelId="{49EA2C53-812D-44F5-998F-64D4F82E9A5B}" type="presOf" srcId="{8DDF774C-936B-40B8-B11A-E32B826E2F6B}" destId="{B171D7B6-6909-417E-906F-5BDAD54777B5}" srcOrd="0" destOrd="0" presId="urn:microsoft.com/office/officeart/2016/7/layout/RepeatingBendingProcessNew"/>
    <dgm:cxn modelId="{CE67E356-37D5-4ACB-8A86-6A5CFA7A1B2F}" srcId="{4D7BCD93-D37F-4FB3-9BA4-E5173105EDB8}" destId="{87CDAD79-9D94-42A3-99EB-80E666FED0F5}" srcOrd="4" destOrd="0" parTransId="{EB84A360-081D-4572-99EA-7FD5B8C829F4}" sibTransId="{F85A0B78-F714-4A62-ADF3-95BBA695F999}"/>
    <dgm:cxn modelId="{13D3AC5A-063F-4347-96AD-09DB9061DC3C}" srcId="{4D7BCD93-D37F-4FB3-9BA4-E5173105EDB8}" destId="{D1AFE266-0303-4166-ADDA-49D3D45DB0D2}" srcOrd="10" destOrd="0" parTransId="{81538660-8428-48E8-9B19-6C5A429C037A}" sibTransId="{2AB94F58-83B1-4B09-8763-1D2F11B75DE1}"/>
    <dgm:cxn modelId="{E73E1566-C4FC-4B4F-B82C-0F03EE985FB8}" type="presOf" srcId="{8271C8DF-48A6-49AA-8028-36DA0A1B9E8F}" destId="{3CCB0DE0-4BF0-4CD6-BD37-2AB9DF4EC308}" srcOrd="1" destOrd="0" presId="urn:microsoft.com/office/officeart/2016/7/layout/RepeatingBendingProcessNew"/>
    <dgm:cxn modelId="{3822BC6C-BE02-4AA6-97C4-88DD43531525}" type="presOf" srcId="{2D06DE8B-3BB2-4DAE-8B4A-D7686C43684C}" destId="{C6A7576C-FA7D-433E-BF77-0FA40CF8BFCF}" srcOrd="0" destOrd="0" presId="urn:microsoft.com/office/officeart/2016/7/layout/RepeatingBendingProcessNew"/>
    <dgm:cxn modelId="{C4190871-F370-4211-8A68-9A44751B2A86}" srcId="{4D7BCD93-D37F-4FB3-9BA4-E5173105EDB8}" destId="{A23CB5DF-6520-4093-A0FC-A8CC10183118}" srcOrd="6" destOrd="0" parTransId="{A0E14A86-D91B-451F-BA7C-990A1A59252A}" sibTransId="{CD9BF2DD-DA95-4D55-893C-5A7D1702C784}"/>
    <dgm:cxn modelId="{BA42697B-B9BF-4ACD-8DC1-7F3BC0650B0D}" type="presOf" srcId="{79626222-5116-459E-8310-EDA1EA9E09FF}" destId="{4837D3F1-44C5-49FE-89B1-E8D25BE6BB37}" srcOrd="0" destOrd="0" presId="urn:microsoft.com/office/officeart/2016/7/layout/RepeatingBendingProcessNew"/>
    <dgm:cxn modelId="{4534297E-9DE3-4550-BB36-EABD2C1EF3C7}" type="presOf" srcId="{A70F0A28-468E-487E-BB86-303098DDFCE5}" destId="{62BA3E8C-B8D9-4E61-AA05-90B7716E8742}" srcOrd="1" destOrd="0" presId="urn:microsoft.com/office/officeart/2016/7/layout/RepeatingBendingProcessNew"/>
    <dgm:cxn modelId="{F3A9B580-EBDC-4E22-9A8D-5237CA554077}" srcId="{4D7BCD93-D37F-4FB3-9BA4-E5173105EDB8}" destId="{2D06DE8B-3BB2-4DAE-8B4A-D7686C43684C}" srcOrd="5" destOrd="0" parTransId="{4816A205-0A36-42B3-9863-3D79EDAFDA02}" sibTransId="{EA8EB051-1752-44FA-98FB-25C413228F19}"/>
    <dgm:cxn modelId="{FEDF7884-8E12-40B2-8F81-8B2B63840643}" type="presOf" srcId="{610B07A1-84D8-4C7A-A3EE-C30A1923B680}" destId="{1B62097E-55EF-4CC8-AC85-0491422F8070}" srcOrd="0" destOrd="0" presId="urn:microsoft.com/office/officeart/2016/7/layout/RepeatingBendingProcessNew"/>
    <dgm:cxn modelId="{4F6EEC8C-D7C9-4999-BED7-C6EF6A23653E}" srcId="{4D7BCD93-D37F-4FB3-9BA4-E5173105EDB8}" destId="{0466287A-5A16-4823-B01A-F80593836678}" srcOrd="12" destOrd="0" parTransId="{E743F2E6-F56A-44A6-A833-FF684D16BE5E}" sibTransId="{91973CFA-E099-40A9-B9EC-303E735D0E30}"/>
    <dgm:cxn modelId="{F5E70890-3377-4133-86AE-A2E010A08632}" type="presOf" srcId="{8271C8DF-48A6-49AA-8028-36DA0A1B9E8F}" destId="{E9422CD1-60D1-4B8E-80D4-897E84F8CFB1}" srcOrd="0" destOrd="0" presId="urn:microsoft.com/office/officeart/2016/7/layout/RepeatingBendingProcessNew"/>
    <dgm:cxn modelId="{1A5D0E90-F15F-4BAF-BBBF-45BCB5FD8600}" srcId="{4D7BCD93-D37F-4FB3-9BA4-E5173105EDB8}" destId="{610B07A1-84D8-4C7A-A3EE-C30A1923B680}" srcOrd="3" destOrd="0" parTransId="{7904323D-E431-4F42-810D-A31B40B6C954}" sibTransId="{857C1814-BDCA-4F6A-B815-C11604DDF7F6}"/>
    <dgm:cxn modelId="{2E9BCB90-3434-4FC5-AF1C-288B7B64791F}" type="presOf" srcId="{EA8EB051-1752-44FA-98FB-25C413228F19}" destId="{BD4D6CD8-0ADB-4DFD-AC87-DF1850A4013E}" srcOrd="0" destOrd="0" presId="urn:microsoft.com/office/officeart/2016/7/layout/RepeatingBendingProcessNew"/>
    <dgm:cxn modelId="{CCDC7895-58FF-47FA-8969-28BFF76B1FF7}" type="presOf" srcId="{91973CFA-E099-40A9-B9EC-303E735D0E30}" destId="{E340F76E-A889-42F9-A9C7-66879573D126}" srcOrd="1" destOrd="0" presId="urn:microsoft.com/office/officeart/2016/7/layout/RepeatingBendingProcessNew"/>
    <dgm:cxn modelId="{7ED0AA9B-BED8-4A89-9C97-8A39BFEBB62D}" type="presOf" srcId="{A70F0A28-468E-487E-BB86-303098DDFCE5}" destId="{45C24D5E-1058-431E-BAD8-7E6C1EC80D91}" srcOrd="0" destOrd="0" presId="urn:microsoft.com/office/officeart/2016/7/layout/RepeatingBendingProcessNew"/>
    <dgm:cxn modelId="{6EFA4E9E-2336-42F2-97C5-205BCB5E560E}" srcId="{4D7BCD93-D37F-4FB3-9BA4-E5173105EDB8}" destId="{17981B6D-DE5F-433C-9F6D-8C29E9B03F25}" srcOrd="0" destOrd="0" parTransId="{34C95FB2-49CC-41FE-A896-80AFB5450A6F}" sibTransId="{CB3BBC23-2F0B-4DE5-BB48-3B71D384C0E6}"/>
    <dgm:cxn modelId="{4C180AA2-9E29-4437-8767-DA0BD0FF27CA}" srcId="{4D7BCD93-D37F-4FB3-9BA4-E5173105EDB8}" destId="{79626222-5116-459E-8310-EDA1EA9E09FF}" srcOrd="2" destOrd="0" parTransId="{D0A31E3E-7769-468D-B8FA-DDB70BE2CEE7}" sibTransId="{5CD5D443-EDA9-4E11-8492-EA9465936E69}"/>
    <dgm:cxn modelId="{62130DA8-F48B-4227-9F13-0A5C75907A4A}" type="presOf" srcId="{91973CFA-E099-40A9-B9EC-303E735D0E30}" destId="{68E61D96-5DEA-4578-8B45-B6D862BA98FC}" srcOrd="0" destOrd="0" presId="urn:microsoft.com/office/officeart/2016/7/layout/RepeatingBendingProcessNew"/>
    <dgm:cxn modelId="{B8A6F3A8-CFFC-455F-93C2-F5ABB30C0E52}" type="presOf" srcId="{2AB94F58-83B1-4B09-8763-1D2F11B75DE1}" destId="{AA34F551-A4F1-4E98-A944-7FA11335B17B}" srcOrd="1" destOrd="0" presId="urn:microsoft.com/office/officeart/2016/7/layout/RepeatingBendingProcessNew"/>
    <dgm:cxn modelId="{9D007DB8-40EC-4D2B-AE91-4862A0B5776D}" type="presOf" srcId="{182DD529-B086-4A15-8365-5B52449AA508}" destId="{3C2E3E0D-6512-482F-9FB9-B051D95146AD}" srcOrd="0" destOrd="0" presId="urn:microsoft.com/office/officeart/2016/7/layout/RepeatingBendingProcessNew"/>
    <dgm:cxn modelId="{7928B6B8-4075-428B-AC62-48EA6F46CC2B}" srcId="{4D7BCD93-D37F-4FB3-9BA4-E5173105EDB8}" destId="{0A8784B3-857D-49D6-A4F9-91718AF8DA8F}" srcOrd="13" destOrd="0" parTransId="{EF6B10DC-73DC-4FD2-85AE-6642B38E613E}" sibTransId="{A70F0A28-468E-487E-BB86-303098DDFCE5}"/>
    <dgm:cxn modelId="{D93F3EBC-7042-40E1-9ED9-5049B3CD1143}" type="presOf" srcId="{4D7BCD93-D37F-4FB3-9BA4-E5173105EDB8}" destId="{15A8460F-81E0-4361-99E7-8273C9512FB3}" srcOrd="0" destOrd="0" presId="urn:microsoft.com/office/officeart/2016/7/layout/RepeatingBendingProcessNew"/>
    <dgm:cxn modelId="{1BAD6EBC-4F9C-468C-A797-D5C26E1C23C3}" type="presOf" srcId="{CB3BBC23-2F0B-4DE5-BB48-3B71D384C0E6}" destId="{ABA7AEC7-261C-4CAA-848B-E693292DB0AE}" srcOrd="0" destOrd="0" presId="urn:microsoft.com/office/officeart/2016/7/layout/RepeatingBendingProcessNew"/>
    <dgm:cxn modelId="{2AAAE6BF-8C97-470C-A96B-B3C6514800B5}" srcId="{4D7BCD93-D37F-4FB3-9BA4-E5173105EDB8}" destId="{588F20AB-89B2-4CB5-B1E3-4A0323AC9490}" srcOrd="7" destOrd="0" parTransId="{84B2A6CE-8D2B-4542-B1C6-FFC682630BE7}" sibTransId="{8271C8DF-48A6-49AA-8028-36DA0A1B9E8F}"/>
    <dgm:cxn modelId="{D36014C8-B85E-4227-AEB7-3822065AEA32}" type="presOf" srcId="{B3D90D10-76C9-4E07-81DC-9C799C8D826B}" destId="{6F053EB3-0AD7-4C0A-B137-872807B3E4E4}" srcOrd="0" destOrd="0" presId="urn:microsoft.com/office/officeart/2016/7/layout/RepeatingBendingProcessNew"/>
    <dgm:cxn modelId="{9E8D34CE-4FE6-4AE4-BC11-A324FFB7DBAF}" type="presOf" srcId="{F4363A15-99C7-4871-99CD-1839C564271A}" destId="{5A2FD4A1-119C-40E0-89CF-AE57C2248DBE}" srcOrd="0" destOrd="0" presId="urn:microsoft.com/office/officeart/2016/7/layout/RepeatingBendingProcessNew"/>
    <dgm:cxn modelId="{7406F2D2-FB7A-4B71-B0AC-42DD30FA4D7A}" type="presOf" srcId="{5CD5D443-EDA9-4E11-8492-EA9465936E69}" destId="{7A030A0F-8E62-4D5F-B71F-66175FEB45A0}" srcOrd="0" destOrd="0" presId="urn:microsoft.com/office/officeart/2016/7/layout/RepeatingBendingProcessNew"/>
    <dgm:cxn modelId="{2A41F9D2-490D-4054-A411-07E7E02310FE}" type="presOf" srcId="{0A8784B3-857D-49D6-A4F9-91718AF8DA8F}" destId="{CCBD268F-2E72-491D-BD3A-FB5E2FCE2248}" srcOrd="0" destOrd="0" presId="urn:microsoft.com/office/officeart/2016/7/layout/RepeatingBendingProcessNew"/>
    <dgm:cxn modelId="{B26CE9D8-F57D-46FE-BC28-18C32A4D5C88}" type="presOf" srcId="{0466287A-5A16-4823-B01A-F80593836678}" destId="{E5BAF870-5587-4F24-BF47-71F7AAFC6AB1}" srcOrd="0" destOrd="0" presId="urn:microsoft.com/office/officeart/2016/7/layout/RepeatingBendingProcessNew"/>
    <dgm:cxn modelId="{5FCB26DC-545C-4449-9F30-3126CD0B6D70}" type="presOf" srcId="{54B4A620-12C5-423B-8DF9-D70B5F648176}" destId="{386710BA-C81A-4A18-A98C-E357067F5594}" srcOrd="0" destOrd="0" presId="urn:microsoft.com/office/officeart/2016/7/layout/RepeatingBendingProcessNew"/>
    <dgm:cxn modelId="{4DAE0DE3-A360-4079-9025-01F650FBCF65}" srcId="{4D7BCD93-D37F-4FB3-9BA4-E5173105EDB8}" destId="{54B4A620-12C5-423B-8DF9-D70B5F648176}" srcOrd="9" destOrd="0" parTransId="{56D8C79B-E14D-4B8F-BE3E-D87CDBE222CC}" sibTransId="{B3D90D10-76C9-4E07-81DC-9C799C8D826B}"/>
    <dgm:cxn modelId="{6BF652E7-0429-4889-BBD7-1FBACF1D3463}" type="presOf" srcId="{CB3BBC23-2F0B-4DE5-BB48-3B71D384C0E6}" destId="{DB929A2E-0667-4A48-A35B-8B3B86985A08}" srcOrd="1" destOrd="0" presId="urn:microsoft.com/office/officeart/2016/7/layout/RepeatingBendingProcessNew"/>
    <dgm:cxn modelId="{0C12A6F0-0DA6-46E3-82CB-DB950268ECF9}" type="presOf" srcId="{8DDF774C-936B-40B8-B11A-E32B826E2F6B}" destId="{D0C58DF8-5C86-460E-8668-D23862A8C94D}" srcOrd="1" destOrd="0" presId="urn:microsoft.com/office/officeart/2016/7/layout/RepeatingBendingProcessNew"/>
    <dgm:cxn modelId="{84B047FE-A150-4010-A471-6B6820055673}" srcId="{4D7BCD93-D37F-4FB3-9BA4-E5173105EDB8}" destId="{2B632D13-2D80-4A8E-8223-525FE1283667}" srcOrd="14" destOrd="0" parTransId="{B898D7C5-A0B8-4646-80F7-84CBC99B941E}" sibTransId="{E062B2D5-D1B3-441D-82CD-46207608C004}"/>
    <dgm:cxn modelId="{8786CDFE-1281-4418-AF02-4C269CD23E74}" type="presOf" srcId="{F85A0B78-F714-4A62-ADF3-95BBA695F999}" destId="{89A6EF0C-48E6-4092-9279-00A494133DB7}" srcOrd="1" destOrd="0" presId="urn:microsoft.com/office/officeart/2016/7/layout/RepeatingBendingProcessNew"/>
    <dgm:cxn modelId="{C99EAB08-D3C7-4D22-B284-D29EDCB20183}" type="presParOf" srcId="{15A8460F-81E0-4361-99E7-8273C9512FB3}" destId="{D47F55D1-0D60-4852-BEB7-CF15B06E0BF0}" srcOrd="0" destOrd="0" presId="urn:microsoft.com/office/officeart/2016/7/layout/RepeatingBendingProcessNew"/>
    <dgm:cxn modelId="{DA9D3323-0E0E-48BA-BA9A-767483175D9F}" type="presParOf" srcId="{15A8460F-81E0-4361-99E7-8273C9512FB3}" destId="{ABA7AEC7-261C-4CAA-848B-E693292DB0AE}" srcOrd="1" destOrd="0" presId="urn:microsoft.com/office/officeart/2016/7/layout/RepeatingBendingProcessNew"/>
    <dgm:cxn modelId="{89363D36-86EA-4E75-8E5D-00B86A9D3DB8}" type="presParOf" srcId="{ABA7AEC7-261C-4CAA-848B-E693292DB0AE}" destId="{DB929A2E-0667-4A48-A35B-8B3B86985A08}" srcOrd="0" destOrd="0" presId="urn:microsoft.com/office/officeart/2016/7/layout/RepeatingBendingProcessNew"/>
    <dgm:cxn modelId="{713ED7FA-7C60-487B-9952-58DC9B5EAD23}" type="presParOf" srcId="{15A8460F-81E0-4361-99E7-8273C9512FB3}" destId="{15F440E7-09DD-44A5-85A4-516AA4F70602}" srcOrd="2" destOrd="0" presId="urn:microsoft.com/office/officeart/2016/7/layout/RepeatingBendingProcessNew"/>
    <dgm:cxn modelId="{A9DA8F88-FC0D-48AC-A224-7423B4656BD7}" type="presParOf" srcId="{15A8460F-81E0-4361-99E7-8273C9512FB3}" destId="{5A2FD4A1-119C-40E0-89CF-AE57C2248DBE}" srcOrd="3" destOrd="0" presId="urn:microsoft.com/office/officeart/2016/7/layout/RepeatingBendingProcessNew"/>
    <dgm:cxn modelId="{98957BD1-0314-4B1E-BA94-E731F82D2E7B}" type="presParOf" srcId="{5A2FD4A1-119C-40E0-89CF-AE57C2248DBE}" destId="{F9D0E7CE-D706-4816-81A6-F43202968FB8}" srcOrd="0" destOrd="0" presId="urn:microsoft.com/office/officeart/2016/7/layout/RepeatingBendingProcessNew"/>
    <dgm:cxn modelId="{3EBD5164-5615-41EA-8032-5EE2507E9290}" type="presParOf" srcId="{15A8460F-81E0-4361-99E7-8273C9512FB3}" destId="{4837D3F1-44C5-49FE-89B1-E8D25BE6BB37}" srcOrd="4" destOrd="0" presId="urn:microsoft.com/office/officeart/2016/7/layout/RepeatingBendingProcessNew"/>
    <dgm:cxn modelId="{5CE7266F-DC0E-4CCB-8E78-5C6BE0DBA5A2}" type="presParOf" srcId="{15A8460F-81E0-4361-99E7-8273C9512FB3}" destId="{7A030A0F-8E62-4D5F-B71F-66175FEB45A0}" srcOrd="5" destOrd="0" presId="urn:microsoft.com/office/officeart/2016/7/layout/RepeatingBendingProcessNew"/>
    <dgm:cxn modelId="{A5F17470-506F-4D17-A578-1F9BE70D6BA6}" type="presParOf" srcId="{7A030A0F-8E62-4D5F-B71F-66175FEB45A0}" destId="{A92989C1-B8F2-4D9C-9BA9-622EDB446745}" srcOrd="0" destOrd="0" presId="urn:microsoft.com/office/officeart/2016/7/layout/RepeatingBendingProcessNew"/>
    <dgm:cxn modelId="{4F494031-CFFF-4B69-9B6F-4E52A1DBA22A}" type="presParOf" srcId="{15A8460F-81E0-4361-99E7-8273C9512FB3}" destId="{1B62097E-55EF-4CC8-AC85-0491422F8070}" srcOrd="6" destOrd="0" presId="urn:microsoft.com/office/officeart/2016/7/layout/RepeatingBendingProcessNew"/>
    <dgm:cxn modelId="{8C853DBE-1909-4FC2-968E-86BA5D0003D7}" type="presParOf" srcId="{15A8460F-81E0-4361-99E7-8273C9512FB3}" destId="{0C27043F-06F7-4073-BF64-D7F76ED48BC3}" srcOrd="7" destOrd="0" presId="urn:microsoft.com/office/officeart/2016/7/layout/RepeatingBendingProcessNew"/>
    <dgm:cxn modelId="{0C805C2B-CB5A-42DE-B61B-A3D3DE5B5AC5}" type="presParOf" srcId="{0C27043F-06F7-4073-BF64-D7F76ED48BC3}" destId="{A728DF90-1618-4FA0-9722-144D790F1087}" srcOrd="0" destOrd="0" presId="urn:microsoft.com/office/officeart/2016/7/layout/RepeatingBendingProcessNew"/>
    <dgm:cxn modelId="{6F0B7E66-DADE-4D37-A212-08E9FE78714A}" type="presParOf" srcId="{15A8460F-81E0-4361-99E7-8273C9512FB3}" destId="{F714E6F3-F9E9-47AF-A442-B6D7DDFE0FF8}" srcOrd="8" destOrd="0" presId="urn:microsoft.com/office/officeart/2016/7/layout/RepeatingBendingProcessNew"/>
    <dgm:cxn modelId="{C0CA77E8-5ADE-49F7-BF62-6286051A6D99}" type="presParOf" srcId="{15A8460F-81E0-4361-99E7-8273C9512FB3}" destId="{FAEF9AB1-1453-4A9E-9B90-960CCE002630}" srcOrd="9" destOrd="0" presId="urn:microsoft.com/office/officeart/2016/7/layout/RepeatingBendingProcessNew"/>
    <dgm:cxn modelId="{BFFBD9B3-95A3-428F-8457-927784EABADA}" type="presParOf" srcId="{FAEF9AB1-1453-4A9E-9B90-960CCE002630}" destId="{89A6EF0C-48E6-4092-9279-00A494133DB7}" srcOrd="0" destOrd="0" presId="urn:microsoft.com/office/officeart/2016/7/layout/RepeatingBendingProcessNew"/>
    <dgm:cxn modelId="{350721EB-7EC5-4439-8ABC-4DA1D10B5CC5}" type="presParOf" srcId="{15A8460F-81E0-4361-99E7-8273C9512FB3}" destId="{C6A7576C-FA7D-433E-BF77-0FA40CF8BFCF}" srcOrd="10" destOrd="0" presId="urn:microsoft.com/office/officeart/2016/7/layout/RepeatingBendingProcessNew"/>
    <dgm:cxn modelId="{CF0EDC96-6BE9-4A05-B2BB-4ECD39AAA77C}" type="presParOf" srcId="{15A8460F-81E0-4361-99E7-8273C9512FB3}" destId="{BD4D6CD8-0ADB-4DFD-AC87-DF1850A4013E}" srcOrd="11" destOrd="0" presId="urn:microsoft.com/office/officeart/2016/7/layout/RepeatingBendingProcessNew"/>
    <dgm:cxn modelId="{C9D95BEB-04AC-4A18-B421-2417076C1521}" type="presParOf" srcId="{BD4D6CD8-0ADB-4DFD-AC87-DF1850A4013E}" destId="{B176ABB7-0850-4933-A0EC-E0F84970EFFE}" srcOrd="0" destOrd="0" presId="urn:microsoft.com/office/officeart/2016/7/layout/RepeatingBendingProcessNew"/>
    <dgm:cxn modelId="{6D936C6B-855B-4596-A380-66864C265304}" type="presParOf" srcId="{15A8460F-81E0-4361-99E7-8273C9512FB3}" destId="{C6B7DF5B-574D-4CD5-9219-C3B32DB0CF8E}" srcOrd="12" destOrd="0" presId="urn:microsoft.com/office/officeart/2016/7/layout/RepeatingBendingProcessNew"/>
    <dgm:cxn modelId="{0DE555FE-9497-4D18-8430-4B3A55EBC821}" type="presParOf" srcId="{15A8460F-81E0-4361-99E7-8273C9512FB3}" destId="{FC1D711B-E4D9-4906-AE85-8E8E672C08FB}" srcOrd="13" destOrd="0" presId="urn:microsoft.com/office/officeart/2016/7/layout/RepeatingBendingProcessNew"/>
    <dgm:cxn modelId="{46D8333B-C47D-450E-9E83-EE6036C1F5C4}" type="presParOf" srcId="{FC1D711B-E4D9-4906-AE85-8E8E672C08FB}" destId="{5E1AD86D-6730-4413-A73C-1EA7BF23643C}" srcOrd="0" destOrd="0" presId="urn:microsoft.com/office/officeart/2016/7/layout/RepeatingBendingProcessNew"/>
    <dgm:cxn modelId="{6A18574C-EBF1-4247-B316-FF33F0F840CB}" type="presParOf" srcId="{15A8460F-81E0-4361-99E7-8273C9512FB3}" destId="{773286B3-4BBF-4CC7-9F83-AC63927FF9D5}" srcOrd="14" destOrd="0" presId="urn:microsoft.com/office/officeart/2016/7/layout/RepeatingBendingProcessNew"/>
    <dgm:cxn modelId="{8EFA8705-4702-4CA0-A083-3E56C69CEBE9}" type="presParOf" srcId="{15A8460F-81E0-4361-99E7-8273C9512FB3}" destId="{E9422CD1-60D1-4B8E-80D4-897E84F8CFB1}" srcOrd="15" destOrd="0" presId="urn:microsoft.com/office/officeart/2016/7/layout/RepeatingBendingProcessNew"/>
    <dgm:cxn modelId="{3DA140C7-9227-416B-8BA5-4030DC5A0C92}" type="presParOf" srcId="{E9422CD1-60D1-4B8E-80D4-897E84F8CFB1}" destId="{3CCB0DE0-4BF0-4CD6-BD37-2AB9DF4EC308}" srcOrd="0" destOrd="0" presId="urn:microsoft.com/office/officeart/2016/7/layout/RepeatingBendingProcessNew"/>
    <dgm:cxn modelId="{38CAE3F9-F88B-485D-B9DB-C9661EF6AEFD}" type="presParOf" srcId="{15A8460F-81E0-4361-99E7-8273C9512FB3}" destId="{B3C2EA32-8CE7-417B-B944-D796821D25D8}" srcOrd="16" destOrd="0" presId="urn:microsoft.com/office/officeart/2016/7/layout/RepeatingBendingProcessNew"/>
    <dgm:cxn modelId="{F1921D8E-4AB7-4013-B425-A1B4E0ECEC7A}" type="presParOf" srcId="{15A8460F-81E0-4361-99E7-8273C9512FB3}" destId="{B171D7B6-6909-417E-906F-5BDAD54777B5}" srcOrd="17" destOrd="0" presId="urn:microsoft.com/office/officeart/2016/7/layout/RepeatingBendingProcessNew"/>
    <dgm:cxn modelId="{67D42E09-06E5-4CB1-A868-98375DE8AB3E}" type="presParOf" srcId="{B171D7B6-6909-417E-906F-5BDAD54777B5}" destId="{D0C58DF8-5C86-460E-8668-D23862A8C94D}" srcOrd="0" destOrd="0" presId="urn:microsoft.com/office/officeart/2016/7/layout/RepeatingBendingProcessNew"/>
    <dgm:cxn modelId="{03345CD7-0F33-4F6E-8EBC-B59EA01808D3}" type="presParOf" srcId="{15A8460F-81E0-4361-99E7-8273C9512FB3}" destId="{386710BA-C81A-4A18-A98C-E357067F5594}" srcOrd="18" destOrd="0" presId="urn:microsoft.com/office/officeart/2016/7/layout/RepeatingBendingProcessNew"/>
    <dgm:cxn modelId="{24C13FCD-A8CC-4F7F-A406-272A8EC171EE}" type="presParOf" srcId="{15A8460F-81E0-4361-99E7-8273C9512FB3}" destId="{6F053EB3-0AD7-4C0A-B137-872807B3E4E4}" srcOrd="19" destOrd="0" presId="urn:microsoft.com/office/officeart/2016/7/layout/RepeatingBendingProcessNew"/>
    <dgm:cxn modelId="{3FFC5081-3C01-43C9-824C-7C4013C902C1}" type="presParOf" srcId="{6F053EB3-0AD7-4C0A-B137-872807B3E4E4}" destId="{FE8E84EA-55C6-48B2-8452-1144D3F16829}" srcOrd="0" destOrd="0" presId="urn:microsoft.com/office/officeart/2016/7/layout/RepeatingBendingProcessNew"/>
    <dgm:cxn modelId="{9FAB2A61-F33C-4CE9-A105-2D79126064D5}" type="presParOf" srcId="{15A8460F-81E0-4361-99E7-8273C9512FB3}" destId="{70DFAD1C-C656-40BC-8DEF-3B5C88D73975}" srcOrd="20" destOrd="0" presId="urn:microsoft.com/office/officeart/2016/7/layout/RepeatingBendingProcessNew"/>
    <dgm:cxn modelId="{ACA1A532-0812-4DD5-9D2A-34900B0A9C4B}" type="presParOf" srcId="{15A8460F-81E0-4361-99E7-8273C9512FB3}" destId="{CDF059C2-1EAD-4353-8127-A0BF7C10E410}" srcOrd="21" destOrd="0" presId="urn:microsoft.com/office/officeart/2016/7/layout/RepeatingBendingProcessNew"/>
    <dgm:cxn modelId="{7CA7256A-272E-4792-816B-D781296E2216}" type="presParOf" srcId="{CDF059C2-1EAD-4353-8127-A0BF7C10E410}" destId="{AA34F551-A4F1-4E98-A944-7FA11335B17B}" srcOrd="0" destOrd="0" presId="urn:microsoft.com/office/officeart/2016/7/layout/RepeatingBendingProcessNew"/>
    <dgm:cxn modelId="{EAB2C05E-F252-4E9F-A51E-DE30D6D6FBBD}" type="presParOf" srcId="{15A8460F-81E0-4361-99E7-8273C9512FB3}" destId="{3C2E3E0D-6512-482F-9FB9-B051D95146AD}" srcOrd="22" destOrd="0" presId="urn:microsoft.com/office/officeart/2016/7/layout/RepeatingBendingProcessNew"/>
    <dgm:cxn modelId="{6BFCB028-DB60-4A54-A8DA-1C4138EE44B2}" type="presParOf" srcId="{15A8460F-81E0-4361-99E7-8273C9512FB3}" destId="{B8F3E912-6696-456E-BF45-EB61165144AB}" srcOrd="23" destOrd="0" presId="urn:microsoft.com/office/officeart/2016/7/layout/RepeatingBendingProcessNew"/>
    <dgm:cxn modelId="{8AA4C84F-09E7-4349-8665-D652D3489F61}" type="presParOf" srcId="{B8F3E912-6696-456E-BF45-EB61165144AB}" destId="{F2954EF6-C867-4E57-84F4-AC37992D5EBF}" srcOrd="0" destOrd="0" presId="urn:microsoft.com/office/officeart/2016/7/layout/RepeatingBendingProcessNew"/>
    <dgm:cxn modelId="{FA68E0BB-B40B-4D3B-A508-629DD490B192}" type="presParOf" srcId="{15A8460F-81E0-4361-99E7-8273C9512FB3}" destId="{E5BAF870-5587-4F24-BF47-71F7AAFC6AB1}" srcOrd="24" destOrd="0" presId="urn:microsoft.com/office/officeart/2016/7/layout/RepeatingBendingProcessNew"/>
    <dgm:cxn modelId="{4D522BB6-DD6E-4BF9-9524-4CE8EE051256}" type="presParOf" srcId="{15A8460F-81E0-4361-99E7-8273C9512FB3}" destId="{68E61D96-5DEA-4578-8B45-B6D862BA98FC}" srcOrd="25" destOrd="0" presId="urn:microsoft.com/office/officeart/2016/7/layout/RepeatingBendingProcessNew"/>
    <dgm:cxn modelId="{56B67505-09F3-49DF-A40C-E6AEC4A79C3F}" type="presParOf" srcId="{68E61D96-5DEA-4578-8B45-B6D862BA98FC}" destId="{E340F76E-A889-42F9-A9C7-66879573D126}" srcOrd="0" destOrd="0" presId="urn:microsoft.com/office/officeart/2016/7/layout/RepeatingBendingProcessNew"/>
    <dgm:cxn modelId="{C506FC71-82BD-4C51-9C45-A51ACE9AB97A}" type="presParOf" srcId="{15A8460F-81E0-4361-99E7-8273C9512FB3}" destId="{CCBD268F-2E72-491D-BD3A-FB5E2FCE2248}" srcOrd="26" destOrd="0" presId="urn:microsoft.com/office/officeart/2016/7/layout/RepeatingBendingProcessNew"/>
    <dgm:cxn modelId="{94FED0DF-5184-463D-AEE2-79A95329A09F}" type="presParOf" srcId="{15A8460F-81E0-4361-99E7-8273C9512FB3}" destId="{45C24D5E-1058-431E-BAD8-7E6C1EC80D91}" srcOrd="27" destOrd="0" presId="urn:microsoft.com/office/officeart/2016/7/layout/RepeatingBendingProcessNew"/>
    <dgm:cxn modelId="{1620B5DC-B7AF-424C-9DE6-77DF123AF85D}" type="presParOf" srcId="{45C24D5E-1058-431E-BAD8-7E6C1EC80D91}" destId="{62BA3E8C-B8D9-4E61-AA05-90B7716E8742}" srcOrd="0" destOrd="0" presId="urn:microsoft.com/office/officeart/2016/7/layout/RepeatingBendingProcessNew"/>
    <dgm:cxn modelId="{2AD6D609-693E-461F-826A-45CD70B98533}" type="presParOf" srcId="{15A8460F-81E0-4361-99E7-8273C9512FB3}" destId="{F785DA6B-0C9F-4343-954A-F33A5E633BAC}" srcOrd="28"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7BCD93-D37F-4FB3-9BA4-E5173105EDB8}"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n-US"/>
        </a:p>
      </dgm:t>
    </dgm:pt>
    <dgm:pt modelId="{AFA4FADD-5EF8-4C04-83F6-B9F71946D6E6}">
      <dgm:prSet/>
      <dgm:spPr/>
      <dgm:t>
        <a:bodyPr/>
        <a:lstStyle/>
        <a:p>
          <a:r>
            <a:rPr lang="es-MX" dirty="0"/>
            <a:t>Recuperación lo público en salud. inicia renacionalización hospitales y servicios</a:t>
          </a:r>
        </a:p>
      </dgm:t>
    </dgm:pt>
    <dgm:pt modelId="{86AB959C-8EE8-470F-AFE6-ADE1F3BBFE61}" type="parTrans" cxnId="{3600157A-6AE1-4BA6-8DDD-408859D730EB}">
      <dgm:prSet/>
      <dgm:spPr/>
      <dgm:t>
        <a:bodyPr/>
        <a:lstStyle/>
        <a:p>
          <a:endParaRPr lang="es-MX"/>
        </a:p>
      </dgm:t>
    </dgm:pt>
    <dgm:pt modelId="{1F266B74-C744-490C-ADA0-4AE5BF47F1A9}" type="sibTrans" cxnId="{3600157A-6AE1-4BA6-8DDD-408859D730EB}">
      <dgm:prSet/>
      <dgm:spPr/>
      <dgm:t>
        <a:bodyPr/>
        <a:lstStyle/>
        <a:p>
          <a:endParaRPr lang="es-MX"/>
        </a:p>
      </dgm:t>
    </dgm:pt>
    <dgm:pt modelId="{E7B77070-7A83-41AE-AC5E-A2BABB5F8EE9}">
      <dgm:prSet/>
      <dgm:spPr/>
      <dgm:t>
        <a:bodyPr/>
        <a:lstStyle/>
        <a:p>
          <a:r>
            <a:rPr lang="es-MX" dirty="0"/>
            <a:t>Se construye el Aeropuerto Internacional Felipe Ángeles y se salvan el Lago de Texcoco y el AIBJ</a:t>
          </a:r>
        </a:p>
      </dgm:t>
    </dgm:pt>
    <dgm:pt modelId="{0F8D348C-62AF-4CAE-B7EE-75B901F19E80}" type="parTrans" cxnId="{BE960B22-B2D7-423D-8B79-3860ADBEB1D3}">
      <dgm:prSet/>
      <dgm:spPr/>
      <dgm:t>
        <a:bodyPr/>
        <a:lstStyle/>
        <a:p>
          <a:endParaRPr lang="es-MX"/>
        </a:p>
      </dgm:t>
    </dgm:pt>
    <dgm:pt modelId="{86784993-31F6-433E-80EE-58FF4FFF9D20}" type="sibTrans" cxnId="{BE960B22-B2D7-423D-8B79-3860ADBEB1D3}">
      <dgm:prSet/>
      <dgm:spPr/>
      <dgm:t>
        <a:bodyPr/>
        <a:lstStyle/>
        <a:p>
          <a:endParaRPr lang="es-MX"/>
        </a:p>
      </dgm:t>
    </dgm:pt>
    <dgm:pt modelId="{0A8784B3-857D-49D6-A4F9-91718AF8DA8F}">
      <dgm:prSet/>
      <dgm:spPr/>
      <dgm:t>
        <a:bodyPr/>
        <a:lstStyle/>
        <a:p>
          <a:r>
            <a:rPr lang="es-MX" dirty="0"/>
            <a:t>Se construyen los Trenes Maya e Interoceánico. Se impulsa al sureste</a:t>
          </a:r>
        </a:p>
      </dgm:t>
    </dgm:pt>
    <dgm:pt modelId="{EF6B10DC-73DC-4FD2-85AE-6642B38E613E}" type="parTrans" cxnId="{7928B6B8-4075-428B-AC62-48EA6F46CC2B}">
      <dgm:prSet/>
      <dgm:spPr/>
      <dgm:t>
        <a:bodyPr/>
        <a:lstStyle/>
        <a:p>
          <a:endParaRPr lang="es-MX"/>
        </a:p>
      </dgm:t>
    </dgm:pt>
    <dgm:pt modelId="{A70F0A28-468E-487E-BB86-303098DDFCE5}" type="sibTrans" cxnId="{7928B6B8-4075-428B-AC62-48EA6F46CC2B}">
      <dgm:prSet/>
      <dgm:spPr/>
      <dgm:t>
        <a:bodyPr/>
        <a:lstStyle/>
        <a:p>
          <a:endParaRPr lang="es-MX"/>
        </a:p>
      </dgm:t>
    </dgm:pt>
    <dgm:pt modelId="{2B632D13-2D80-4A8E-8223-525FE1283667}">
      <dgm:prSet/>
      <dgm:spPr/>
      <dgm:t>
        <a:bodyPr/>
        <a:lstStyle/>
        <a:p>
          <a:r>
            <a:rPr lang="es-MX" dirty="0"/>
            <a:t>Se construyen la Refinería Dos Bocas y se compra la de </a:t>
          </a:r>
          <a:r>
            <a:rPr lang="es-MX" dirty="0" err="1"/>
            <a:t>Deer</a:t>
          </a:r>
          <a:r>
            <a:rPr lang="es-MX" dirty="0"/>
            <a:t> Park</a:t>
          </a:r>
        </a:p>
      </dgm:t>
    </dgm:pt>
    <dgm:pt modelId="{B898D7C5-A0B8-4646-80F7-84CBC99B941E}" type="parTrans" cxnId="{84B047FE-A150-4010-A471-6B6820055673}">
      <dgm:prSet/>
      <dgm:spPr/>
      <dgm:t>
        <a:bodyPr/>
        <a:lstStyle/>
        <a:p>
          <a:endParaRPr lang="es-MX"/>
        </a:p>
      </dgm:t>
    </dgm:pt>
    <dgm:pt modelId="{E062B2D5-D1B3-441D-82CD-46207608C004}" type="sibTrans" cxnId="{84B047FE-A150-4010-A471-6B6820055673}">
      <dgm:prSet/>
      <dgm:spPr/>
      <dgm:t>
        <a:bodyPr/>
        <a:lstStyle/>
        <a:p>
          <a:endParaRPr lang="es-MX"/>
        </a:p>
      </dgm:t>
    </dgm:pt>
    <dgm:pt modelId="{3DA0FF46-600A-441D-86CD-6D12DB80B549}">
      <dgm:prSet/>
      <dgm:spPr/>
      <dgm:t>
        <a:bodyPr/>
        <a:lstStyle/>
        <a:p>
          <a:r>
            <a:rPr lang="es-MX" dirty="0"/>
            <a:t>Establecimiento de los programas sociales. Beca universal adultos mayores, La escuela es nuestra, Sembrando vida</a:t>
          </a:r>
        </a:p>
      </dgm:t>
    </dgm:pt>
    <dgm:pt modelId="{1228CA7E-6765-44B9-9B4A-34C6C1F25966}" type="parTrans" cxnId="{2A81C4CC-EDD6-4F93-856B-ABC06E83CD68}">
      <dgm:prSet/>
      <dgm:spPr/>
      <dgm:t>
        <a:bodyPr/>
        <a:lstStyle/>
        <a:p>
          <a:endParaRPr lang="es-MX"/>
        </a:p>
      </dgm:t>
    </dgm:pt>
    <dgm:pt modelId="{B96A34C7-270F-474A-932C-50ADB91A9824}" type="sibTrans" cxnId="{2A81C4CC-EDD6-4F93-856B-ABC06E83CD68}">
      <dgm:prSet/>
      <dgm:spPr/>
      <dgm:t>
        <a:bodyPr/>
        <a:lstStyle/>
        <a:p>
          <a:endParaRPr lang="es-MX"/>
        </a:p>
      </dgm:t>
    </dgm:pt>
    <dgm:pt modelId="{180B0A00-0AF3-4E06-A56A-7F82A8A70720}">
      <dgm:prSet/>
      <dgm:spPr/>
      <dgm:t>
        <a:bodyPr/>
        <a:lstStyle/>
        <a:p>
          <a:r>
            <a:rPr lang="es-MX" dirty="0"/>
            <a:t>Reforma a la Ley del IMSS para aumentar progresivamente la cuota a los patrones</a:t>
          </a:r>
        </a:p>
      </dgm:t>
    </dgm:pt>
    <dgm:pt modelId="{3E6948DC-417A-430F-AD45-15F7237C02F9}" type="parTrans" cxnId="{5E4445D2-D445-4EAB-954A-5474DD7D0D94}">
      <dgm:prSet/>
      <dgm:spPr/>
      <dgm:t>
        <a:bodyPr/>
        <a:lstStyle/>
        <a:p>
          <a:endParaRPr lang="es-MX"/>
        </a:p>
      </dgm:t>
    </dgm:pt>
    <dgm:pt modelId="{8079C19E-6ED6-4862-A018-DF970C208540}" type="sibTrans" cxnId="{5E4445D2-D445-4EAB-954A-5474DD7D0D94}">
      <dgm:prSet/>
      <dgm:spPr/>
      <dgm:t>
        <a:bodyPr/>
        <a:lstStyle/>
        <a:p>
          <a:endParaRPr lang="es-MX"/>
        </a:p>
      </dgm:t>
    </dgm:pt>
    <dgm:pt modelId="{94F340AF-2D87-46FA-8853-9B9CEE6C0A1F}">
      <dgm:prSet/>
      <dgm:spPr/>
      <dgm:t>
        <a:bodyPr/>
        <a:lstStyle/>
        <a:p>
          <a:r>
            <a:rPr lang="es-MX" dirty="0"/>
            <a:t>Recuperación de Pemex y  CFE como empresas del Estado, </a:t>
          </a:r>
        </a:p>
      </dgm:t>
    </dgm:pt>
    <dgm:pt modelId="{D0DB9B96-BACA-4295-8B12-C1A8DB191097}" type="parTrans" cxnId="{EF78AE80-2E39-44A3-9FAD-9A5CCB187E34}">
      <dgm:prSet/>
      <dgm:spPr/>
      <dgm:t>
        <a:bodyPr/>
        <a:lstStyle/>
        <a:p>
          <a:endParaRPr lang="es-MX"/>
        </a:p>
      </dgm:t>
    </dgm:pt>
    <dgm:pt modelId="{FD98F20D-0EBD-4FF5-93AA-98FA1C754E26}" type="sibTrans" cxnId="{EF78AE80-2E39-44A3-9FAD-9A5CCB187E34}">
      <dgm:prSet/>
      <dgm:spPr/>
      <dgm:t>
        <a:bodyPr/>
        <a:lstStyle/>
        <a:p>
          <a:endParaRPr lang="es-MX"/>
        </a:p>
      </dgm:t>
    </dgm:pt>
    <dgm:pt modelId="{5C221D30-B600-4D3B-837C-478186FB5A34}">
      <dgm:prSet/>
      <dgm:spPr/>
      <dgm:t>
        <a:bodyPr/>
        <a:lstStyle/>
        <a:p>
          <a:r>
            <a:rPr lang="es-MX" dirty="0"/>
            <a:t>Se firma el TEMEC sacando la intención de privatizar petróleo.</a:t>
          </a:r>
        </a:p>
      </dgm:t>
    </dgm:pt>
    <dgm:pt modelId="{86AAE4C3-4D4E-4599-84A7-8EFCEA299638}" type="parTrans" cxnId="{59F19E05-1FA3-477A-A85B-ADCFC219C7B1}">
      <dgm:prSet/>
      <dgm:spPr/>
      <dgm:t>
        <a:bodyPr/>
        <a:lstStyle/>
        <a:p>
          <a:endParaRPr lang="es-MX"/>
        </a:p>
      </dgm:t>
    </dgm:pt>
    <dgm:pt modelId="{A4D1AC81-C1DF-426C-8A33-6F5CAAE492C8}" type="sibTrans" cxnId="{59F19E05-1FA3-477A-A85B-ADCFC219C7B1}">
      <dgm:prSet/>
      <dgm:spPr/>
      <dgm:t>
        <a:bodyPr/>
        <a:lstStyle/>
        <a:p>
          <a:endParaRPr lang="es-MX"/>
        </a:p>
      </dgm:t>
    </dgm:pt>
    <dgm:pt modelId="{731832AF-8718-4CCA-93A9-4AE26558AE74}">
      <dgm:prSet/>
      <dgm:spPr/>
      <dgm:t>
        <a:bodyPr/>
        <a:lstStyle/>
        <a:p>
          <a:r>
            <a:rPr lang="es-MX" dirty="0"/>
            <a:t>Se atiende la pandemia con política  de vacunación gratuita nacional por apellidos</a:t>
          </a:r>
        </a:p>
      </dgm:t>
    </dgm:pt>
    <dgm:pt modelId="{51B8A4E5-9B4B-449A-B86F-A63990A04A80}" type="parTrans" cxnId="{DD1F5764-ACC0-40CD-A760-3494523E6BBC}">
      <dgm:prSet/>
      <dgm:spPr/>
      <dgm:t>
        <a:bodyPr/>
        <a:lstStyle/>
        <a:p>
          <a:endParaRPr lang="es-MX"/>
        </a:p>
      </dgm:t>
    </dgm:pt>
    <dgm:pt modelId="{1D6F224C-C280-4B58-B943-85DA06E34D61}" type="sibTrans" cxnId="{DD1F5764-ACC0-40CD-A760-3494523E6BBC}">
      <dgm:prSet/>
      <dgm:spPr/>
      <dgm:t>
        <a:bodyPr/>
        <a:lstStyle/>
        <a:p>
          <a:endParaRPr lang="es-MX"/>
        </a:p>
      </dgm:t>
    </dgm:pt>
    <dgm:pt modelId="{33D1AC3A-DD7D-4155-8BF5-5ADCBA463873}">
      <dgm:prSet/>
      <dgm:spPr/>
      <dgm:t>
        <a:bodyPr/>
        <a:lstStyle/>
        <a:p>
          <a:r>
            <a:rPr lang="es-MX" dirty="0"/>
            <a:t>Se establece el Fondo para la pensión del Bienestar</a:t>
          </a:r>
        </a:p>
      </dgm:t>
    </dgm:pt>
    <dgm:pt modelId="{2B33894E-19FF-4932-A268-4E26D1C6B154}" type="parTrans" cxnId="{99E60597-93D6-4E96-8BF1-06E1D144E8A3}">
      <dgm:prSet/>
      <dgm:spPr/>
      <dgm:t>
        <a:bodyPr/>
        <a:lstStyle/>
        <a:p>
          <a:endParaRPr lang="es-MX"/>
        </a:p>
      </dgm:t>
    </dgm:pt>
    <dgm:pt modelId="{3BDC6009-B6E3-4B57-8EB9-78B98A868FC3}" type="sibTrans" cxnId="{99E60597-93D6-4E96-8BF1-06E1D144E8A3}">
      <dgm:prSet/>
      <dgm:spPr/>
      <dgm:t>
        <a:bodyPr/>
        <a:lstStyle/>
        <a:p>
          <a:endParaRPr lang="es-MX"/>
        </a:p>
      </dgm:t>
    </dgm:pt>
    <dgm:pt modelId="{762EEB28-4E45-457A-9F67-8BF42114767A}">
      <dgm:prSet/>
      <dgm:spPr/>
      <dgm:t>
        <a:bodyPr/>
        <a:lstStyle/>
        <a:p>
          <a:r>
            <a:rPr lang="es-MX" dirty="0"/>
            <a:t>Se cancelan deudas impagables y se persiguen fraudes en </a:t>
          </a:r>
          <a:r>
            <a:rPr lang="es-MX" dirty="0" err="1"/>
            <a:t>Infonaivt</a:t>
          </a:r>
          <a:endParaRPr lang="es-MX" dirty="0"/>
        </a:p>
      </dgm:t>
    </dgm:pt>
    <dgm:pt modelId="{BACE4BCE-4AD3-460E-B2F8-ECD3A07E8AC3}" type="parTrans" cxnId="{1C749009-1B45-47B6-A8F1-EB96D80B096F}">
      <dgm:prSet/>
      <dgm:spPr/>
      <dgm:t>
        <a:bodyPr/>
        <a:lstStyle/>
        <a:p>
          <a:endParaRPr lang="es-MX"/>
        </a:p>
      </dgm:t>
    </dgm:pt>
    <dgm:pt modelId="{F0D27B24-83D0-482D-B310-0496E532F146}" type="sibTrans" cxnId="{1C749009-1B45-47B6-A8F1-EB96D80B096F}">
      <dgm:prSet/>
      <dgm:spPr/>
      <dgm:t>
        <a:bodyPr/>
        <a:lstStyle/>
        <a:p>
          <a:endParaRPr lang="es-MX"/>
        </a:p>
      </dgm:t>
    </dgm:pt>
    <dgm:pt modelId="{F57AF992-03CB-438E-B62A-0CD4EC124786}">
      <dgm:prSet/>
      <dgm:spPr/>
      <dgm:t>
        <a:bodyPr/>
        <a:lstStyle/>
        <a:p>
          <a:r>
            <a:rPr lang="es-MX" dirty="0"/>
            <a:t>Inicia la recuperación del ISSSTE, incluida la nacionalización de áreas y hospitales concesionados y la construcción de nuevos hospitales</a:t>
          </a:r>
        </a:p>
      </dgm:t>
    </dgm:pt>
    <dgm:pt modelId="{50D33BE9-761F-4BCE-A170-3250C34A8A1E}" type="parTrans" cxnId="{CF28161F-E6A2-4648-A58D-20DBDD641CA5}">
      <dgm:prSet/>
      <dgm:spPr/>
      <dgm:t>
        <a:bodyPr/>
        <a:lstStyle/>
        <a:p>
          <a:endParaRPr lang="es-MX"/>
        </a:p>
      </dgm:t>
    </dgm:pt>
    <dgm:pt modelId="{5494B2B5-1DC1-4BB2-B7AB-CFBAC685A7B4}" type="sibTrans" cxnId="{CF28161F-E6A2-4648-A58D-20DBDD641CA5}">
      <dgm:prSet/>
      <dgm:spPr/>
      <dgm:t>
        <a:bodyPr/>
        <a:lstStyle/>
        <a:p>
          <a:endParaRPr lang="es-MX"/>
        </a:p>
      </dgm:t>
    </dgm:pt>
    <dgm:pt modelId="{40F3A99A-B7EB-4D83-BF3D-5377B66B46D1}">
      <dgm:prSet/>
      <dgm:spPr/>
      <dgm:t>
        <a:bodyPr/>
        <a:lstStyle/>
        <a:p>
          <a:r>
            <a:rPr lang="es-MX" dirty="0"/>
            <a:t>Se cancelan deudas impagables </a:t>
          </a:r>
          <a:r>
            <a:rPr lang="es-MX" dirty="0" err="1"/>
            <a:t>Fovissste</a:t>
          </a:r>
          <a:r>
            <a:rPr lang="es-MX" dirty="0"/>
            <a:t> y se suma al  programa de construcción de vivienda popular. </a:t>
          </a:r>
        </a:p>
      </dgm:t>
    </dgm:pt>
    <dgm:pt modelId="{2F336BFB-6372-44BB-9CAF-5A614A95CD9F}" type="parTrans" cxnId="{99169059-030B-411D-A816-1DC893BF0A7E}">
      <dgm:prSet/>
      <dgm:spPr/>
      <dgm:t>
        <a:bodyPr/>
        <a:lstStyle/>
        <a:p>
          <a:endParaRPr lang="es-MX"/>
        </a:p>
      </dgm:t>
    </dgm:pt>
    <dgm:pt modelId="{086BDDD0-E09B-41C4-A910-411AF8C8EAFF}" type="sibTrans" cxnId="{99169059-030B-411D-A816-1DC893BF0A7E}">
      <dgm:prSet/>
      <dgm:spPr/>
      <dgm:t>
        <a:bodyPr/>
        <a:lstStyle/>
        <a:p>
          <a:endParaRPr lang="es-MX"/>
        </a:p>
      </dgm:t>
    </dgm:pt>
    <dgm:pt modelId="{2970F193-537E-4856-B957-6931E9928712}">
      <dgm:prSet/>
      <dgm:spPr/>
      <dgm:t>
        <a:bodyPr/>
        <a:lstStyle/>
        <a:p>
          <a:r>
            <a:rPr lang="es-MX" dirty="0"/>
            <a:t>4T: AMLO inicia descentralización de las dependencias del gobierno federal</a:t>
          </a:r>
        </a:p>
      </dgm:t>
    </dgm:pt>
    <dgm:pt modelId="{C816BC92-1C2F-4F40-91CF-97D91FDE3D46}" type="parTrans" cxnId="{72A760AC-5751-487E-9238-4ED1D742BE38}">
      <dgm:prSet/>
      <dgm:spPr/>
      <dgm:t>
        <a:bodyPr/>
        <a:lstStyle/>
        <a:p>
          <a:endParaRPr lang="es-MX"/>
        </a:p>
      </dgm:t>
    </dgm:pt>
    <dgm:pt modelId="{DD34545E-E33B-46B6-8BDB-F7E7021F3E34}" type="sibTrans" cxnId="{72A760AC-5751-487E-9238-4ED1D742BE38}">
      <dgm:prSet/>
      <dgm:spPr/>
      <dgm:t>
        <a:bodyPr/>
        <a:lstStyle/>
        <a:p>
          <a:endParaRPr lang="es-MX"/>
        </a:p>
      </dgm:t>
    </dgm:pt>
    <dgm:pt modelId="{0DC957BC-53FD-4ED4-BEFB-269CAF88494B}">
      <dgm:prSet/>
      <dgm:spPr/>
      <dgm:t>
        <a:bodyPr/>
        <a:lstStyle/>
        <a:p>
          <a:r>
            <a:rPr lang="es-MX" dirty="0"/>
            <a:t>Se lanza el programa de construcción de 1 millón 800 mil viviendas en el sexenio de la presidenta Sheinbaum</a:t>
          </a:r>
        </a:p>
      </dgm:t>
    </dgm:pt>
    <dgm:pt modelId="{C28364FD-7D15-4703-B12C-EEC5800F0120}" type="parTrans" cxnId="{0144FBCC-BD48-4E78-93EE-D67C82D040B6}">
      <dgm:prSet/>
      <dgm:spPr/>
    </dgm:pt>
    <dgm:pt modelId="{EB9FA241-342F-4B8A-A726-57215154837C}" type="sibTrans" cxnId="{0144FBCC-BD48-4E78-93EE-D67C82D040B6}">
      <dgm:prSet/>
      <dgm:spPr/>
      <dgm:t>
        <a:bodyPr/>
        <a:lstStyle/>
        <a:p>
          <a:endParaRPr lang="es-MX"/>
        </a:p>
      </dgm:t>
    </dgm:pt>
    <dgm:pt modelId="{A31012F0-9B33-405B-B15A-CA21E6605998}" type="pres">
      <dgm:prSet presAssocID="{4D7BCD93-D37F-4FB3-9BA4-E5173105EDB8}" presName="Name0" presStyleCnt="0">
        <dgm:presLayoutVars>
          <dgm:dir/>
          <dgm:resizeHandles val="exact"/>
        </dgm:presLayoutVars>
      </dgm:prSet>
      <dgm:spPr/>
    </dgm:pt>
    <dgm:pt modelId="{71D16F2C-BD15-4386-A84B-5F36785CEFC0}" type="pres">
      <dgm:prSet presAssocID="{2970F193-537E-4856-B957-6931E9928712}" presName="node" presStyleLbl="node1" presStyleIdx="0" presStyleCnt="15">
        <dgm:presLayoutVars>
          <dgm:bulletEnabled val="1"/>
        </dgm:presLayoutVars>
      </dgm:prSet>
      <dgm:spPr/>
    </dgm:pt>
    <dgm:pt modelId="{D65EDB70-1F35-4B90-944D-FDC1D847F3D5}" type="pres">
      <dgm:prSet presAssocID="{DD34545E-E33B-46B6-8BDB-F7E7021F3E34}" presName="sibTrans" presStyleLbl="sibTrans1D1" presStyleIdx="0" presStyleCnt="14"/>
      <dgm:spPr/>
    </dgm:pt>
    <dgm:pt modelId="{D1E5C36F-0D55-480C-A935-C7C643C92F72}" type="pres">
      <dgm:prSet presAssocID="{DD34545E-E33B-46B6-8BDB-F7E7021F3E34}" presName="connectorText" presStyleLbl="sibTrans1D1" presStyleIdx="0" presStyleCnt="14"/>
      <dgm:spPr/>
    </dgm:pt>
    <dgm:pt modelId="{A2AECACE-0D2D-4276-A81D-19DE567FE6BB}" type="pres">
      <dgm:prSet presAssocID="{5C221D30-B600-4D3B-837C-478186FB5A34}" presName="node" presStyleLbl="node1" presStyleIdx="1" presStyleCnt="15">
        <dgm:presLayoutVars>
          <dgm:bulletEnabled val="1"/>
        </dgm:presLayoutVars>
      </dgm:prSet>
      <dgm:spPr/>
    </dgm:pt>
    <dgm:pt modelId="{43D73989-3C8D-4DC1-81DE-902A8EA5DB64}" type="pres">
      <dgm:prSet presAssocID="{A4D1AC81-C1DF-426C-8A33-6F5CAAE492C8}" presName="sibTrans" presStyleLbl="sibTrans1D1" presStyleIdx="1" presStyleCnt="14"/>
      <dgm:spPr/>
    </dgm:pt>
    <dgm:pt modelId="{489DABA2-42DD-46E3-9972-C2C7A327AE62}" type="pres">
      <dgm:prSet presAssocID="{A4D1AC81-C1DF-426C-8A33-6F5CAAE492C8}" presName="connectorText" presStyleLbl="sibTrans1D1" presStyleIdx="1" presStyleCnt="14"/>
      <dgm:spPr/>
    </dgm:pt>
    <dgm:pt modelId="{DC29424A-B2F7-4D27-9525-E0457395D25A}" type="pres">
      <dgm:prSet presAssocID="{E7B77070-7A83-41AE-AC5E-A2BABB5F8EE9}" presName="node" presStyleLbl="node1" presStyleIdx="2" presStyleCnt="15">
        <dgm:presLayoutVars>
          <dgm:bulletEnabled val="1"/>
        </dgm:presLayoutVars>
      </dgm:prSet>
      <dgm:spPr/>
    </dgm:pt>
    <dgm:pt modelId="{C4521C38-2524-41A3-93BD-7E6E3A04872A}" type="pres">
      <dgm:prSet presAssocID="{86784993-31F6-433E-80EE-58FF4FFF9D20}" presName="sibTrans" presStyleLbl="sibTrans1D1" presStyleIdx="2" presStyleCnt="14"/>
      <dgm:spPr/>
    </dgm:pt>
    <dgm:pt modelId="{EEBD6044-B554-4851-8EDB-064BC9092A83}" type="pres">
      <dgm:prSet presAssocID="{86784993-31F6-433E-80EE-58FF4FFF9D20}" presName="connectorText" presStyleLbl="sibTrans1D1" presStyleIdx="2" presStyleCnt="14"/>
      <dgm:spPr/>
    </dgm:pt>
    <dgm:pt modelId="{00A91A3F-9844-424D-A697-9226A73AF1B4}" type="pres">
      <dgm:prSet presAssocID="{0A8784B3-857D-49D6-A4F9-91718AF8DA8F}" presName="node" presStyleLbl="node1" presStyleIdx="3" presStyleCnt="15">
        <dgm:presLayoutVars>
          <dgm:bulletEnabled val="1"/>
        </dgm:presLayoutVars>
      </dgm:prSet>
      <dgm:spPr/>
    </dgm:pt>
    <dgm:pt modelId="{63439157-7407-48E5-BD89-25EE0DCCBE30}" type="pres">
      <dgm:prSet presAssocID="{A70F0A28-468E-487E-BB86-303098DDFCE5}" presName="sibTrans" presStyleLbl="sibTrans1D1" presStyleIdx="3" presStyleCnt="14"/>
      <dgm:spPr/>
    </dgm:pt>
    <dgm:pt modelId="{96DF467B-4EF4-4C3A-BD2B-BB226434CBC2}" type="pres">
      <dgm:prSet presAssocID="{A70F0A28-468E-487E-BB86-303098DDFCE5}" presName="connectorText" presStyleLbl="sibTrans1D1" presStyleIdx="3" presStyleCnt="14"/>
      <dgm:spPr/>
    </dgm:pt>
    <dgm:pt modelId="{3C90F7ED-A8E5-4116-929B-4EEFD6454B6A}" type="pres">
      <dgm:prSet presAssocID="{2B632D13-2D80-4A8E-8223-525FE1283667}" presName="node" presStyleLbl="node1" presStyleIdx="4" presStyleCnt="15">
        <dgm:presLayoutVars>
          <dgm:bulletEnabled val="1"/>
        </dgm:presLayoutVars>
      </dgm:prSet>
      <dgm:spPr/>
    </dgm:pt>
    <dgm:pt modelId="{AA54CE1E-8573-41F6-ABFC-E99E3704B1C8}" type="pres">
      <dgm:prSet presAssocID="{E062B2D5-D1B3-441D-82CD-46207608C004}" presName="sibTrans" presStyleLbl="sibTrans1D1" presStyleIdx="4" presStyleCnt="14"/>
      <dgm:spPr/>
    </dgm:pt>
    <dgm:pt modelId="{C0140FA6-C4A5-4D40-B075-688D084C2085}" type="pres">
      <dgm:prSet presAssocID="{E062B2D5-D1B3-441D-82CD-46207608C004}" presName="connectorText" presStyleLbl="sibTrans1D1" presStyleIdx="4" presStyleCnt="14"/>
      <dgm:spPr/>
    </dgm:pt>
    <dgm:pt modelId="{B12FCA64-6405-4ECC-BB16-22488ED858D8}" type="pres">
      <dgm:prSet presAssocID="{731832AF-8718-4CCA-93A9-4AE26558AE74}" presName="node" presStyleLbl="node1" presStyleIdx="5" presStyleCnt="15">
        <dgm:presLayoutVars>
          <dgm:bulletEnabled val="1"/>
        </dgm:presLayoutVars>
      </dgm:prSet>
      <dgm:spPr/>
    </dgm:pt>
    <dgm:pt modelId="{1BE9FAAD-5832-49CB-8AC1-98203A47D6F8}" type="pres">
      <dgm:prSet presAssocID="{1D6F224C-C280-4B58-B943-85DA06E34D61}" presName="sibTrans" presStyleLbl="sibTrans1D1" presStyleIdx="5" presStyleCnt="14"/>
      <dgm:spPr/>
    </dgm:pt>
    <dgm:pt modelId="{37FF3740-EF93-4E14-BAF0-793E31C5FB15}" type="pres">
      <dgm:prSet presAssocID="{1D6F224C-C280-4B58-B943-85DA06E34D61}" presName="connectorText" presStyleLbl="sibTrans1D1" presStyleIdx="5" presStyleCnt="14"/>
      <dgm:spPr/>
    </dgm:pt>
    <dgm:pt modelId="{6C9E35D9-9756-44DB-B226-67A41088CEF8}" type="pres">
      <dgm:prSet presAssocID="{AFA4FADD-5EF8-4C04-83F6-B9F71946D6E6}" presName="node" presStyleLbl="node1" presStyleIdx="6" presStyleCnt="15">
        <dgm:presLayoutVars>
          <dgm:bulletEnabled val="1"/>
        </dgm:presLayoutVars>
      </dgm:prSet>
      <dgm:spPr/>
    </dgm:pt>
    <dgm:pt modelId="{7C42F794-1FA5-4A13-AD1C-50829B73BF38}" type="pres">
      <dgm:prSet presAssocID="{1F266B74-C744-490C-ADA0-4AE5BF47F1A9}" presName="sibTrans" presStyleLbl="sibTrans1D1" presStyleIdx="6" presStyleCnt="14"/>
      <dgm:spPr/>
    </dgm:pt>
    <dgm:pt modelId="{8315DBD2-935E-42F9-8924-42514C2BD38E}" type="pres">
      <dgm:prSet presAssocID="{1F266B74-C744-490C-ADA0-4AE5BF47F1A9}" presName="connectorText" presStyleLbl="sibTrans1D1" presStyleIdx="6" presStyleCnt="14"/>
      <dgm:spPr/>
    </dgm:pt>
    <dgm:pt modelId="{A3F5223D-D23C-4772-B943-5256C4FBF16D}" type="pres">
      <dgm:prSet presAssocID="{3DA0FF46-600A-441D-86CD-6D12DB80B549}" presName="node" presStyleLbl="node1" presStyleIdx="7" presStyleCnt="15">
        <dgm:presLayoutVars>
          <dgm:bulletEnabled val="1"/>
        </dgm:presLayoutVars>
      </dgm:prSet>
      <dgm:spPr/>
    </dgm:pt>
    <dgm:pt modelId="{CC428931-899A-44B9-B6E8-5D4169BB5B12}" type="pres">
      <dgm:prSet presAssocID="{B96A34C7-270F-474A-932C-50ADB91A9824}" presName="sibTrans" presStyleLbl="sibTrans1D1" presStyleIdx="7" presStyleCnt="14"/>
      <dgm:spPr/>
    </dgm:pt>
    <dgm:pt modelId="{B2C20BDB-8DE1-453A-B7D0-69DA34DF817C}" type="pres">
      <dgm:prSet presAssocID="{B96A34C7-270F-474A-932C-50ADB91A9824}" presName="connectorText" presStyleLbl="sibTrans1D1" presStyleIdx="7" presStyleCnt="14"/>
      <dgm:spPr/>
    </dgm:pt>
    <dgm:pt modelId="{2147FCB6-74E6-4635-A4BB-73A70504992C}" type="pres">
      <dgm:prSet presAssocID="{180B0A00-0AF3-4E06-A56A-7F82A8A70720}" presName="node" presStyleLbl="node1" presStyleIdx="8" presStyleCnt="15">
        <dgm:presLayoutVars>
          <dgm:bulletEnabled val="1"/>
        </dgm:presLayoutVars>
      </dgm:prSet>
      <dgm:spPr/>
    </dgm:pt>
    <dgm:pt modelId="{785F7D9A-764D-46F7-811B-317A7C1B44E2}" type="pres">
      <dgm:prSet presAssocID="{8079C19E-6ED6-4862-A018-DF970C208540}" presName="sibTrans" presStyleLbl="sibTrans1D1" presStyleIdx="8" presStyleCnt="14"/>
      <dgm:spPr/>
    </dgm:pt>
    <dgm:pt modelId="{C470A860-4AEA-42AD-AF16-49AA95B38EF6}" type="pres">
      <dgm:prSet presAssocID="{8079C19E-6ED6-4862-A018-DF970C208540}" presName="connectorText" presStyleLbl="sibTrans1D1" presStyleIdx="8" presStyleCnt="14"/>
      <dgm:spPr/>
    </dgm:pt>
    <dgm:pt modelId="{1177F7C1-EB77-44FC-B1FB-26F9431388D4}" type="pres">
      <dgm:prSet presAssocID="{94F340AF-2D87-46FA-8853-9B9CEE6C0A1F}" presName="node" presStyleLbl="node1" presStyleIdx="9" presStyleCnt="15">
        <dgm:presLayoutVars>
          <dgm:bulletEnabled val="1"/>
        </dgm:presLayoutVars>
      </dgm:prSet>
      <dgm:spPr/>
    </dgm:pt>
    <dgm:pt modelId="{61EF4226-FD7E-48D3-96FB-4A824F5B2BEC}" type="pres">
      <dgm:prSet presAssocID="{FD98F20D-0EBD-4FF5-93AA-98FA1C754E26}" presName="sibTrans" presStyleLbl="sibTrans1D1" presStyleIdx="9" presStyleCnt="14"/>
      <dgm:spPr/>
    </dgm:pt>
    <dgm:pt modelId="{E87B366E-6CAC-4A2C-A000-579A1AB63DE5}" type="pres">
      <dgm:prSet presAssocID="{FD98F20D-0EBD-4FF5-93AA-98FA1C754E26}" presName="connectorText" presStyleLbl="sibTrans1D1" presStyleIdx="9" presStyleCnt="14"/>
      <dgm:spPr/>
    </dgm:pt>
    <dgm:pt modelId="{675AB5E1-8D3E-4A73-BC6D-435445EFA662}" type="pres">
      <dgm:prSet presAssocID="{33D1AC3A-DD7D-4155-8BF5-5ADCBA463873}" presName="node" presStyleLbl="node1" presStyleIdx="10" presStyleCnt="15">
        <dgm:presLayoutVars>
          <dgm:bulletEnabled val="1"/>
        </dgm:presLayoutVars>
      </dgm:prSet>
      <dgm:spPr/>
    </dgm:pt>
    <dgm:pt modelId="{8CB0C287-3FD7-46F4-8373-23736BD3C05C}" type="pres">
      <dgm:prSet presAssocID="{3BDC6009-B6E3-4B57-8EB9-78B98A868FC3}" presName="sibTrans" presStyleLbl="sibTrans1D1" presStyleIdx="10" presStyleCnt="14"/>
      <dgm:spPr/>
    </dgm:pt>
    <dgm:pt modelId="{32877D8F-9478-4EE1-94F6-9EDD182050B2}" type="pres">
      <dgm:prSet presAssocID="{3BDC6009-B6E3-4B57-8EB9-78B98A868FC3}" presName="connectorText" presStyleLbl="sibTrans1D1" presStyleIdx="10" presStyleCnt="14"/>
      <dgm:spPr/>
    </dgm:pt>
    <dgm:pt modelId="{B3EC95DD-C0FE-4866-864B-91F402FFB083}" type="pres">
      <dgm:prSet presAssocID="{762EEB28-4E45-457A-9F67-8BF42114767A}" presName="node" presStyleLbl="node1" presStyleIdx="11" presStyleCnt="15">
        <dgm:presLayoutVars>
          <dgm:bulletEnabled val="1"/>
        </dgm:presLayoutVars>
      </dgm:prSet>
      <dgm:spPr/>
    </dgm:pt>
    <dgm:pt modelId="{D8789E6F-1F6A-43BF-A433-5B3A39875563}" type="pres">
      <dgm:prSet presAssocID="{F0D27B24-83D0-482D-B310-0496E532F146}" presName="sibTrans" presStyleLbl="sibTrans1D1" presStyleIdx="11" presStyleCnt="14"/>
      <dgm:spPr/>
    </dgm:pt>
    <dgm:pt modelId="{9B9B1F80-A217-458C-8B11-DF5AD33584F2}" type="pres">
      <dgm:prSet presAssocID="{F0D27B24-83D0-482D-B310-0496E532F146}" presName="connectorText" presStyleLbl="sibTrans1D1" presStyleIdx="11" presStyleCnt="14"/>
      <dgm:spPr/>
    </dgm:pt>
    <dgm:pt modelId="{AD0608C7-9C20-42DB-B113-46B5F99FE770}" type="pres">
      <dgm:prSet presAssocID="{F57AF992-03CB-438E-B62A-0CD4EC124786}" presName="node" presStyleLbl="node1" presStyleIdx="12" presStyleCnt="15">
        <dgm:presLayoutVars>
          <dgm:bulletEnabled val="1"/>
        </dgm:presLayoutVars>
      </dgm:prSet>
      <dgm:spPr/>
    </dgm:pt>
    <dgm:pt modelId="{F6342C98-64ED-4F69-9A75-B01C317613E6}" type="pres">
      <dgm:prSet presAssocID="{5494B2B5-1DC1-4BB2-B7AB-CFBAC685A7B4}" presName="sibTrans" presStyleLbl="sibTrans1D1" presStyleIdx="12" presStyleCnt="14"/>
      <dgm:spPr/>
    </dgm:pt>
    <dgm:pt modelId="{51879A98-D7C9-46AF-B095-E74A64B99FA1}" type="pres">
      <dgm:prSet presAssocID="{5494B2B5-1DC1-4BB2-B7AB-CFBAC685A7B4}" presName="connectorText" presStyleLbl="sibTrans1D1" presStyleIdx="12" presStyleCnt="14"/>
      <dgm:spPr/>
    </dgm:pt>
    <dgm:pt modelId="{4C754BAB-7666-4A25-BD28-B83DE5320C21}" type="pres">
      <dgm:prSet presAssocID="{0DC957BC-53FD-4ED4-BEFB-269CAF88494B}" presName="node" presStyleLbl="node1" presStyleIdx="13" presStyleCnt="15">
        <dgm:presLayoutVars>
          <dgm:bulletEnabled val="1"/>
        </dgm:presLayoutVars>
      </dgm:prSet>
      <dgm:spPr/>
    </dgm:pt>
    <dgm:pt modelId="{254C1E5A-471B-49FF-82E5-33C095D933CB}" type="pres">
      <dgm:prSet presAssocID="{EB9FA241-342F-4B8A-A726-57215154837C}" presName="sibTrans" presStyleLbl="sibTrans1D1" presStyleIdx="13" presStyleCnt="14"/>
      <dgm:spPr/>
    </dgm:pt>
    <dgm:pt modelId="{E7666B98-D0DB-45FF-8FE3-2AC33241435A}" type="pres">
      <dgm:prSet presAssocID="{EB9FA241-342F-4B8A-A726-57215154837C}" presName="connectorText" presStyleLbl="sibTrans1D1" presStyleIdx="13" presStyleCnt="14"/>
      <dgm:spPr/>
    </dgm:pt>
    <dgm:pt modelId="{9039CCAD-1B2A-4701-8F36-88F3237978E8}" type="pres">
      <dgm:prSet presAssocID="{40F3A99A-B7EB-4D83-BF3D-5377B66B46D1}" presName="node" presStyleLbl="node1" presStyleIdx="14" presStyleCnt="15">
        <dgm:presLayoutVars>
          <dgm:bulletEnabled val="1"/>
        </dgm:presLayoutVars>
      </dgm:prSet>
      <dgm:spPr/>
    </dgm:pt>
  </dgm:ptLst>
  <dgm:cxnLst>
    <dgm:cxn modelId="{3B520903-4483-4607-A950-036DBF2C04AB}" type="presOf" srcId="{F57AF992-03CB-438E-B62A-0CD4EC124786}" destId="{AD0608C7-9C20-42DB-B113-46B5F99FE770}" srcOrd="0" destOrd="0" presId="urn:microsoft.com/office/officeart/2005/8/layout/bProcess3"/>
    <dgm:cxn modelId="{59F19E05-1FA3-477A-A85B-ADCFC219C7B1}" srcId="{4D7BCD93-D37F-4FB3-9BA4-E5173105EDB8}" destId="{5C221D30-B600-4D3B-837C-478186FB5A34}" srcOrd="1" destOrd="0" parTransId="{86AAE4C3-4D4E-4599-84A7-8EFCEA299638}" sibTransId="{A4D1AC81-C1DF-426C-8A33-6F5CAAE492C8}"/>
    <dgm:cxn modelId="{1C749009-1B45-47B6-A8F1-EB96D80B096F}" srcId="{4D7BCD93-D37F-4FB3-9BA4-E5173105EDB8}" destId="{762EEB28-4E45-457A-9F67-8BF42114767A}" srcOrd="11" destOrd="0" parTransId="{BACE4BCE-4AD3-460E-B2F8-ECD3A07E8AC3}" sibTransId="{F0D27B24-83D0-482D-B310-0496E532F146}"/>
    <dgm:cxn modelId="{F86E810D-9384-4545-9E91-87287BDB685D}" type="presOf" srcId="{A4D1AC81-C1DF-426C-8A33-6F5CAAE492C8}" destId="{43D73989-3C8D-4DC1-81DE-902A8EA5DB64}" srcOrd="0" destOrd="0" presId="urn:microsoft.com/office/officeart/2005/8/layout/bProcess3"/>
    <dgm:cxn modelId="{EC57F80D-6715-4255-8CDE-7A9B1189F338}" type="presOf" srcId="{E7B77070-7A83-41AE-AC5E-A2BABB5F8EE9}" destId="{DC29424A-B2F7-4D27-9525-E0457395D25A}" srcOrd="0" destOrd="0" presId="urn:microsoft.com/office/officeart/2005/8/layout/bProcess3"/>
    <dgm:cxn modelId="{CF28161F-E6A2-4648-A58D-20DBDD641CA5}" srcId="{4D7BCD93-D37F-4FB3-9BA4-E5173105EDB8}" destId="{F57AF992-03CB-438E-B62A-0CD4EC124786}" srcOrd="12" destOrd="0" parTransId="{50D33BE9-761F-4BCE-A170-3250C34A8A1E}" sibTransId="{5494B2B5-1DC1-4BB2-B7AB-CFBAC685A7B4}"/>
    <dgm:cxn modelId="{BE960B22-B2D7-423D-8B79-3860ADBEB1D3}" srcId="{4D7BCD93-D37F-4FB3-9BA4-E5173105EDB8}" destId="{E7B77070-7A83-41AE-AC5E-A2BABB5F8EE9}" srcOrd="2" destOrd="0" parTransId="{0F8D348C-62AF-4CAE-B7EE-75B901F19E80}" sibTransId="{86784993-31F6-433E-80EE-58FF4FFF9D20}"/>
    <dgm:cxn modelId="{E9DBF122-6419-47AB-A9EF-FE0910FB7F0B}" type="presOf" srcId="{3BDC6009-B6E3-4B57-8EB9-78B98A868FC3}" destId="{32877D8F-9478-4EE1-94F6-9EDD182050B2}" srcOrd="1" destOrd="0" presId="urn:microsoft.com/office/officeart/2005/8/layout/bProcess3"/>
    <dgm:cxn modelId="{A8FBB82E-8366-46D9-97B0-BEB56150136B}" type="presOf" srcId="{1D6F224C-C280-4B58-B943-85DA06E34D61}" destId="{1BE9FAAD-5832-49CB-8AC1-98203A47D6F8}" srcOrd="0" destOrd="0" presId="urn:microsoft.com/office/officeart/2005/8/layout/bProcess3"/>
    <dgm:cxn modelId="{7E021031-9157-43C7-A65A-DA6ADAC721FB}" type="presOf" srcId="{86784993-31F6-433E-80EE-58FF4FFF9D20}" destId="{C4521C38-2524-41A3-93BD-7E6E3A04872A}" srcOrd="0" destOrd="0" presId="urn:microsoft.com/office/officeart/2005/8/layout/bProcess3"/>
    <dgm:cxn modelId="{DBC31D3A-F456-4588-8D5E-202627D2A0FA}" type="presOf" srcId="{FD98F20D-0EBD-4FF5-93AA-98FA1C754E26}" destId="{E87B366E-6CAC-4A2C-A000-579A1AB63DE5}" srcOrd="1" destOrd="0" presId="urn:microsoft.com/office/officeart/2005/8/layout/bProcess3"/>
    <dgm:cxn modelId="{112BB73E-2CF8-4FF5-BD50-A2D90666931C}" type="presOf" srcId="{DD34545E-E33B-46B6-8BDB-F7E7021F3E34}" destId="{D1E5C36F-0D55-480C-A935-C7C643C92F72}" srcOrd="1" destOrd="0" presId="urn:microsoft.com/office/officeart/2005/8/layout/bProcess3"/>
    <dgm:cxn modelId="{3E302743-7596-4E1F-813D-B84785DEE059}" type="presOf" srcId="{4D7BCD93-D37F-4FB3-9BA4-E5173105EDB8}" destId="{A31012F0-9B33-405B-B15A-CA21E6605998}" srcOrd="0" destOrd="0" presId="urn:microsoft.com/office/officeart/2005/8/layout/bProcess3"/>
    <dgm:cxn modelId="{E604AA44-1C34-4C4B-88B7-866044EE60E6}" type="presOf" srcId="{A70F0A28-468E-487E-BB86-303098DDFCE5}" destId="{96DF467B-4EF4-4C3A-BD2B-BB226434CBC2}" srcOrd="1" destOrd="0" presId="urn:microsoft.com/office/officeart/2005/8/layout/bProcess3"/>
    <dgm:cxn modelId="{97BF5845-7D90-42E7-9FA5-BA4F02B6A649}" type="presOf" srcId="{A4D1AC81-C1DF-426C-8A33-6F5CAAE492C8}" destId="{489DABA2-42DD-46E3-9972-C2C7A327AE62}" srcOrd="1" destOrd="0" presId="urn:microsoft.com/office/officeart/2005/8/layout/bProcess3"/>
    <dgm:cxn modelId="{C41E2948-C7D7-473D-8CFA-BC044FDF70DC}" type="presOf" srcId="{86784993-31F6-433E-80EE-58FF4FFF9D20}" destId="{EEBD6044-B554-4851-8EDB-064BC9092A83}" srcOrd="1" destOrd="0" presId="urn:microsoft.com/office/officeart/2005/8/layout/bProcess3"/>
    <dgm:cxn modelId="{460C6D51-2975-4702-AD7B-99AE068AD5D3}" type="presOf" srcId="{F0D27B24-83D0-482D-B310-0496E532F146}" destId="{9B9B1F80-A217-458C-8B11-DF5AD33584F2}" srcOrd="1" destOrd="0" presId="urn:microsoft.com/office/officeart/2005/8/layout/bProcess3"/>
    <dgm:cxn modelId="{ABADB052-FDDB-4729-8FE6-37DE94158B4C}" type="presOf" srcId="{2B632D13-2D80-4A8E-8223-525FE1283667}" destId="{3C90F7ED-A8E5-4116-929B-4EEFD6454B6A}" srcOrd="0" destOrd="0" presId="urn:microsoft.com/office/officeart/2005/8/layout/bProcess3"/>
    <dgm:cxn modelId="{D52AD558-05CC-4AA5-B30A-6F928BBBF146}" type="presOf" srcId="{E062B2D5-D1B3-441D-82CD-46207608C004}" destId="{AA54CE1E-8573-41F6-ABFC-E99E3704B1C8}" srcOrd="0" destOrd="0" presId="urn:microsoft.com/office/officeart/2005/8/layout/bProcess3"/>
    <dgm:cxn modelId="{273B7259-EAC8-43FF-B147-55930B2A211E}" type="presOf" srcId="{E062B2D5-D1B3-441D-82CD-46207608C004}" destId="{C0140FA6-C4A5-4D40-B075-688D084C2085}" srcOrd="1" destOrd="0" presId="urn:microsoft.com/office/officeart/2005/8/layout/bProcess3"/>
    <dgm:cxn modelId="{99169059-030B-411D-A816-1DC893BF0A7E}" srcId="{4D7BCD93-D37F-4FB3-9BA4-E5173105EDB8}" destId="{40F3A99A-B7EB-4D83-BF3D-5377B66B46D1}" srcOrd="14" destOrd="0" parTransId="{2F336BFB-6372-44BB-9CAF-5A614A95CD9F}" sibTransId="{086BDDD0-E09B-41C4-A910-411AF8C8EAFF}"/>
    <dgm:cxn modelId="{DD1F5764-ACC0-40CD-A760-3494523E6BBC}" srcId="{4D7BCD93-D37F-4FB3-9BA4-E5173105EDB8}" destId="{731832AF-8718-4CCA-93A9-4AE26558AE74}" srcOrd="5" destOrd="0" parTransId="{51B8A4E5-9B4B-449A-B86F-A63990A04A80}" sibTransId="{1D6F224C-C280-4B58-B943-85DA06E34D61}"/>
    <dgm:cxn modelId="{B71E0272-8D87-422D-AB90-FC9991E9CEF3}" type="presOf" srcId="{1F266B74-C744-490C-ADA0-4AE5BF47F1A9}" destId="{7C42F794-1FA5-4A13-AD1C-50829B73BF38}" srcOrd="0" destOrd="0" presId="urn:microsoft.com/office/officeart/2005/8/layout/bProcess3"/>
    <dgm:cxn modelId="{3600157A-6AE1-4BA6-8DDD-408859D730EB}" srcId="{4D7BCD93-D37F-4FB3-9BA4-E5173105EDB8}" destId="{AFA4FADD-5EF8-4C04-83F6-B9F71946D6E6}" srcOrd="6" destOrd="0" parTransId="{86AB959C-8EE8-470F-AFE6-ADE1F3BBFE61}" sibTransId="{1F266B74-C744-490C-ADA0-4AE5BF47F1A9}"/>
    <dgm:cxn modelId="{9B15EA7A-44C1-47DF-83C1-61D09606AC5F}" type="presOf" srcId="{EB9FA241-342F-4B8A-A726-57215154837C}" destId="{254C1E5A-471B-49FF-82E5-33C095D933CB}" srcOrd="0" destOrd="0" presId="urn:microsoft.com/office/officeart/2005/8/layout/bProcess3"/>
    <dgm:cxn modelId="{71D9457D-8B75-4799-98FD-4BBD247904B9}" type="presOf" srcId="{8079C19E-6ED6-4862-A018-DF970C208540}" destId="{785F7D9A-764D-46F7-811B-317A7C1B44E2}" srcOrd="0" destOrd="0" presId="urn:microsoft.com/office/officeart/2005/8/layout/bProcess3"/>
    <dgm:cxn modelId="{EF78AE80-2E39-44A3-9FAD-9A5CCB187E34}" srcId="{4D7BCD93-D37F-4FB3-9BA4-E5173105EDB8}" destId="{94F340AF-2D87-46FA-8853-9B9CEE6C0A1F}" srcOrd="9" destOrd="0" parTransId="{D0DB9B96-BACA-4295-8B12-C1A8DB191097}" sibTransId="{FD98F20D-0EBD-4FF5-93AA-98FA1C754E26}"/>
    <dgm:cxn modelId="{12ECE580-41D3-4268-BFFA-2378673B810E}" type="presOf" srcId="{DD34545E-E33B-46B6-8BDB-F7E7021F3E34}" destId="{D65EDB70-1F35-4B90-944D-FDC1D847F3D5}" srcOrd="0" destOrd="0" presId="urn:microsoft.com/office/officeart/2005/8/layout/bProcess3"/>
    <dgm:cxn modelId="{4BD8E482-C714-4987-9118-C57FD7097091}" type="presOf" srcId="{3DA0FF46-600A-441D-86CD-6D12DB80B549}" destId="{A3F5223D-D23C-4772-B943-5256C4FBF16D}" srcOrd="0" destOrd="0" presId="urn:microsoft.com/office/officeart/2005/8/layout/bProcess3"/>
    <dgm:cxn modelId="{9F3E9E88-F572-4C4E-ABE0-1EC602AB8C2F}" type="presOf" srcId="{8079C19E-6ED6-4862-A018-DF970C208540}" destId="{C470A860-4AEA-42AD-AF16-49AA95B38EF6}" srcOrd="1" destOrd="0" presId="urn:microsoft.com/office/officeart/2005/8/layout/bProcess3"/>
    <dgm:cxn modelId="{BE62518A-5A61-45DC-8FE4-548D12C81284}" type="presOf" srcId="{B96A34C7-270F-474A-932C-50ADB91A9824}" destId="{B2C20BDB-8DE1-453A-B7D0-69DA34DF817C}" srcOrd="1" destOrd="0" presId="urn:microsoft.com/office/officeart/2005/8/layout/bProcess3"/>
    <dgm:cxn modelId="{4CE7E490-FD99-4A48-89B2-2F775CF5634D}" type="presOf" srcId="{3BDC6009-B6E3-4B57-8EB9-78B98A868FC3}" destId="{8CB0C287-3FD7-46F4-8373-23736BD3C05C}" srcOrd="0" destOrd="0" presId="urn:microsoft.com/office/officeart/2005/8/layout/bProcess3"/>
    <dgm:cxn modelId="{99E60597-93D6-4E96-8BF1-06E1D144E8A3}" srcId="{4D7BCD93-D37F-4FB3-9BA4-E5173105EDB8}" destId="{33D1AC3A-DD7D-4155-8BF5-5ADCBA463873}" srcOrd="10" destOrd="0" parTransId="{2B33894E-19FF-4932-A268-4E26D1C6B154}" sibTransId="{3BDC6009-B6E3-4B57-8EB9-78B98A868FC3}"/>
    <dgm:cxn modelId="{E533809E-EC47-48E7-BA4E-C5DFA8CECA05}" type="presOf" srcId="{EB9FA241-342F-4B8A-A726-57215154837C}" destId="{E7666B98-D0DB-45FF-8FE3-2AC33241435A}" srcOrd="1" destOrd="0" presId="urn:microsoft.com/office/officeart/2005/8/layout/bProcess3"/>
    <dgm:cxn modelId="{72A760AC-5751-487E-9238-4ED1D742BE38}" srcId="{4D7BCD93-D37F-4FB3-9BA4-E5173105EDB8}" destId="{2970F193-537E-4856-B957-6931E9928712}" srcOrd="0" destOrd="0" parTransId="{C816BC92-1C2F-4F40-91CF-97D91FDE3D46}" sibTransId="{DD34545E-E33B-46B6-8BDB-F7E7021F3E34}"/>
    <dgm:cxn modelId="{083382AC-69FD-4260-814B-0A2B00D95BA3}" type="presOf" srcId="{2970F193-537E-4856-B957-6931E9928712}" destId="{71D16F2C-BD15-4386-A84B-5F36785CEFC0}" srcOrd="0" destOrd="0" presId="urn:microsoft.com/office/officeart/2005/8/layout/bProcess3"/>
    <dgm:cxn modelId="{C9C2A5AD-6F4A-4109-9697-B261FD4C485E}" type="presOf" srcId="{762EEB28-4E45-457A-9F67-8BF42114767A}" destId="{B3EC95DD-C0FE-4866-864B-91F402FFB083}" srcOrd="0" destOrd="0" presId="urn:microsoft.com/office/officeart/2005/8/layout/bProcess3"/>
    <dgm:cxn modelId="{3F0276B6-5AEA-468C-AC38-954AADC31D34}" type="presOf" srcId="{1F266B74-C744-490C-ADA0-4AE5BF47F1A9}" destId="{8315DBD2-935E-42F9-8924-42514C2BD38E}" srcOrd="1" destOrd="0" presId="urn:microsoft.com/office/officeart/2005/8/layout/bProcess3"/>
    <dgm:cxn modelId="{7928B6B8-4075-428B-AC62-48EA6F46CC2B}" srcId="{4D7BCD93-D37F-4FB3-9BA4-E5173105EDB8}" destId="{0A8784B3-857D-49D6-A4F9-91718AF8DA8F}" srcOrd="3" destOrd="0" parTransId="{EF6B10DC-73DC-4FD2-85AE-6642B38E613E}" sibTransId="{A70F0A28-468E-487E-BB86-303098DDFCE5}"/>
    <dgm:cxn modelId="{296042BE-BF51-474E-8F13-40B428F39744}" type="presOf" srcId="{1D6F224C-C280-4B58-B943-85DA06E34D61}" destId="{37FF3740-EF93-4E14-BAF0-793E31C5FB15}" srcOrd="1" destOrd="0" presId="urn:microsoft.com/office/officeart/2005/8/layout/bProcess3"/>
    <dgm:cxn modelId="{EDA30BC1-653C-43CE-AF95-CF7F3A5D1A8E}" type="presOf" srcId="{94F340AF-2D87-46FA-8853-9B9CEE6C0A1F}" destId="{1177F7C1-EB77-44FC-B1FB-26F9431388D4}" srcOrd="0" destOrd="0" presId="urn:microsoft.com/office/officeart/2005/8/layout/bProcess3"/>
    <dgm:cxn modelId="{0D381DC8-1BF8-4092-AE5A-71E8CC670C7D}" type="presOf" srcId="{40F3A99A-B7EB-4D83-BF3D-5377B66B46D1}" destId="{9039CCAD-1B2A-4701-8F36-88F3237978E8}" srcOrd="0" destOrd="0" presId="urn:microsoft.com/office/officeart/2005/8/layout/bProcess3"/>
    <dgm:cxn modelId="{B09B9EC8-8E88-444A-8A64-E1C4F4D4A0F3}" type="presOf" srcId="{5494B2B5-1DC1-4BB2-B7AB-CFBAC685A7B4}" destId="{F6342C98-64ED-4F69-9A75-B01C317613E6}" srcOrd="0" destOrd="0" presId="urn:microsoft.com/office/officeart/2005/8/layout/bProcess3"/>
    <dgm:cxn modelId="{CBFBAEC8-55C8-4847-96B5-F42BE003AB2A}" type="presOf" srcId="{5C221D30-B600-4D3B-837C-478186FB5A34}" destId="{A2AECACE-0D2D-4276-A81D-19DE567FE6BB}" srcOrd="0" destOrd="0" presId="urn:microsoft.com/office/officeart/2005/8/layout/bProcess3"/>
    <dgm:cxn modelId="{F79262CC-8277-4913-8DCF-04F3CB2F23DF}" type="presOf" srcId="{0DC957BC-53FD-4ED4-BEFB-269CAF88494B}" destId="{4C754BAB-7666-4A25-BD28-B83DE5320C21}" srcOrd="0" destOrd="0" presId="urn:microsoft.com/office/officeart/2005/8/layout/bProcess3"/>
    <dgm:cxn modelId="{2A81C4CC-EDD6-4F93-856B-ABC06E83CD68}" srcId="{4D7BCD93-D37F-4FB3-9BA4-E5173105EDB8}" destId="{3DA0FF46-600A-441D-86CD-6D12DB80B549}" srcOrd="7" destOrd="0" parTransId="{1228CA7E-6765-44B9-9B4A-34C6C1F25966}" sibTransId="{B96A34C7-270F-474A-932C-50ADB91A9824}"/>
    <dgm:cxn modelId="{0144FBCC-BD48-4E78-93EE-D67C82D040B6}" srcId="{4D7BCD93-D37F-4FB3-9BA4-E5173105EDB8}" destId="{0DC957BC-53FD-4ED4-BEFB-269CAF88494B}" srcOrd="13" destOrd="0" parTransId="{C28364FD-7D15-4703-B12C-EEC5800F0120}" sibTransId="{EB9FA241-342F-4B8A-A726-57215154837C}"/>
    <dgm:cxn modelId="{80087DD1-65F6-4298-8B1E-EC31913CC825}" type="presOf" srcId="{A70F0A28-468E-487E-BB86-303098DDFCE5}" destId="{63439157-7407-48E5-BD89-25EE0DCCBE30}" srcOrd="0" destOrd="0" presId="urn:microsoft.com/office/officeart/2005/8/layout/bProcess3"/>
    <dgm:cxn modelId="{5E4445D2-D445-4EAB-954A-5474DD7D0D94}" srcId="{4D7BCD93-D37F-4FB3-9BA4-E5173105EDB8}" destId="{180B0A00-0AF3-4E06-A56A-7F82A8A70720}" srcOrd="8" destOrd="0" parTransId="{3E6948DC-417A-430F-AD45-15F7237C02F9}" sibTransId="{8079C19E-6ED6-4862-A018-DF970C208540}"/>
    <dgm:cxn modelId="{8543BCD7-F670-4058-9FEC-7C02195A9315}" type="presOf" srcId="{33D1AC3A-DD7D-4155-8BF5-5ADCBA463873}" destId="{675AB5E1-8D3E-4A73-BC6D-435445EFA662}" srcOrd="0" destOrd="0" presId="urn:microsoft.com/office/officeart/2005/8/layout/bProcess3"/>
    <dgm:cxn modelId="{94E25BDC-69D8-4C21-ADD1-5B5A96C1B135}" type="presOf" srcId="{0A8784B3-857D-49D6-A4F9-91718AF8DA8F}" destId="{00A91A3F-9844-424D-A697-9226A73AF1B4}" srcOrd="0" destOrd="0" presId="urn:microsoft.com/office/officeart/2005/8/layout/bProcess3"/>
    <dgm:cxn modelId="{D557E4E0-E060-4C5D-8E32-873B8F95C51B}" type="presOf" srcId="{F0D27B24-83D0-482D-B310-0496E532F146}" destId="{D8789E6F-1F6A-43BF-A433-5B3A39875563}" srcOrd="0" destOrd="0" presId="urn:microsoft.com/office/officeart/2005/8/layout/bProcess3"/>
    <dgm:cxn modelId="{E6AC29E3-9CBB-4DFE-BA60-9004A4CFD94B}" type="presOf" srcId="{B96A34C7-270F-474A-932C-50ADB91A9824}" destId="{CC428931-899A-44B9-B6E8-5D4169BB5B12}" srcOrd="0" destOrd="0" presId="urn:microsoft.com/office/officeart/2005/8/layout/bProcess3"/>
    <dgm:cxn modelId="{A61F96E5-1B7C-423D-BE3E-CB28214F855E}" type="presOf" srcId="{180B0A00-0AF3-4E06-A56A-7F82A8A70720}" destId="{2147FCB6-74E6-4635-A4BB-73A70504992C}" srcOrd="0" destOrd="0" presId="urn:microsoft.com/office/officeart/2005/8/layout/bProcess3"/>
    <dgm:cxn modelId="{93CA88EB-EA24-4A7F-9FE6-98C9D7441F82}" type="presOf" srcId="{731832AF-8718-4CCA-93A9-4AE26558AE74}" destId="{B12FCA64-6405-4ECC-BB16-22488ED858D8}" srcOrd="0" destOrd="0" presId="urn:microsoft.com/office/officeart/2005/8/layout/bProcess3"/>
    <dgm:cxn modelId="{45D6BDF2-4088-4C3C-9F8C-E8FC4F120149}" type="presOf" srcId="{5494B2B5-1DC1-4BB2-B7AB-CFBAC685A7B4}" destId="{51879A98-D7C9-46AF-B095-E74A64B99FA1}" srcOrd="1" destOrd="0" presId="urn:microsoft.com/office/officeart/2005/8/layout/bProcess3"/>
    <dgm:cxn modelId="{2D7DACF7-BAA2-4C5C-AD6B-DAA8736F2FB9}" type="presOf" srcId="{FD98F20D-0EBD-4FF5-93AA-98FA1C754E26}" destId="{61EF4226-FD7E-48D3-96FB-4A824F5B2BEC}" srcOrd="0" destOrd="0" presId="urn:microsoft.com/office/officeart/2005/8/layout/bProcess3"/>
    <dgm:cxn modelId="{84B047FE-A150-4010-A471-6B6820055673}" srcId="{4D7BCD93-D37F-4FB3-9BA4-E5173105EDB8}" destId="{2B632D13-2D80-4A8E-8223-525FE1283667}" srcOrd="4" destOrd="0" parTransId="{B898D7C5-A0B8-4646-80F7-84CBC99B941E}" sibTransId="{E062B2D5-D1B3-441D-82CD-46207608C004}"/>
    <dgm:cxn modelId="{862A98FE-3C2F-496B-B67C-E59B528AE84C}" type="presOf" srcId="{AFA4FADD-5EF8-4C04-83F6-B9F71946D6E6}" destId="{6C9E35D9-9756-44DB-B226-67A41088CEF8}" srcOrd="0" destOrd="0" presId="urn:microsoft.com/office/officeart/2005/8/layout/bProcess3"/>
    <dgm:cxn modelId="{CAAAA0AF-8392-458E-8B26-A86BEB602549}" type="presParOf" srcId="{A31012F0-9B33-405B-B15A-CA21E6605998}" destId="{71D16F2C-BD15-4386-A84B-5F36785CEFC0}" srcOrd="0" destOrd="0" presId="urn:microsoft.com/office/officeart/2005/8/layout/bProcess3"/>
    <dgm:cxn modelId="{592DB773-EA34-432A-B53C-98D7ECC9AE94}" type="presParOf" srcId="{A31012F0-9B33-405B-B15A-CA21E6605998}" destId="{D65EDB70-1F35-4B90-944D-FDC1D847F3D5}" srcOrd="1" destOrd="0" presId="urn:microsoft.com/office/officeart/2005/8/layout/bProcess3"/>
    <dgm:cxn modelId="{E309CC0C-61F5-4C73-95E8-272D1F3F9469}" type="presParOf" srcId="{D65EDB70-1F35-4B90-944D-FDC1D847F3D5}" destId="{D1E5C36F-0D55-480C-A935-C7C643C92F72}" srcOrd="0" destOrd="0" presId="urn:microsoft.com/office/officeart/2005/8/layout/bProcess3"/>
    <dgm:cxn modelId="{9CA342B3-196F-4EF9-9DBE-2332FD1A226C}" type="presParOf" srcId="{A31012F0-9B33-405B-B15A-CA21E6605998}" destId="{A2AECACE-0D2D-4276-A81D-19DE567FE6BB}" srcOrd="2" destOrd="0" presId="urn:microsoft.com/office/officeart/2005/8/layout/bProcess3"/>
    <dgm:cxn modelId="{7B3855D6-9FED-4D29-A310-7FF823A6A311}" type="presParOf" srcId="{A31012F0-9B33-405B-B15A-CA21E6605998}" destId="{43D73989-3C8D-4DC1-81DE-902A8EA5DB64}" srcOrd="3" destOrd="0" presId="urn:microsoft.com/office/officeart/2005/8/layout/bProcess3"/>
    <dgm:cxn modelId="{87E5AB79-57E4-469C-943A-1095717CC1D1}" type="presParOf" srcId="{43D73989-3C8D-4DC1-81DE-902A8EA5DB64}" destId="{489DABA2-42DD-46E3-9972-C2C7A327AE62}" srcOrd="0" destOrd="0" presId="urn:microsoft.com/office/officeart/2005/8/layout/bProcess3"/>
    <dgm:cxn modelId="{4E52B995-B620-4780-934D-66BA2C5459F0}" type="presParOf" srcId="{A31012F0-9B33-405B-B15A-CA21E6605998}" destId="{DC29424A-B2F7-4D27-9525-E0457395D25A}" srcOrd="4" destOrd="0" presId="urn:microsoft.com/office/officeart/2005/8/layout/bProcess3"/>
    <dgm:cxn modelId="{9B404186-EB88-42B9-B6FE-23A0B27DD274}" type="presParOf" srcId="{A31012F0-9B33-405B-B15A-CA21E6605998}" destId="{C4521C38-2524-41A3-93BD-7E6E3A04872A}" srcOrd="5" destOrd="0" presId="urn:microsoft.com/office/officeart/2005/8/layout/bProcess3"/>
    <dgm:cxn modelId="{286D5B7E-C9CF-4288-87CE-CA0DC4F7D9E8}" type="presParOf" srcId="{C4521C38-2524-41A3-93BD-7E6E3A04872A}" destId="{EEBD6044-B554-4851-8EDB-064BC9092A83}" srcOrd="0" destOrd="0" presId="urn:microsoft.com/office/officeart/2005/8/layout/bProcess3"/>
    <dgm:cxn modelId="{65EAB58C-D08E-4FD4-A74D-68C73C0F6006}" type="presParOf" srcId="{A31012F0-9B33-405B-B15A-CA21E6605998}" destId="{00A91A3F-9844-424D-A697-9226A73AF1B4}" srcOrd="6" destOrd="0" presId="urn:microsoft.com/office/officeart/2005/8/layout/bProcess3"/>
    <dgm:cxn modelId="{60D08291-0725-4B09-8BD5-547E4B40C3B8}" type="presParOf" srcId="{A31012F0-9B33-405B-B15A-CA21E6605998}" destId="{63439157-7407-48E5-BD89-25EE0DCCBE30}" srcOrd="7" destOrd="0" presId="urn:microsoft.com/office/officeart/2005/8/layout/bProcess3"/>
    <dgm:cxn modelId="{E312D7D7-D5C6-44C6-B973-2C421742E7F6}" type="presParOf" srcId="{63439157-7407-48E5-BD89-25EE0DCCBE30}" destId="{96DF467B-4EF4-4C3A-BD2B-BB226434CBC2}" srcOrd="0" destOrd="0" presId="urn:microsoft.com/office/officeart/2005/8/layout/bProcess3"/>
    <dgm:cxn modelId="{51D0C611-8356-4CF0-B82A-587312ED7900}" type="presParOf" srcId="{A31012F0-9B33-405B-B15A-CA21E6605998}" destId="{3C90F7ED-A8E5-4116-929B-4EEFD6454B6A}" srcOrd="8" destOrd="0" presId="urn:microsoft.com/office/officeart/2005/8/layout/bProcess3"/>
    <dgm:cxn modelId="{6C6F2A3D-82DC-43A9-8E77-FD48E8526ECB}" type="presParOf" srcId="{A31012F0-9B33-405B-B15A-CA21E6605998}" destId="{AA54CE1E-8573-41F6-ABFC-E99E3704B1C8}" srcOrd="9" destOrd="0" presId="urn:microsoft.com/office/officeart/2005/8/layout/bProcess3"/>
    <dgm:cxn modelId="{374AA538-8851-4F0C-9ED7-26C00CF31CC7}" type="presParOf" srcId="{AA54CE1E-8573-41F6-ABFC-E99E3704B1C8}" destId="{C0140FA6-C4A5-4D40-B075-688D084C2085}" srcOrd="0" destOrd="0" presId="urn:microsoft.com/office/officeart/2005/8/layout/bProcess3"/>
    <dgm:cxn modelId="{CC4E48DB-138B-40F1-85B9-79940E6B16EB}" type="presParOf" srcId="{A31012F0-9B33-405B-B15A-CA21E6605998}" destId="{B12FCA64-6405-4ECC-BB16-22488ED858D8}" srcOrd="10" destOrd="0" presId="urn:microsoft.com/office/officeart/2005/8/layout/bProcess3"/>
    <dgm:cxn modelId="{A9CE3E87-B913-4F3E-B97D-7FC9FF61162C}" type="presParOf" srcId="{A31012F0-9B33-405B-B15A-CA21E6605998}" destId="{1BE9FAAD-5832-49CB-8AC1-98203A47D6F8}" srcOrd="11" destOrd="0" presId="urn:microsoft.com/office/officeart/2005/8/layout/bProcess3"/>
    <dgm:cxn modelId="{BAA27CDF-2A16-4621-968E-D6F28409214D}" type="presParOf" srcId="{1BE9FAAD-5832-49CB-8AC1-98203A47D6F8}" destId="{37FF3740-EF93-4E14-BAF0-793E31C5FB15}" srcOrd="0" destOrd="0" presId="urn:microsoft.com/office/officeart/2005/8/layout/bProcess3"/>
    <dgm:cxn modelId="{BF8F487A-DBAC-40A4-ABDA-4045EE08EFFD}" type="presParOf" srcId="{A31012F0-9B33-405B-B15A-CA21E6605998}" destId="{6C9E35D9-9756-44DB-B226-67A41088CEF8}" srcOrd="12" destOrd="0" presId="urn:microsoft.com/office/officeart/2005/8/layout/bProcess3"/>
    <dgm:cxn modelId="{33C2E69B-FE68-4138-89AD-AF18D8028787}" type="presParOf" srcId="{A31012F0-9B33-405B-B15A-CA21E6605998}" destId="{7C42F794-1FA5-4A13-AD1C-50829B73BF38}" srcOrd="13" destOrd="0" presId="urn:microsoft.com/office/officeart/2005/8/layout/bProcess3"/>
    <dgm:cxn modelId="{148A97BC-62A6-4BDE-AFF8-1C125C21C820}" type="presParOf" srcId="{7C42F794-1FA5-4A13-AD1C-50829B73BF38}" destId="{8315DBD2-935E-42F9-8924-42514C2BD38E}" srcOrd="0" destOrd="0" presId="urn:microsoft.com/office/officeart/2005/8/layout/bProcess3"/>
    <dgm:cxn modelId="{4926AE45-807C-437A-AF23-1032A1E2B0F0}" type="presParOf" srcId="{A31012F0-9B33-405B-B15A-CA21E6605998}" destId="{A3F5223D-D23C-4772-B943-5256C4FBF16D}" srcOrd="14" destOrd="0" presId="urn:microsoft.com/office/officeart/2005/8/layout/bProcess3"/>
    <dgm:cxn modelId="{F56538B1-E5CC-4E12-9DB7-A28BE18B7B89}" type="presParOf" srcId="{A31012F0-9B33-405B-B15A-CA21E6605998}" destId="{CC428931-899A-44B9-B6E8-5D4169BB5B12}" srcOrd="15" destOrd="0" presId="urn:microsoft.com/office/officeart/2005/8/layout/bProcess3"/>
    <dgm:cxn modelId="{247D9C52-F093-48E4-A5E6-77AAD05E57BB}" type="presParOf" srcId="{CC428931-899A-44B9-B6E8-5D4169BB5B12}" destId="{B2C20BDB-8DE1-453A-B7D0-69DA34DF817C}" srcOrd="0" destOrd="0" presId="urn:microsoft.com/office/officeart/2005/8/layout/bProcess3"/>
    <dgm:cxn modelId="{9AB70092-0B95-4149-B7AB-418EB71E1473}" type="presParOf" srcId="{A31012F0-9B33-405B-B15A-CA21E6605998}" destId="{2147FCB6-74E6-4635-A4BB-73A70504992C}" srcOrd="16" destOrd="0" presId="urn:microsoft.com/office/officeart/2005/8/layout/bProcess3"/>
    <dgm:cxn modelId="{479E4E0C-C4FC-4E0E-AE18-1ACCD29DD36D}" type="presParOf" srcId="{A31012F0-9B33-405B-B15A-CA21E6605998}" destId="{785F7D9A-764D-46F7-811B-317A7C1B44E2}" srcOrd="17" destOrd="0" presId="urn:microsoft.com/office/officeart/2005/8/layout/bProcess3"/>
    <dgm:cxn modelId="{17645295-7EB8-4971-A466-5177130DC102}" type="presParOf" srcId="{785F7D9A-764D-46F7-811B-317A7C1B44E2}" destId="{C470A860-4AEA-42AD-AF16-49AA95B38EF6}" srcOrd="0" destOrd="0" presId="urn:microsoft.com/office/officeart/2005/8/layout/bProcess3"/>
    <dgm:cxn modelId="{EC040875-62EC-4A0C-9C32-FE7E05761004}" type="presParOf" srcId="{A31012F0-9B33-405B-B15A-CA21E6605998}" destId="{1177F7C1-EB77-44FC-B1FB-26F9431388D4}" srcOrd="18" destOrd="0" presId="urn:microsoft.com/office/officeart/2005/8/layout/bProcess3"/>
    <dgm:cxn modelId="{00D85D01-9943-4942-8B9D-CBF724E6373C}" type="presParOf" srcId="{A31012F0-9B33-405B-B15A-CA21E6605998}" destId="{61EF4226-FD7E-48D3-96FB-4A824F5B2BEC}" srcOrd="19" destOrd="0" presId="urn:microsoft.com/office/officeart/2005/8/layout/bProcess3"/>
    <dgm:cxn modelId="{31D1FB7C-E8DD-4009-BFFD-F63D0C346B52}" type="presParOf" srcId="{61EF4226-FD7E-48D3-96FB-4A824F5B2BEC}" destId="{E87B366E-6CAC-4A2C-A000-579A1AB63DE5}" srcOrd="0" destOrd="0" presId="urn:microsoft.com/office/officeart/2005/8/layout/bProcess3"/>
    <dgm:cxn modelId="{02313F6C-F956-4C58-B81A-4996A54808FC}" type="presParOf" srcId="{A31012F0-9B33-405B-B15A-CA21E6605998}" destId="{675AB5E1-8D3E-4A73-BC6D-435445EFA662}" srcOrd="20" destOrd="0" presId="urn:microsoft.com/office/officeart/2005/8/layout/bProcess3"/>
    <dgm:cxn modelId="{1853CD89-86F7-453B-B630-C11EF88B9FB7}" type="presParOf" srcId="{A31012F0-9B33-405B-B15A-CA21E6605998}" destId="{8CB0C287-3FD7-46F4-8373-23736BD3C05C}" srcOrd="21" destOrd="0" presId="urn:microsoft.com/office/officeart/2005/8/layout/bProcess3"/>
    <dgm:cxn modelId="{FF77DC8B-1167-4FD4-B47B-97C16986ABF8}" type="presParOf" srcId="{8CB0C287-3FD7-46F4-8373-23736BD3C05C}" destId="{32877D8F-9478-4EE1-94F6-9EDD182050B2}" srcOrd="0" destOrd="0" presId="urn:microsoft.com/office/officeart/2005/8/layout/bProcess3"/>
    <dgm:cxn modelId="{356D4CC5-81A6-4ADA-AE81-3D526D6CA983}" type="presParOf" srcId="{A31012F0-9B33-405B-B15A-CA21E6605998}" destId="{B3EC95DD-C0FE-4866-864B-91F402FFB083}" srcOrd="22" destOrd="0" presId="urn:microsoft.com/office/officeart/2005/8/layout/bProcess3"/>
    <dgm:cxn modelId="{CE5D03ED-27EF-4E3F-87E8-ED22247EBFB0}" type="presParOf" srcId="{A31012F0-9B33-405B-B15A-CA21E6605998}" destId="{D8789E6F-1F6A-43BF-A433-5B3A39875563}" srcOrd="23" destOrd="0" presId="urn:microsoft.com/office/officeart/2005/8/layout/bProcess3"/>
    <dgm:cxn modelId="{9E813205-45A0-4AE1-8F74-ADE69A6974F5}" type="presParOf" srcId="{D8789E6F-1F6A-43BF-A433-5B3A39875563}" destId="{9B9B1F80-A217-458C-8B11-DF5AD33584F2}" srcOrd="0" destOrd="0" presId="urn:microsoft.com/office/officeart/2005/8/layout/bProcess3"/>
    <dgm:cxn modelId="{C1E41026-A366-4CF7-A7D5-6358CDEF44D6}" type="presParOf" srcId="{A31012F0-9B33-405B-B15A-CA21E6605998}" destId="{AD0608C7-9C20-42DB-B113-46B5F99FE770}" srcOrd="24" destOrd="0" presId="urn:microsoft.com/office/officeart/2005/8/layout/bProcess3"/>
    <dgm:cxn modelId="{9F5338FB-40FD-4263-AE8E-48D4D766E337}" type="presParOf" srcId="{A31012F0-9B33-405B-B15A-CA21E6605998}" destId="{F6342C98-64ED-4F69-9A75-B01C317613E6}" srcOrd="25" destOrd="0" presId="urn:microsoft.com/office/officeart/2005/8/layout/bProcess3"/>
    <dgm:cxn modelId="{F56D4060-846C-4D0A-9E6C-077AEEB54A69}" type="presParOf" srcId="{F6342C98-64ED-4F69-9A75-B01C317613E6}" destId="{51879A98-D7C9-46AF-B095-E74A64B99FA1}" srcOrd="0" destOrd="0" presId="urn:microsoft.com/office/officeart/2005/8/layout/bProcess3"/>
    <dgm:cxn modelId="{6EFDEDF9-E460-4CF0-8B62-200FE371EF78}" type="presParOf" srcId="{A31012F0-9B33-405B-B15A-CA21E6605998}" destId="{4C754BAB-7666-4A25-BD28-B83DE5320C21}" srcOrd="26" destOrd="0" presId="urn:microsoft.com/office/officeart/2005/8/layout/bProcess3"/>
    <dgm:cxn modelId="{D9A92A1F-FAF0-460E-AE19-6C4F9E49AA73}" type="presParOf" srcId="{A31012F0-9B33-405B-B15A-CA21E6605998}" destId="{254C1E5A-471B-49FF-82E5-33C095D933CB}" srcOrd="27" destOrd="0" presId="urn:microsoft.com/office/officeart/2005/8/layout/bProcess3"/>
    <dgm:cxn modelId="{A94DA50E-1D74-4C4A-B53D-7D9FD88F6F2C}" type="presParOf" srcId="{254C1E5A-471B-49FF-82E5-33C095D933CB}" destId="{E7666B98-D0DB-45FF-8FE3-2AC33241435A}" srcOrd="0" destOrd="0" presId="urn:microsoft.com/office/officeart/2005/8/layout/bProcess3"/>
    <dgm:cxn modelId="{0B8ACD6A-D685-45CF-9275-4167372D8D17}" type="presParOf" srcId="{A31012F0-9B33-405B-B15A-CA21E6605998}" destId="{9039CCAD-1B2A-4701-8F36-88F3237978E8}" srcOrd="2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DEA6B3-8DAF-45A1-847D-EF535F4518B1}" type="doc">
      <dgm:prSet loTypeId="urn:microsoft.com/office/officeart/2005/8/layout/process1" loCatId="process" qsTypeId="urn:microsoft.com/office/officeart/2005/8/quickstyle/simple1" qsCatId="simple" csTypeId="urn:microsoft.com/office/officeart/2005/8/colors/colorful2" csCatId="colorful" phldr="1"/>
      <dgm:spPr/>
      <dgm:t>
        <a:bodyPr/>
        <a:lstStyle/>
        <a:p>
          <a:endParaRPr lang="en-US"/>
        </a:p>
      </dgm:t>
    </dgm:pt>
    <dgm:pt modelId="{79CC11C7-AD7C-461B-8206-CD38D9E468D7}">
      <dgm:prSet/>
      <dgm:spPr/>
      <dgm:t>
        <a:bodyPr/>
        <a:lstStyle/>
        <a:p>
          <a:r>
            <a:rPr lang="es-MX"/>
            <a:t>En 2020 y 2021 Se tuvo que enfrentar la emergencia de la pandemia del COVID-19. Se logra la vacunación gratuita de la población mexicana, proporcionándola aún en los lugares más apartados, en un proceso caracterizado por su accesibilidad democrática, asignando turno según grupos etarios y apellidos.</a:t>
          </a:r>
          <a:endParaRPr lang="en-US"/>
        </a:p>
      </dgm:t>
    </dgm:pt>
    <dgm:pt modelId="{2857C0AC-EFE2-477D-9FEE-56B11B9C215E}" type="parTrans" cxnId="{F1709FD3-0C74-4FD9-9566-2BFD93CDAE87}">
      <dgm:prSet/>
      <dgm:spPr/>
      <dgm:t>
        <a:bodyPr/>
        <a:lstStyle/>
        <a:p>
          <a:endParaRPr lang="en-US"/>
        </a:p>
      </dgm:t>
    </dgm:pt>
    <dgm:pt modelId="{A5F3399D-A7E8-4494-B0D2-00B8D673FBBF}" type="sibTrans" cxnId="{F1709FD3-0C74-4FD9-9566-2BFD93CDAE87}">
      <dgm:prSet/>
      <dgm:spPr/>
      <dgm:t>
        <a:bodyPr/>
        <a:lstStyle/>
        <a:p>
          <a:endParaRPr lang="en-US"/>
        </a:p>
      </dgm:t>
    </dgm:pt>
    <dgm:pt modelId="{2278E837-0337-4C6B-A655-8A1A4342559E}">
      <dgm:prSet/>
      <dgm:spPr/>
      <dgm:t>
        <a:bodyPr/>
        <a:lstStyle/>
        <a:p>
          <a:r>
            <a:rPr lang="es-MX"/>
            <a:t>El 1° de enero de 2020 surge el INSABI como sucesor del llamado Seguro Popular</a:t>
          </a:r>
          <a:endParaRPr lang="en-US"/>
        </a:p>
      </dgm:t>
    </dgm:pt>
    <dgm:pt modelId="{BF21F428-609E-403F-AA25-491B064CD9E5}" type="parTrans" cxnId="{71B18F56-D00E-44F1-8213-4EB9EB03C811}">
      <dgm:prSet/>
      <dgm:spPr/>
      <dgm:t>
        <a:bodyPr/>
        <a:lstStyle/>
        <a:p>
          <a:endParaRPr lang="en-US"/>
        </a:p>
      </dgm:t>
    </dgm:pt>
    <dgm:pt modelId="{6A0654C3-848C-4865-99E4-14F65A77D1F1}" type="sibTrans" cxnId="{71B18F56-D00E-44F1-8213-4EB9EB03C811}">
      <dgm:prSet/>
      <dgm:spPr/>
      <dgm:t>
        <a:bodyPr/>
        <a:lstStyle/>
        <a:p>
          <a:endParaRPr lang="en-US"/>
        </a:p>
      </dgm:t>
    </dgm:pt>
    <dgm:pt modelId="{1F2F8190-06EE-41E5-A680-4D0583B32EA9}">
      <dgm:prSet/>
      <dgm:spPr/>
      <dgm:t>
        <a:bodyPr/>
        <a:lstStyle/>
        <a:p>
          <a:r>
            <a:rPr lang="es-MX" dirty="0"/>
            <a:t>El 31 de agosto de 2022 fue creado el IMSS- Bienestar que es la encargada de garantizar la atención médica y medicamentos gratuitos a la población sin seguridad social en los estados que han decidido federalizar su sistema de salud.</a:t>
          </a:r>
          <a:endParaRPr lang="en-US" dirty="0"/>
        </a:p>
      </dgm:t>
    </dgm:pt>
    <dgm:pt modelId="{D7B6D674-ADE7-4E01-800F-D10CB806FFEB}" type="parTrans" cxnId="{84C3EBDB-5796-430B-9B68-B8AEB1C32EB3}">
      <dgm:prSet/>
      <dgm:spPr/>
      <dgm:t>
        <a:bodyPr/>
        <a:lstStyle/>
        <a:p>
          <a:endParaRPr lang="en-US"/>
        </a:p>
      </dgm:t>
    </dgm:pt>
    <dgm:pt modelId="{5B86849C-0013-4419-B230-DD584D9F3C93}" type="sibTrans" cxnId="{84C3EBDB-5796-430B-9B68-B8AEB1C32EB3}">
      <dgm:prSet/>
      <dgm:spPr/>
      <dgm:t>
        <a:bodyPr/>
        <a:lstStyle/>
        <a:p>
          <a:endParaRPr lang="en-US"/>
        </a:p>
      </dgm:t>
    </dgm:pt>
    <dgm:pt modelId="{34E193DD-A9B3-436E-BFD1-9FF1D89D22C9}">
      <dgm:prSet/>
      <dgm:spPr/>
      <dgm:t>
        <a:bodyPr/>
        <a:lstStyle/>
        <a:p>
          <a:r>
            <a:rPr lang="es-MX" dirty="0"/>
            <a:t>El sistema público de salud queda entonces integrado por el Instituto Mexicano del Seguro Social, el IMSS Bienestar y el ISSSTE, más los sistemas de 9 estados no adheridos.</a:t>
          </a:r>
        </a:p>
      </dgm:t>
    </dgm:pt>
    <dgm:pt modelId="{57EF3E3D-A153-4B72-AD79-EFCEE710BD3C}" type="parTrans" cxnId="{CA22E528-71E9-4A04-83E6-5BFD3DCD97E5}">
      <dgm:prSet/>
      <dgm:spPr/>
      <dgm:t>
        <a:bodyPr/>
        <a:lstStyle/>
        <a:p>
          <a:endParaRPr lang="es-MX"/>
        </a:p>
      </dgm:t>
    </dgm:pt>
    <dgm:pt modelId="{2F2C555F-E00C-4A81-B50E-F05C37035ABA}" type="sibTrans" cxnId="{CA22E528-71E9-4A04-83E6-5BFD3DCD97E5}">
      <dgm:prSet/>
      <dgm:spPr/>
      <dgm:t>
        <a:bodyPr/>
        <a:lstStyle/>
        <a:p>
          <a:endParaRPr lang="es-MX"/>
        </a:p>
      </dgm:t>
    </dgm:pt>
    <dgm:pt modelId="{17A8B871-C788-4145-9782-CADCCB4FF5BB}" type="pres">
      <dgm:prSet presAssocID="{FDDEA6B3-8DAF-45A1-847D-EF535F4518B1}" presName="Name0" presStyleCnt="0">
        <dgm:presLayoutVars>
          <dgm:dir/>
          <dgm:resizeHandles val="exact"/>
        </dgm:presLayoutVars>
      </dgm:prSet>
      <dgm:spPr/>
    </dgm:pt>
    <dgm:pt modelId="{A0B32654-5F8C-4A16-A782-79589E36CDBD}" type="pres">
      <dgm:prSet presAssocID="{79CC11C7-AD7C-461B-8206-CD38D9E468D7}" presName="node" presStyleLbl="node1" presStyleIdx="0" presStyleCnt="4">
        <dgm:presLayoutVars>
          <dgm:bulletEnabled val="1"/>
        </dgm:presLayoutVars>
      </dgm:prSet>
      <dgm:spPr/>
    </dgm:pt>
    <dgm:pt modelId="{C96BD0C2-8CE8-45AC-A327-EA9441AA41B0}" type="pres">
      <dgm:prSet presAssocID="{A5F3399D-A7E8-4494-B0D2-00B8D673FBBF}" presName="sibTrans" presStyleLbl="sibTrans2D1" presStyleIdx="0" presStyleCnt="3"/>
      <dgm:spPr/>
    </dgm:pt>
    <dgm:pt modelId="{C9126821-E863-4436-9C18-E0711172E660}" type="pres">
      <dgm:prSet presAssocID="{A5F3399D-A7E8-4494-B0D2-00B8D673FBBF}" presName="connectorText" presStyleLbl="sibTrans2D1" presStyleIdx="0" presStyleCnt="3"/>
      <dgm:spPr/>
    </dgm:pt>
    <dgm:pt modelId="{A0749F6A-F918-4FF1-A749-C0C5690B4D96}" type="pres">
      <dgm:prSet presAssocID="{2278E837-0337-4C6B-A655-8A1A4342559E}" presName="node" presStyleLbl="node1" presStyleIdx="1" presStyleCnt="4">
        <dgm:presLayoutVars>
          <dgm:bulletEnabled val="1"/>
        </dgm:presLayoutVars>
      </dgm:prSet>
      <dgm:spPr/>
    </dgm:pt>
    <dgm:pt modelId="{2387EE28-36DE-42CE-92C1-8CFB832D9B9B}" type="pres">
      <dgm:prSet presAssocID="{6A0654C3-848C-4865-99E4-14F65A77D1F1}" presName="sibTrans" presStyleLbl="sibTrans2D1" presStyleIdx="1" presStyleCnt="3"/>
      <dgm:spPr/>
    </dgm:pt>
    <dgm:pt modelId="{DEEF20C0-0B52-4986-9B97-9477FE25B6E7}" type="pres">
      <dgm:prSet presAssocID="{6A0654C3-848C-4865-99E4-14F65A77D1F1}" presName="connectorText" presStyleLbl="sibTrans2D1" presStyleIdx="1" presStyleCnt="3"/>
      <dgm:spPr/>
    </dgm:pt>
    <dgm:pt modelId="{7A0BCC51-B6DA-4616-8C52-2AF0CEBCE0D6}" type="pres">
      <dgm:prSet presAssocID="{1F2F8190-06EE-41E5-A680-4D0583B32EA9}" presName="node" presStyleLbl="node1" presStyleIdx="2" presStyleCnt="4">
        <dgm:presLayoutVars>
          <dgm:bulletEnabled val="1"/>
        </dgm:presLayoutVars>
      </dgm:prSet>
      <dgm:spPr/>
    </dgm:pt>
    <dgm:pt modelId="{05EE9F9B-3D5D-44E0-A08C-7C805E26C6F5}" type="pres">
      <dgm:prSet presAssocID="{5B86849C-0013-4419-B230-DD584D9F3C93}" presName="sibTrans" presStyleLbl="sibTrans2D1" presStyleIdx="2" presStyleCnt="3"/>
      <dgm:spPr/>
    </dgm:pt>
    <dgm:pt modelId="{4A83BA7B-1BF5-4FF8-BCC3-14C237651B96}" type="pres">
      <dgm:prSet presAssocID="{5B86849C-0013-4419-B230-DD584D9F3C93}" presName="connectorText" presStyleLbl="sibTrans2D1" presStyleIdx="2" presStyleCnt="3"/>
      <dgm:spPr/>
    </dgm:pt>
    <dgm:pt modelId="{70FBA8FC-C40F-4B4A-BD53-32BB6028B3FC}" type="pres">
      <dgm:prSet presAssocID="{34E193DD-A9B3-436E-BFD1-9FF1D89D22C9}" presName="node" presStyleLbl="node1" presStyleIdx="3" presStyleCnt="4">
        <dgm:presLayoutVars>
          <dgm:bulletEnabled val="1"/>
        </dgm:presLayoutVars>
      </dgm:prSet>
      <dgm:spPr/>
    </dgm:pt>
  </dgm:ptLst>
  <dgm:cxnLst>
    <dgm:cxn modelId="{C5986511-DE59-4A97-A052-D3BA24E1777A}" type="presOf" srcId="{5B86849C-0013-4419-B230-DD584D9F3C93}" destId="{4A83BA7B-1BF5-4FF8-BCC3-14C237651B96}" srcOrd="1" destOrd="0" presId="urn:microsoft.com/office/officeart/2005/8/layout/process1"/>
    <dgm:cxn modelId="{CA22E528-71E9-4A04-83E6-5BFD3DCD97E5}" srcId="{FDDEA6B3-8DAF-45A1-847D-EF535F4518B1}" destId="{34E193DD-A9B3-436E-BFD1-9FF1D89D22C9}" srcOrd="3" destOrd="0" parTransId="{57EF3E3D-A153-4B72-AD79-EFCEE710BD3C}" sibTransId="{2F2C555F-E00C-4A81-B50E-F05C37035ABA}"/>
    <dgm:cxn modelId="{36554156-ECFA-4D66-A564-782833B00743}" type="presOf" srcId="{79CC11C7-AD7C-461B-8206-CD38D9E468D7}" destId="{A0B32654-5F8C-4A16-A782-79589E36CDBD}" srcOrd="0" destOrd="0" presId="urn:microsoft.com/office/officeart/2005/8/layout/process1"/>
    <dgm:cxn modelId="{71B18F56-D00E-44F1-8213-4EB9EB03C811}" srcId="{FDDEA6B3-8DAF-45A1-847D-EF535F4518B1}" destId="{2278E837-0337-4C6B-A655-8A1A4342559E}" srcOrd="1" destOrd="0" parTransId="{BF21F428-609E-403F-AA25-491B064CD9E5}" sibTransId="{6A0654C3-848C-4865-99E4-14F65A77D1F1}"/>
    <dgm:cxn modelId="{C4691D59-7EA7-4E7B-BCEA-99CFAAD341F2}" type="presOf" srcId="{6A0654C3-848C-4865-99E4-14F65A77D1F1}" destId="{DEEF20C0-0B52-4986-9B97-9477FE25B6E7}" srcOrd="1" destOrd="0" presId="urn:microsoft.com/office/officeart/2005/8/layout/process1"/>
    <dgm:cxn modelId="{BE6D865D-F4B6-471F-A741-0D3BC41430CC}" type="presOf" srcId="{A5F3399D-A7E8-4494-B0D2-00B8D673FBBF}" destId="{C9126821-E863-4436-9C18-E0711172E660}" srcOrd="1" destOrd="0" presId="urn:microsoft.com/office/officeart/2005/8/layout/process1"/>
    <dgm:cxn modelId="{99E31B64-1FBD-4084-BF77-CD186DF4BA0F}" type="presOf" srcId="{5B86849C-0013-4419-B230-DD584D9F3C93}" destId="{05EE9F9B-3D5D-44E0-A08C-7C805E26C6F5}" srcOrd="0" destOrd="0" presId="urn:microsoft.com/office/officeart/2005/8/layout/process1"/>
    <dgm:cxn modelId="{F493447B-1E85-450D-8604-3F6F2CDC4CEB}" type="presOf" srcId="{34E193DD-A9B3-436E-BFD1-9FF1D89D22C9}" destId="{70FBA8FC-C40F-4B4A-BD53-32BB6028B3FC}" srcOrd="0" destOrd="0" presId="urn:microsoft.com/office/officeart/2005/8/layout/process1"/>
    <dgm:cxn modelId="{6C17A285-D913-4539-B872-4BC33C02775E}" type="presOf" srcId="{1F2F8190-06EE-41E5-A680-4D0583B32EA9}" destId="{7A0BCC51-B6DA-4616-8C52-2AF0CEBCE0D6}" srcOrd="0" destOrd="0" presId="urn:microsoft.com/office/officeart/2005/8/layout/process1"/>
    <dgm:cxn modelId="{2FB990A4-EEBF-4FE2-9B6E-80C4A35DC01B}" type="presOf" srcId="{A5F3399D-A7E8-4494-B0D2-00B8D673FBBF}" destId="{C96BD0C2-8CE8-45AC-A327-EA9441AA41B0}" srcOrd="0" destOrd="0" presId="urn:microsoft.com/office/officeart/2005/8/layout/process1"/>
    <dgm:cxn modelId="{87D401BB-3381-45D8-B978-5C2E4A74A05F}" type="presOf" srcId="{2278E837-0337-4C6B-A655-8A1A4342559E}" destId="{A0749F6A-F918-4FF1-A749-C0C5690B4D96}" srcOrd="0" destOrd="0" presId="urn:microsoft.com/office/officeart/2005/8/layout/process1"/>
    <dgm:cxn modelId="{F1709FD3-0C74-4FD9-9566-2BFD93CDAE87}" srcId="{FDDEA6B3-8DAF-45A1-847D-EF535F4518B1}" destId="{79CC11C7-AD7C-461B-8206-CD38D9E468D7}" srcOrd="0" destOrd="0" parTransId="{2857C0AC-EFE2-477D-9FEE-56B11B9C215E}" sibTransId="{A5F3399D-A7E8-4494-B0D2-00B8D673FBBF}"/>
    <dgm:cxn modelId="{84C3EBDB-5796-430B-9B68-B8AEB1C32EB3}" srcId="{FDDEA6B3-8DAF-45A1-847D-EF535F4518B1}" destId="{1F2F8190-06EE-41E5-A680-4D0583B32EA9}" srcOrd="2" destOrd="0" parTransId="{D7B6D674-ADE7-4E01-800F-D10CB806FFEB}" sibTransId="{5B86849C-0013-4419-B230-DD584D9F3C93}"/>
    <dgm:cxn modelId="{0CEB8CE3-C493-4991-8AED-34A59CF42D3F}" type="presOf" srcId="{6A0654C3-848C-4865-99E4-14F65A77D1F1}" destId="{2387EE28-36DE-42CE-92C1-8CFB832D9B9B}" srcOrd="0" destOrd="0" presId="urn:microsoft.com/office/officeart/2005/8/layout/process1"/>
    <dgm:cxn modelId="{BCC74FEA-0B80-440B-BE41-686986F94DB6}" type="presOf" srcId="{FDDEA6B3-8DAF-45A1-847D-EF535F4518B1}" destId="{17A8B871-C788-4145-9782-CADCCB4FF5BB}" srcOrd="0" destOrd="0" presId="urn:microsoft.com/office/officeart/2005/8/layout/process1"/>
    <dgm:cxn modelId="{90215917-C2F8-4EBE-942A-C4E054C3E011}" type="presParOf" srcId="{17A8B871-C788-4145-9782-CADCCB4FF5BB}" destId="{A0B32654-5F8C-4A16-A782-79589E36CDBD}" srcOrd="0" destOrd="0" presId="urn:microsoft.com/office/officeart/2005/8/layout/process1"/>
    <dgm:cxn modelId="{14D4B047-DE74-4A6C-8B18-756E2D59BE81}" type="presParOf" srcId="{17A8B871-C788-4145-9782-CADCCB4FF5BB}" destId="{C96BD0C2-8CE8-45AC-A327-EA9441AA41B0}" srcOrd="1" destOrd="0" presId="urn:microsoft.com/office/officeart/2005/8/layout/process1"/>
    <dgm:cxn modelId="{D3746006-9FC7-48CC-A045-D436439C0F4D}" type="presParOf" srcId="{C96BD0C2-8CE8-45AC-A327-EA9441AA41B0}" destId="{C9126821-E863-4436-9C18-E0711172E660}" srcOrd="0" destOrd="0" presId="urn:microsoft.com/office/officeart/2005/8/layout/process1"/>
    <dgm:cxn modelId="{BAF52495-FD2D-4E9E-935D-CEEFB0695CBA}" type="presParOf" srcId="{17A8B871-C788-4145-9782-CADCCB4FF5BB}" destId="{A0749F6A-F918-4FF1-A749-C0C5690B4D96}" srcOrd="2" destOrd="0" presId="urn:microsoft.com/office/officeart/2005/8/layout/process1"/>
    <dgm:cxn modelId="{F084ADA9-861F-4544-9FF3-7E6B8B478DB9}" type="presParOf" srcId="{17A8B871-C788-4145-9782-CADCCB4FF5BB}" destId="{2387EE28-36DE-42CE-92C1-8CFB832D9B9B}" srcOrd="3" destOrd="0" presId="urn:microsoft.com/office/officeart/2005/8/layout/process1"/>
    <dgm:cxn modelId="{D43BEDA9-A49D-4306-9D07-5EB48FF52258}" type="presParOf" srcId="{2387EE28-36DE-42CE-92C1-8CFB832D9B9B}" destId="{DEEF20C0-0B52-4986-9B97-9477FE25B6E7}" srcOrd="0" destOrd="0" presId="urn:microsoft.com/office/officeart/2005/8/layout/process1"/>
    <dgm:cxn modelId="{BE3FEC84-04E1-402C-8ACA-E5A3CDD993EB}" type="presParOf" srcId="{17A8B871-C788-4145-9782-CADCCB4FF5BB}" destId="{7A0BCC51-B6DA-4616-8C52-2AF0CEBCE0D6}" srcOrd="4" destOrd="0" presId="urn:microsoft.com/office/officeart/2005/8/layout/process1"/>
    <dgm:cxn modelId="{6DAAA1EE-9F58-4C1C-A554-E7627A0E4761}" type="presParOf" srcId="{17A8B871-C788-4145-9782-CADCCB4FF5BB}" destId="{05EE9F9B-3D5D-44E0-A08C-7C805E26C6F5}" srcOrd="5" destOrd="0" presId="urn:microsoft.com/office/officeart/2005/8/layout/process1"/>
    <dgm:cxn modelId="{06AF0883-5DD3-4889-AB2B-C7E1805FB145}" type="presParOf" srcId="{05EE9F9B-3D5D-44E0-A08C-7C805E26C6F5}" destId="{4A83BA7B-1BF5-4FF8-BCC3-14C237651B96}" srcOrd="0" destOrd="0" presId="urn:microsoft.com/office/officeart/2005/8/layout/process1"/>
    <dgm:cxn modelId="{B07A62AA-487C-4DBA-9A97-E1C66D9FBDC5}" type="presParOf" srcId="{17A8B871-C788-4145-9782-CADCCB4FF5BB}" destId="{70FBA8FC-C40F-4B4A-BD53-32BB6028B3F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2A815F-31E1-F445-9C58-086C376F32DA}">
      <dsp:nvSpPr>
        <dsp:cNvPr id="0" name=""/>
        <dsp:cNvSpPr/>
      </dsp:nvSpPr>
      <dsp:spPr>
        <a:xfrm>
          <a:off x="0" y="48969"/>
          <a:ext cx="10515600" cy="135252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dirty="0"/>
            <a:t>1. La discusión teórica sobre la producción del espacio social, las regiones, los territorios. </a:t>
          </a:r>
          <a:endParaRPr lang="en-US" sz="3400" kern="1200" dirty="0"/>
        </a:p>
      </dsp:txBody>
      <dsp:txXfrm>
        <a:off x="66025" y="114994"/>
        <a:ext cx="10383550" cy="1220470"/>
      </dsp:txXfrm>
    </dsp:sp>
    <dsp:sp modelId="{98F954A5-6B2C-684E-9EFB-1CBC55A205AE}">
      <dsp:nvSpPr>
        <dsp:cNvPr id="0" name=""/>
        <dsp:cNvSpPr/>
      </dsp:nvSpPr>
      <dsp:spPr>
        <a:xfrm>
          <a:off x="0" y="1499409"/>
          <a:ext cx="10515600" cy="135252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dirty="0"/>
            <a:t>2. Un poco de historia sobre la lucha por la tierra en México</a:t>
          </a:r>
          <a:endParaRPr lang="en-US" sz="3400" kern="1200" dirty="0"/>
        </a:p>
      </dsp:txBody>
      <dsp:txXfrm>
        <a:off x="66025" y="1565434"/>
        <a:ext cx="10383550" cy="1220470"/>
      </dsp:txXfrm>
    </dsp:sp>
    <dsp:sp modelId="{CDFBB987-01DA-F947-A726-2CDAAEF872B3}">
      <dsp:nvSpPr>
        <dsp:cNvPr id="0" name=""/>
        <dsp:cNvSpPr/>
      </dsp:nvSpPr>
      <dsp:spPr>
        <a:xfrm>
          <a:off x="0" y="2949848"/>
          <a:ext cx="10515600" cy="135252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dirty="0"/>
            <a:t>3. El ISSSTE relanzado los sueños en el proyecto social de la 4T.</a:t>
          </a:r>
          <a:endParaRPr lang="en-US" sz="3400" kern="1200" dirty="0"/>
        </a:p>
      </dsp:txBody>
      <dsp:txXfrm>
        <a:off x="66025" y="3015873"/>
        <a:ext cx="10383550" cy="1220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65D84-B15E-4301-B1BC-16D997BBA9F2}">
      <dsp:nvSpPr>
        <dsp:cNvPr id="0" name=""/>
        <dsp:cNvSpPr/>
      </dsp:nvSpPr>
      <dsp:spPr>
        <a:xfrm rot="5400000">
          <a:off x="5027928" y="-40820"/>
          <a:ext cx="828662" cy="917341"/>
        </a:xfrm>
        <a:prstGeom prst="hexagon">
          <a:avLst>
            <a:gd name="adj" fmla="val 25000"/>
            <a:gd name="vf" fmla="val 11547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Agri-cultura</a:t>
          </a:r>
        </a:p>
      </dsp:txBody>
      <dsp:txXfrm rot="-5400000">
        <a:off x="5136479" y="141629"/>
        <a:ext cx="611561" cy="552442"/>
      </dsp:txXfrm>
    </dsp:sp>
    <dsp:sp modelId="{99A35E97-E694-4ABF-89DC-5A34AEEEB154}">
      <dsp:nvSpPr>
        <dsp:cNvPr id="0" name=""/>
        <dsp:cNvSpPr/>
      </dsp:nvSpPr>
      <dsp:spPr>
        <a:xfrm>
          <a:off x="5824605" y="169251"/>
          <a:ext cx="924787" cy="497197"/>
        </a:xfrm>
        <a:prstGeom prst="rect">
          <a:avLst/>
        </a:prstGeom>
        <a:noFill/>
        <a:ln>
          <a:noFill/>
        </a:ln>
        <a:effectLst/>
      </dsp:spPr>
      <dsp:style>
        <a:lnRef idx="0">
          <a:scrgbClr r="0" g="0" b="0"/>
        </a:lnRef>
        <a:fillRef idx="0">
          <a:scrgbClr r="0" g="0" b="0"/>
        </a:fillRef>
        <a:effectRef idx="0">
          <a:scrgbClr r="0" g="0" b="0"/>
        </a:effectRef>
        <a:fontRef idx="minor"/>
      </dsp:style>
    </dsp:sp>
    <dsp:sp modelId="{F5F1C613-53B8-40B0-A6FE-C94B1F18E723}">
      <dsp:nvSpPr>
        <dsp:cNvPr id="0" name=""/>
        <dsp:cNvSpPr/>
      </dsp:nvSpPr>
      <dsp:spPr>
        <a:xfrm rot="5400000">
          <a:off x="4249317" y="57381"/>
          <a:ext cx="828662" cy="720936"/>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s-MX" sz="3600" kern="1200" dirty="0"/>
        </a:p>
      </dsp:txBody>
      <dsp:txXfrm rot="-5400000">
        <a:off x="4415526" y="132651"/>
        <a:ext cx="496244" cy="570396"/>
      </dsp:txXfrm>
    </dsp:sp>
    <dsp:sp modelId="{4B9AC021-1061-420F-9B14-2D8DC26141DD}">
      <dsp:nvSpPr>
        <dsp:cNvPr id="0" name=""/>
        <dsp:cNvSpPr/>
      </dsp:nvSpPr>
      <dsp:spPr>
        <a:xfrm rot="5400000">
          <a:off x="4637131" y="708814"/>
          <a:ext cx="828662" cy="824808"/>
        </a:xfrm>
        <a:prstGeom prst="hexagon">
          <a:avLst>
            <a:gd name="adj" fmla="val 25000"/>
            <a:gd name="vf" fmla="val 11547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err="1"/>
            <a:t>Indus-tria</a:t>
          </a:r>
          <a:endParaRPr lang="es-MX" sz="1200" kern="1200" dirty="0"/>
        </a:p>
      </dsp:txBody>
      <dsp:txXfrm rot="-5400000">
        <a:off x="4776206" y="844676"/>
        <a:ext cx="550512" cy="553084"/>
      </dsp:txXfrm>
    </dsp:sp>
    <dsp:sp modelId="{5CF04110-C782-4490-A21F-DBAB063196A3}">
      <dsp:nvSpPr>
        <dsp:cNvPr id="0" name=""/>
        <dsp:cNvSpPr/>
      </dsp:nvSpPr>
      <dsp:spPr>
        <a:xfrm>
          <a:off x="3766207" y="872620"/>
          <a:ext cx="894955" cy="497197"/>
        </a:xfrm>
        <a:prstGeom prst="rect">
          <a:avLst/>
        </a:prstGeom>
        <a:noFill/>
        <a:ln>
          <a:noFill/>
        </a:ln>
        <a:effectLst/>
      </dsp:spPr>
      <dsp:style>
        <a:lnRef idx="0">
          <a:scrgbClr r="0" g="0" b="0"/>
        </a:lnRef>
        <a:fillRef idx="0">
          <a:scrgbClr r="0" g="0" b="0"/>
        </a:fillRef>
        <a:effectRef idx="0">
          <a:scrgbClr r="0" g="0" b="0"/>
        </a:effectRef>
        <a:fontRef idx="minor"/>
      </dsp:style>
    </dsp:sp>
    <dsp:sp modelId="{D80DC3B5-247F-4CDC-AB0D-1D18965FF271}">
      <dsp:nvSpPr>
        <dsp:cNvPr id="0" name=""/>
        <dsp:cNvSpPr/>
      </dsp:nvSpPr>
      <dsp:spPr>
        <a:xfrm rot="5400000">
          <a:off x="5415743" y="760750"/>
          <a:ext cx="828662" cy="720936"/>
        </a:xfrm>
        <a:prstGeom prst="hexagon">
          <a:avLst>
            <a:gd name="adj" fmla="val 25000"/>
            <a:gd name="vf" fmla="val 11547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es-MX" sz="1100" kern="1200" dirty="0"/>
            <a:t>Comer-</a:t>
          </a:r>
          <a:r>
            <a:rPr lang="es-MX" sz="1100" kern="1200" dirty="0" err="1"/>
            <a:t>cio</a:t>
          </a:r>
          <a:endParaRPr lang="es-MX" sz="1100" kern="1200" dirty="0"/>
        </a:p>
      </dsp:txBody>
      <dsp:txXfrm rot="-5400000">
        <a:off x="5581952" y="836020"/>
        <a:ext cx="496244" cy="570396"/>
      </dsp:txXfrm>
    </dsp:sp>
    <dsp:sp modelId="{C43CEC13-5BEE-43EB-ADEC-B4D57B73087B}">
      <dsp:nvSpPr>
        <dsp:cNvPr id="0" name=""/>
        <dsp:cNvSpPr/>
      </dsp:nvSpPr>
      <dsp:spPr>
        <a:xfrm rot="5400000">
          <a:off x="5027928" y="1384207"/>
          <a:ext cx="828662" cy="880760"/>
        </a:xfrm>
        <a:prstGeom prst="hexagon">
          <a:avLst>
            <a:gd name="adj" fmla="val 25000"/>
            <a:gd name="vf" fmla="val 11547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err="1"/>
            <a:t>Gobier</a:t>
          </a:r>
          <a:r>
            <a:rPr lang="es-MX" sz="1200" kern="1200" dirty="0"/>
            <a:t>-no</a:t>
          </a:r>
        </a:p>
      </dsp:txBody>
      <dsp:txXfrm rot="-5400000">
        <a:off x="5148672" y="1548366"/>
        <a:ext cx="587174" cy="552442"/>
      </dsp:txXfrm>
    </dsp:sp>
    <dsp:sp modelId="{85D2519F-FACE-4486-9589-B95F43EB78E1}">
      <dsp:nvSpPr>
        <dsp:cNvPr id="0" name=""/>
        <dsp:cNvSpPr/>
      </dsp:nvSpPr>
      <dsp:spPr>
        <a:xfrm>
          <a:off x="5824605" y="1575988"/>
          <a:ext cx="924787" cy="497197"/>
        </a:xfrm>
        <a:prstGeom prst="rect">
          <a:avLst/>
        </a:prstGeom>
        <a:noFill/>
        <a:ln>
          <a:noFill/>
        </a:ln>
        <a:effectLst/>
      </dsp:spPr>
      <dsp:style>
        <a:lnRef idx="0">
          <a:scrgbClr r="0" g="0" b="0"/>
        </a:lnRef>
        <a:fillRef idx="0">
          <a:scrgbClr r="0" g="0" b="0"/>
        </a:fillRef>
        <a:effectRef idx="0">
          <a:scrgbClr r="0" g="0" b="0"/>
        </a:effectRef>
        <a:fontRef idx="minor"/>
      </dsp:style>
    </dsp:sp>
    <dsp:sp modelId="{E707BE3F-6E19-48D4-8797-C9FAA5C5D4EA}">
      <dsp:nvSpPr>
        <dsp:cNvPr id="0" name=""/>
        <dsp:cNvSpPr/>
      </dsp:nvSpPr>
      <dsp:spPr>
        <a:xfrm rot="5400000">
          <a:off x="4249317" y="1464119"/>
          <a:ext cx="828662" cy="720936"/>
        </a:xfrm>
        <a:prstGeom prst="hexagon">
          <a:avLst>
            <a:gd name="adj" fmla="val 25000"/>
            <a:gd name="vf" fmla="val 11547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s-MX" sz="1400" kern="1200"/>
            <a:t>Trans-porte</a:t>
          </a:r>
        </a:p>
      </dsp:txBody>
      <dsp:txXfrm rot="-5400000">
        <a:off x="4415526" y="1539389"/>
        <a:ext cx="496244" cy="570396"/>
      </dsp:txXfrm>
    </dsp:sp>
    <dsp:sp modelId="{5327834E-2CD5-4576-8EE5-FB94277DF25C}">
      <dsp:nvSpPr>
        <dsp:cNvPr id="0" name=""/>
        <dsp:cNvSpPr/>
      </dsp:nvSpPr>
      <dsp:spPr>
        <a:xfrm rot="5400000">
          <a:off x="4637131" y="2060685"/>
          <a:ext cx="828662" cy="934542"/>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err="1"/>
            <a:t>Depor</a:t>
          </a:r>
          <a:r>
            <a:rPr lang="es-MX" sz="1200" kern="1200" dirty="0"/>
            <a:t>-tes y cultura</a:t>
          </a:r>
        </a:p>
      </dsp:txBody>
      <dsp:txXfrm rot="-5400000">
        <a:off x="4739948" y="2251735"/>
        <a:ext cx="623028" cy="552442"/>
      </dsp:txXfrm>
    </dsp:sp>
    <dsp:sp modelId="{0A183C8E-2E8C-4DAD-965D-B8359DDFD083}">
      <dsp:nvSpPr>
        <dsp:cNvPr id="0" name=""/>
        <dsp:cNvSpPr/>
      </dsp:nvSpPr>
      <dsp:spPr>
        <a:xfrm>
          <a:off x="3766207" y="2279357"/>
          <a:ext cx="894955" cy="497197"/>
        </a:xfrm>
        <a:prstGeom prst="rect">
          <a:avLst/>
        </a:prstGeom>
        <a:noFill/>
        <a:ln>
          <a:noFill/>
        </a:ln>
        <a:effectLst/>
      </dsp:spPr>
      <dsp:style>
        <a:lnRef idx="0">
          <a:scrgbClr r="0" g="0" b="0"/>
        </a:lnRef>
        <a:fillRef idx="0">
          <a:scrgbClr r="0" g="0" b="0"/>
        </a:fillRef>
        <a:effectRef idx="0">
          <a:scrgbClr r="0" g="0" b="0"/>
        </a:effectRef>
        <a:fontRef idx="minor"/>
      </dsp:style>
    </dsp:sp>
    <dsp:sp modelId="{92DED8EF-EFBF-4151-90AB-6C4C8C101C79}">
      <dsp:nvSpPr>
        <dsp:cNvPr id="0" name=""/>
        <dsp:cNvSpPr/>
      </dsp:nvSpPr>
      <dsp:spPr>
        <a:xfrm rot="5400000">
          <a:off x="5690066" y="1981609"/>
          <a:ext cx="828662" cy="1147550"/>
        </a:xfrm>
        <a:prstGeom prst="hexagon">
          <a:avLst>
            <a:gd name="adj" fmla="val 25000"/>
            <a:gd name="vf" fmla="val 11547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s-MX" sz="1200" kern="1200" dirty="0"/>
            <a:t>Servicios</a:t>
          </a:r>
        </a:p>
        <a:p>
          <a:pPr marL="0" lvl="0" indent="0" algn="ctr" defTabSz="533400">
            <a:lnSpc>
              <a:spcPct val="90000"/>
            </a:lnSpc>
            <a:spcBef>
              <a:spcPct val="0"/>
            </a:spcBef>
            <a:spcAft>
              <a:spcPct val="35000"/>
            </a:spcAft>
            <a:buNone/>
          </a:pPr>
          <a:r>
            <a:rPr lang="es-MX" sz="1200" kern="1200" dirty="0"/>
            <a:t>médicos y educativos</a:t>
          </a:r>
        </a:p>
      </dsp:txBody>
      <dsp:txXfrm rot="-5400000">
        <a:off x="5721880" y="2279163"/>
        <a:ext cx="765034" cy="552442"/>
      </dsp:txXfrm>
    </dsp:sp>
    <dsp:sp modelId="{471851D0-315F-4BAC-A22A-49963FFB0714}">
      <dsp:nvSpPr>
        <dsp:cNvPr id="0" name=""/>
        <dsp:cNvSpPr/>
      </dsp:nvSpPr>
      <dsp:spPr>
        <a:xfrm rot="5400000">
          <a:off x="5401193" y="2717798"/>
          <a:ext cx="828662" cy="1118504"/>
        </a:xfrm>
        <a:prstGeom prst="hexagon">
          <a:avLst>
            <a:gd name="adj" fmla="val 25000"/>
            <a:gd name="vf" fmla="val 11547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a:t>Seguir-dad</a:t>
          </a:r>
        </a:p>
      </dsp:txBody>
      <dsp:txXfrm rot="-5400000">
        <a:off x="5442689" y="3000829"/>
        <a:ext cx="745670" cy="552442"/>
      </dsp:txXfrm>
    </dsp:sp>
    <dsp:sp modelId="{7CF94824-A98F-4151-98A9-B984DB0D4555}">
      <dsp:nvSpPr>
        <dsp:cNvPr id="0" name=""/>
        <dsp:cNvSpPr/>
      </dsp:nvSpPr>
      <dsp:spPr>
        <a:xfrm>
          <a:off x="5824605" y="2982726"/>
          <a:ext cx="924787" cy="497197"/>
        </a:xfrm>
        <a:prstGeom prst="rect">
          <a:avLst/>
        </a:prstGeom>
        <a:noFill/>
        <a:ln>
          <a:noFill/>
        </a:ln>
        <a:effectLst/>
      </dsp:spPr>
      <dsp:style>
        <a:lnRef idx="0">
          <a:scrgbClr r="0" g="0" b="0"/>
        </a:lnRef>
        <a:fillRef idx="0">
          <a:scrgbClr r="0" g="0" b="0"/>
        </a:fillRef>
        <a:effectRef idx="0">
          <a:scrgbClr r="0" g="0" b="0"/>
        </a:effectRef>
        <a:fontRef idx="minor"/>
      </dsp:style>
    </dsp:sp>
    <dsp:sp modelId="{D937E43F-9368-4D0C-8F92-35681AA0A4E6}">
      <dsp:nvSpPr>
        <dsp:cNvPr id="0" name=""/>
        <dsp:cNvSpPr/>
      </dsp:nvSpPr>
      <dsp:spPr>
        <a:xfrm rot="5400000">
          <a:off x="4041637" y="2594080"/>
          <a:ext cx="828662" cy="1292768"/>
        </a:xfrm>
        <a:prstGeom prst="hexagon">
          <a:avLst>
            <a:gd name="adj" fmla="val 25000"/>
            <a:gd name="vf" fmla="val 11547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s-MX" sz="1200" kern="1200" dirty="0"/>
            <a:t>Reservas naturales</a:t>
          </a:r>
        </a:p>
      </dsp:txBody>
      <dsp:txXfrm rot="-5400000">
        <a:off x="4025045" y="2964243"/>
        <a:ext cx="861846" cy="552442"/>
      </dsp:txXfrm>
    </dsp:sp>
    <dsp:sp modelId="{7C878DFA-E31B-415F-845F-4D33210364EE}">
      <dsp:nvSpPr>
        <dsp:cNvPr id="0" name=""/>
        <dsp:cNvSpPr/>
      </dsp:nvSpPr>
      <dsp:spPr>
        <a:xfrm rot="5400000">
          <a:off x="4362808" y="3315493"/>
          <a:ext cx="828662" cy="1245439"/>
        </a:xfrm>
        <a:prstGeom prst="hexagon">
          <a:avLst>
            <a:gd name="adj" fmla="val 25000"/>
            <a:gd name="vf" fmla="val 11547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kern="1200"/>
            <a:t>Servicios, banca, finanzas</a:t>
          </a:r>
        </a:p>
      </dsp:txBody>
      <dsp:txXfrm rot="-5400000">
        <a:off x="4361993" y="3661991"/>
        <a:ext cx="830293" cy="552442"/>
      </dsp:txXfrm>
    </dsp:sp>
    <dsp:sp modelId="{1E028D60-CD8D-45E6-BDC4-AC8B7B8CB1AC}">
      <dsp:nvSpPr>
        <dsp:cNvPr id="0" name=""/>
        <dsp:cNvSpPr/>
      </dsp:nvSpPr>
      <dsp:spPr>
        <a:xfrm>
          <a:off x="3766207" y="3686095"/>
          <a:ext cx="894955" cy="497197"/>
        </a:xfrm>
        <a:prstGeom prst="rect">
          <a:avLst/>
        </a:prstGeom>
        <a:noFill/>
        <a:ln>
          <a:noFill/>
        </a:ln>
        <a:effectLst/>
      </dsp:spPr>
      <dsp:style>
        <a:lnRef idx="0">
          <a:scrgbClr r="0" g="0" b="0"/>
        </a:lnRef>
        <a:fillRef idx="0">
          <a:scrgbClr r="0" g="0" b="0"/>
        </a:fillRef>
        <a:effectRef idx="0">
          <a:scrgbClr r="0" g="0" b="0"/>
        </a:effectRef>
        <a:fontRef idx="minor"/>
      </dsp:style>
    </dsp:sp>
    <dsp:sp modelId="{9BD00610-849A-41FB-8824-B3F8E4F56999}">
      <dsp:nvSpPr>
        <dsp:cNvPr id="0" name=""/>
        <dsp:cNvSpPr/>
      </dsp:nvSpPr>
      <dsp:spPr>
        <a:xfrm rot="5400000">
          <a:off x="5434033" y="3577744"/>
          <a:ext cx="828662" cy="720936"/>
        </a:xfrm>
        <a:prstGeom prst="hexagon">
          <a:avLst>
            <a:gd name="adj" fmla="val 25000"/>
            <a:gd name="vf" fmla="val 11547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r>
            <a:rPr lang="es-MX" sz="1000" kern="1200"/>
            <a:t>espacios públicos</a:t>
          </a:r>
        </a:p>
      </dsp:txBody>
      <dsp:txXfrm rot="-5400000">
        <a:off x="5600242" y="3653014"/>
        <a:ext cx="496244" cy="570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2F57F-D251-4990-9420-9F341BCCC82C}">
      <dsp:nvSpPr>
        <dsp:cNvPr id="0" name=""/>
        <dsp:cNvSpPr/>
      </dsp:nvSpPr>
      <dsp:spPr>
        <a:xfrm>
          <a:off x="0" y="1080567"/>
          <a:ext cx="2957512" cy="18780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59154D2-DBE5-4F1F-96AE-4EC8B0110E73}">
      <dsp:nvSpPr>
        <dsp:cNvPr id="0" name=""/>
        <dsp:cNvSpPr/>
      </dsp:nvSpPr>
      <dsp:spPr>
        <a:xfrm>
          <a:off x="328612" y="1392749"/>
          <a:ext cx="2957512" cy="18780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a:t>Son extensiones territoriales en las cuales se localizan una variedad de fenómenos demográficos, económicos, sociales, políticos.</a:t>
          </a:r>
          <a:endParaRPr lang="en-US" sz="1600" kern="1200"/>
        </a:p>
      </dsp:txBody>
      <dsp:txXfrm>
        <a:off x="383617" y="1447754"/>
        <a:ext cx="2847502" cy="1768010"/>
      </dsp:txXfrm>
    </dsp:sp>
    <dsp:sp modelId="{A07AB85A-9045-469E-8D4E-61417D1C804A}">
      <dsp:nvSpPr>
        <dsp:cNvPr id="0" name=""/>
        <dsp:cNvSpPr/>
      </dsp:nvSpPr>
      <dsp:spPr>
        <a:xfrm>
          <a:off x="3614737" y="1080567"/>
          <a:ext cx="2957512" cy="18780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BE7D452A-C2AF-48BE-9431-D6C0927D38E9}">
      <dsp:nvSpPr>
        <dsp:cNvPr id="0" name=""/>
        <dsp:cNvSpPr/>
      </dsp:nvSpPr>
      <dsp:spPr>
        <a:xfrm>
          <a:off x="3943350" y="1392749"/>
          <a:ext cx="2957512" cy="18780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Superan a la clásica configuración de las ciudades con una zona central de gobierno, negocios y comercio y las periferias de actividades industriales, artesanales y de vivienda. </a:t>
          </a:r>
          <a:endParaRPr lang="en-US" sz="1600" kern="1200" dirty="0"/>
        </a:p>
      </dsp:txBody>
      <dsp:txXfrm>
        <a:off x="3998355" y="1447754"/>
        <a:ext cx="2847502" cy="1768010"/>
      </dsp:txXfrm>
    </dsp:sp>
    <dsp:sp modelId="{5F475CBC-ABB4-4F82-AAC8-CE04394C49E4}">
      <dsp:nvSpPr>
        <dsp:cNvPr id="0" name=""/>
        <dsp:cNvSpPr/>
      </dsp:nvSpPr>
      <dsp:spPr>
        <a:xfrm>
          <a:off x="7229475" y="1080567"/>
          <a:ext cx="2957512" cy="18780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4F02B8BA-2B0C-475D-93BD-E93F9C06DB6A}">
      <dsp:nvSpPr>
        <dsp:cNvPr id="0" name=""/>
        <dsp:cNvSpPr/>
      </dsp:nvSpPr>
      <dsp:spPr>
        <a:xfrm>
          <a:off x="7558087" y="1392749"/>
          <a:ext cx="2957512" cy="18780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Superan también a la clásica dicotomía ciudad-campo, en la que se mantenían los límites entre ambas zonas</a:t>
          </a:r>
          <a:endParaRPr lang="en-US" sz="1600" kern="1200" dirty="0"/>
        </a:p>
      </dsp:txBody>
      <dsp:txXfrm>
        <a:off x="7613092" y="1447754"/>
        <a:ext cx="2847502" cy="17680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7AEC7-261C-4CAA-848B-E693292DB0AE}">
      <dsp:nvSpPr>
        <dsp:cNvPr id="0" name=""/>
        <dsp:cNvSpPr/>
      </dsp:nvSpPr>
      <dsp:spPr>
        <a:xfrm>
          <a:off x="1992580" y="425728"/>
          <a:ext cx="328371" cy="91440"/>
        </a:xfrm>
        <a:custGeom>
          <a:avLst/>
          <a:gdLst/>
          <a:ahLst/>
          <a:cxnLst/>
          <a:rect l="0" t="0" r="0" b="0"/>
          <a:pathLst>
            <a:path>
              <a:moveTo>
                <a:pt x="0" y="45720"/>
              </a:moveTo>
              <a:lnTo>
                <a:pt x="328371" y="45720"/>
              </a:lnTo>
            </a:path>
          </a:pathLst>
        </a:custGeom>
        <a:noFill/>
        <a:ln w="1270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147791" y="469651"/>
        <a:ext cx="17948" cy="3593"/>
      </dsp:txXfrm>
    </dsp:sp>
    <dsp:sp modelId="{D47F55D1-0D60-4852-BEB7-CF15B06E0BF0}">
      <dsp:nvSpPr>
        <dsp:cNvPr id="0" name=""/>
        <dsp:cNvSpPr/>
      </dsp:nvSpPr>
      <dsp:spPr>
        <a:xfrm>
          <a:off x="433633" y="3224"/>
          <a:ext cx="1560746" cy="936447"/>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El dominio de la tierra por los pueblos originarios.</a:t>
          </a:r>
          <a:endParaRPr lang="en-US" sz="1200" kern="1200" dirty="0"/>
        </a:p>
      </dsp:txBody>
      <dsp:txXfrm>
        <a:off x="433633" y="3224"/>
        <a:ext cx="1560746" cy="936447"/>
      </dsp:txXfrm>
    </dsp:sp>
    <dsp:sp modelId="{5A2FD4A1-119C-40E0-89CF-AE57C2248DBE}">
      <dsp:nvSpPr>
        <dsp:cNvPr id="0" name=""/>
        <dsp:cNvSpPr/>
      </dsp:nvSpPr>
      <dsp:spPr>
        <a:xfrm>
          <a:off x="3912298" y="425728"/>
          <a:ext cx="328371" cy="91440"/>
        </a:xfrm>
        <a:custGeom>
          <a:avLst/>
          <a:gdLst/>
          <a:ahLst/>
          <a:cxnLst/>
          <a:rect l="0" t="0" r="0" b="0"/>
          <a:pathLst>
            <a:path>
              <a:moveTo>
                <a:pt x="0" y="45720"/>
              </a:moveTo>
              <a:lnTo>
                <a:pt x="328371" y="45720"/>
              </a:lnTo>
            </a:path>
          </a:pathLst>
        </a:custGeom>
        <a:noFill/>
        <a:ln w="12700" cap="flat" cmpd="sng" algn="ctr">
          <a:solidFill>
            <a:schemeClr val="accent5">
              <a:hueOff val="-934781"/>
              <a:satOff val="-64"/>
              <a:lumOff val="15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67509" y="469651"/>
        <a:ext cx="17948" cy="3593"/>
      </dsp:txXfrm>
    </dsp:sp>
    <dsp:sp modelId="{15F440E7-09DD-44A5-85A4-516AA4F70602}">
      <dsp:nvSpPr>
        <dsp:cNvPr id="0" name=""/>
        <dsp:cNvSpPr/>
      </dsp:nvSpPr>
      <dsp:spPr>
        <a:xfrm>
          <a:off x="2353351" y="3224"/>
          <a:ext cx="1560746" cy="936447"/>
        </a:xfrm>
        <a:prstGeom prst="rect">
          <a:avLst/>
        </a:prstGeom>
        <a:solidFill>
          <a:schemeClr val="accent5">
            <a:hueOff val="-868011"/>
            <a:satOff val="-59"/>
            <a:lumOff val="14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El despojo por el  imperio español:  encomiendas, repartimientos y haciendas</a:t>
          </a:r>
          <a:endParaRPr lang="en-US" sz="1200" kern="1200" dirty="0"/>
        </a:p>
      </dsp:txBody>
      <dsp:txXfrm>
        <a:off x="2353351" y="3224"/>
        <a:ext cx="1560746" cy="936447"/>
      </dsp:txXfrm>
    </dsp:sp>
    <dsp:sp modelId="{7A030A0F-8E62-4D5F-B71F-66175FEB45A0}">
      <dsp:nvSpPr>
        <dsp:cNvPr id="0" name=""/>
        <dsp:cNvSpPr/>
      </dsp:nvSpPr>
      <dsp:spPr>
        <a:xfrm>
          <a:off x="1214006" y="937872"/>
          <a:ext cx="3839436" cy="328371"/>
        </a:xfrm>
        <a:custGeom>
          <a:avLst/>
          <a:gdLst/>
          <a:ahLst/>
          <a:cxnLst/>
          <a:rect l="0" t="0" r="0" b="0"/>
          <a:pathLst>
            <a:path>
              <a:moveTo>
                <a:pt x="3839436" y="0"/>
              </a:moveTo>
              <a:lnTo>
                <a:pt x="3839436" y="181285"/>
              </a:lnTo>
              <a:lnTo>
                <a:pt x="0" y="181285"/>
              </a:lnTo>
              <a:lnTo>
                <a:pt x="0" y="328371"/>
              </a:lnTo>
            </a:path>
          </a:pathLst>
        </a:custGeom>
        <a:noFill/>
        <a:ln w="12700" cap="flat" cmpd="sng" algn="ctr">
          <a:solidFill>
            <a:schemeClr val="accent5">
              <a:hueOff val="-1869562"/>
              <a:satOff val="-127"/>
              <a:lumOff val="30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037320" y="1100261"/>
        <a:ext cx="192809" cy="3593"/>
      </dsp:txXfrm>
    </dsp:sp>
    <dsp:sp modelId="{4837D3F1-44C5-49FE-89B1-E8D25BE6BB37}">
      <dsp:nvSpPr>
        <dsp:cNvPr id="0" name=""/>
        <dsp:cNvSpPr/>
      </dsp:nvSpPr>
      <dsp:spPr>
        <a:xfrm>
          <a:off x="4273069" y="3224"/>
          <a:ext cx="1560746" cy="936447"/>
        </a:xfrm>
        <a:prstGeom prst="rect">
          <a:avLst/>
        </a:prstGeom>
        <a:solidFill>
          <a:schemeClr val="accent5">
            <a:hueOff val="-1736021"/>
            <a:satOff val="-118"/>
            <a:lumOff val="28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La independencia: los sentimientos de la Nación</a:t>
          </a:r>
        </a:p>
      </dsp:txBody>
      <dsp:txXfrm>
        <a:off x="4273069" y="3224"/>
        <a:ext cx="1560746" cy="936447"/>
      </dsp:txXfrm>
    </dsp:sp>
    <dsp:sp modelId="{0C27043F-06F7-4073-BF64-D7F76ED48BC3}">
      <dsp:nvSpPr>
        <dsp:cNvPr id="0" name=""/>
        <dsp:cNvSpPr/>
      </dsp:nvSpPr>
      <dsp:spPr>
        <a:xfrm>
          <a:off x="1992580" y="1721147"/>
          <a:ext cx="328371" cy="91440"/>
        </a:xfrm>
        <a:custGeom>
          <a:avLst/>
          <a:gdLst/>
          <a:ahLst/>
          <a:cxnLst/>
          <a:rect l="0" t="0" r="0" b="0"/>
          <a:pathLst>
            <a:path>
              <a:moveTo>
                <a:pt x="0" y="45720"/>
              </a:moveTo>
              <a:lnTo>
                <a:pt x="328371" y="45720"/>
              </a:lnTo>
            </a:path>
          </a:pathLst>
        </a:custGeom>
        <a:noFill/>
        <a:ln w="12700" cap="flat" cmpd="sng" algn="ctr">
          <a:solidFill>
            <a:schemeClr val="accent5">
              <a:hueOff val="-2804342"/>
              <a:satOff val="-191"/>
              <a:lumOff val="45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147791" y="1765071"/>
        <a:ext cx="17948" cy="3593"/>
      </dsp:txXfrm>
    </dsp:sp>
    <dsp:sp modelId="{1B62097E-55EF-4CC8-AC85-0491422F8070}">
      <dsp:nvSpPr>
        <dsp:cNvPr id="0" name=""/>
        <dsp:cNvSpPr/>
      </dsp:nvSpPr>
      <dsp:spPr>
        <a:xfrm>
          <a:off x="433633" y="1298644"/>
          <a:ext cx="1560746" cy="936447"/>
        </a:xfrm>
        <a:prstGeom prst="rect">
          <a:avLst/>
        </a:prstGeom>
        <a:solidFill>
          <a:schemeClr val="accent5">
            <a:hueOff val="-2604032"/>
            <a:satOff val="-177"/>
            <a:lumOff val="42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El despojo de parte del territorio nacional por Estados Unidos </a:t>
          </a:r>
        </a:p>
      </dsp:txBody>
      <dsp:txXfrm>
        <a:off x="433633" y="1298644"/>
        <a:ext cx="1560746" cy="936447"/>
      </dsp:txXfrm>
    </dsp:sp>
    <dsp:sp modelId="{FAEF9AB1-1453-4A9E-9B90-960CCE002630}">
      <dsp:nvSpPr>
        <dsp:cNvPr id="0" name=""/>
        <dsp:cNvSpPr/>
      </dsp:nvSpPr>
      <dsp:spPr>
        <a:xfrm>
          <a:off x="3912298" y="1721147"/>
          <a:ext cx="328371" cy="91440"/>
        </a:xfrm>
        <a:custGeom>
          <a:avLst/>
          <a:gdLst/>
          <a:ahLst/>
          <a:cxnLst/>
          <a:rect l="0" t="0" r="0" b="0"/>
          <a:pathLst>
            <a:path>
              <a:moveTo>
                <a:pt x="0" y="45720"/>
              </a:moveTo>
              <a:lnTo>
                <a:pt x="328371" y="45720"/>
              </a:lnTo>
            </a:path>
          </a:pathLst>
        </a:custGeom>
        <a:noFill/>
        <a:ln w="12700" cap="flat" cmpd="sng" algn="ctr">
          <a:solidFill>
            <a:schemeClr val="accent5">
              <a:hueOff val="-3739123"/>
              <a:satOff val="-254"/>
              <a:lumOff val="60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67509" y="1765071"/>
        <a:ext cx="17948" cy="3593"/>
      </dsp:txXfrm>
    </dsp:sp>
    <dsp:sp modelId="{F714E6F3-F9E9-47AF-A442-B6D7DDFE0FF8}">
      <dsp:nvSpPr>
        <dsp:cNvPr id="0" name=""/>
        <dsp:cNvSpPr/>
      </dsp:nvSpPr>
      <dsp:spPr>
        <a:xfrm>
          <a:off x="2353351" y="1298644"/>
          <a:ext cx="1560746" cy="936447"/>
        </a:xfrm>
        <a:prstGeom prst="rect">
          <a:avLst/>
        </a:prstGeom>
        <a:solidFill>
          <a:schemeClr val="accent5">
            <a:hueOff val="-3472043"/>
            <a:satOff val="-236"/>
            <a:lumOff val="56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La reforma: Juárez y la desamortización de los bienes en poder de la iglesia y de los militares</a:t>
          </a:r>
          <a:endParaRPr lang="en-US" sz="1200" kern="1200" dirty="0"/>
        </a:p>
      </dsp:txBody>
      <dsp:txXfrm>
        <a:off x="2353351" y="1298644"/>
        <a:ext cx="1560746" cy="936447"/>
      </dsp:txXfrm>
    </dsp:sp>
    <dsp:sp modelId="{BD4D6CD8-0ADB-4DFD-AC87-DF1850A4013E}">
      <dsp:nvSpPr>
        <dsp:cNvPr id="0" name=""/>
        <dsp:cNvSpPr/>
      </dsp:nvSpPr>
      <dsp:spPr>
        <a:xfrm>
          <a:off x="1214006" y="2233291"/>
          <a:ext cx="3839436" cy="328371"/>
        </a:xfrm>
        <a:custGeom>
          <a:avLst/>
          <a:gdLst/>
          <a:ahLst/>
          <a:cxnLst/>
          <a:rect l="0" t="0" r="0" b="0"/>
          <a:pathLst>
            <a:path>
              <a:moveTo>
                <a:pt x="3839436" y="0"/>
              </a:moveTo>
              <a:lnTo>
                <a:pt x="3839436" y="181285"/>
              </a:lnTo>
              <a:lnTo>
                <a:pt x="0" y="181285"/>
              </a:lnTo>
              <a:lnTo>
                <a:pt x="0" y="328371"/>
              </a:lnTo>
            </a:path>
          </a:pathLst>
        </a:custGeom>
        <a:noFill/>
        <a:ln w="12700" cap="flat" cmpd="sng" algn="ctr">
          <a:solidFill>
            <a:schemeClr val="accent5">
              <a:hueOff val="-4673904"/>
              <a:satOff val="-318"/>
              <a:lumOff val="75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37320" y="2395681"/>
        <a:ext cx="192809" cy="3593"/>
      </dsp:txXfrm>
    </dsp:sp>
    <dsp:sp modelId="{C6A7576C-FA7D-433E-BF77-0FA40CF8BFCF}">
      <dsp:nvSpPr>
        <dsp:cNvPr id="0" name=""/>
        <dsp:cNvSpPr/>
      </dsp:nvSpPr>
      <dsp:spPr>
        <a:xfrm>
          <a:off x="4273069" y="1298644"/>
          <a:ext cx="1560746" cy="936447"/>
        </a:xfrm>
        <a:prstGeom prst="rect">
          <a:avLst/>
        </a:prstGeom>
        <a:solidFill>
          <a:schemeClr val="accent5">
            <a:hueOff val="-4340054"/>
            <a:satOff val="-295"/>
            <a:lumOff val="70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Porfirio Díaz: las compañías deslindadoras, el nuevo despojo y el latifundismo .</a:t>
          </a:r>
          <a:endParaRPr lang="en-US" sz="1200" kern="1200" dirty="0"/>
        </a:p>
      </dsp:txBody>
      <dsp:txXfrm>
        <a:off x="4273069" y="1298644"/>
        <a:ext cx="1560746" cy="936447"/>
      </dsp:txXfrm>
    </dsp:sp>
    <dsp:sp modelId="{FC1D711B-E4D9-4906-AE85-8E8E672C08FB}">
      <dsp:nvSpPr>
        <dsp:cNvPr id="0" name=""/>
        <dsp:cNvSpPr/>
      </dsp:nvSpPr>
      <dsp:spPr>
        <a:xfrm>
          <a:off x="1992580" y="3016567"/>
          <a:ext cx="328371" cy="91440"/>
        </a:xfrm>
        <a:custGeom>
          <a:avLst/>
          <a:gdLst/>
          <a:ahLst/>
          <a:cxnLst/>
          <a:rect l="0" t="0" r="0" b="0"/>
          <a:pathLst>
            <a:path>
              <a:moveTo>
                <a:pt x="0" y="45720"/>
              </a:moveTo>
              <a:lnTo>
                <a:pt x="328371" y="45720"/>
              </a:lnTo>
            </a:path>
          </a:pathLst>
        </a:custGeom>
        <a:noFill/>
        <a:ln w="12700" cap="flat" cmpd="sng" algn="ctr">
          <a:solidFill>
            <a:schemeClr val="accent5">
              <a:hueOff val="-5608684"/>
              <a:satOff val="-381"/>
              <a:lumOff val="90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147791" y="3060490"/>
        <a:ext cx="17948" cy="3593"/>
      </dsp:txXfrm>
    </dsp:sp>
    <dsp:sp modelId="{C6B7DF5B-574D-4CD5-9219-C3B32DB0CF8E}">
      <dsp:nvSpPr>
        <dsp:cNvPr id="0" name=""/>
        <dsp:cNvSpPr/>
      </dsp:nvSpPr>
      <dsp:spPr>
        <a:xfrm>
          <a:off x="433633" y="2594063"/>
          <a:ext cx="1560746" cy="936447"/>
        </a:xfrm>
        <a:prstGeom prst="rect">
          <a:avLst/>
        </a:prstGeom>
        <a:solidFill>
          <a:schemeClr val="accent5">
            <a:hueOff val="-5208064"/>
            <a:satOff val="-354"/>
            <a:lumOff val="84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La Revolución Mexicana: ¡Tierra y Libertad! La Constitución de 1917.</a:t>
          </a:r>
          <a:endParaRPr lang="en-US" sz="1200" kern="1200" dirty="0"/>
        </a:p>
      </dsp:txBody>
      <dsp:txXfrm>
        <a:off x="433633" y="2594063"/>
        <a:ext cx="1560746" cy="936447"/>
      </dsp:txXfrm>
    </dsp:sp>
    <dsp:sp modelId="{E9422CD1-60D1-4B8E-80D4-897E84F8CFB1}">
      <dsp:nvSpPr>
        <dsp:cNvPr id="0" name=""/>
        <dsp:cNvSpPr/>
      </dsp:nvSpPr>
      <dsp:spPr>
        <a:xfrm>
          <a:off x="3912298" y="3016567"/>
          <a:ext cx="328371" cy="91440"/>
        </a:xfrm>
        <a:custGeom>
          <a:avLst/>
          <a:gdLst/>
          <a:ahLst/>
          <a:cxnLst/>
          <a:rect l="0" t="0" r="0" b="0"/>
          <a:pathLst>
            <a:path>
              <a:moveTo>
                <a:pt x="0" y="45720"/>
              </a:moveTo>
              <a:lnTo>
                <a:pt x="328371" y="45720"/>
              </a:lnTo>
            </a:path>
          </a:pathLst>
        </a:custGeom>
        <a:noFill/>
        <a:ln w="12700" cap="flat" cmpd="sng" algn="ctr">
          <a:solidFill>
            <a:schemeClr val="accent5">
              <a:hueOff val="-6543466"/>
              <a:satOff val="-445"/>
              <a:lumOff val="105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067509" y="3060490"/>
        <a:ext cx="17948" cy="3593"/>
      </dsp:txXfrm>
    </dsp:sp>
    <dsp:sp modelId="{773286B3-4BBF-4CC7-9F83-AC63927FF9D5}">
      <dsp:nvSpPr>
        <dsp:cNvPr id="0" name=""/>
        <dsp:cNvSpPr/>
      </dsp:nvSpPr>
      <dsp:spPr>
        <a:xfrm>
          <a:off x="2353351" y="2594063"/>
          <a:ext cx="1560746" cy="936447"/>
        </a:xfrm>
        <a:prstGeom prst="rect">
          <a:avLst/>
        </a:prstGeom>
        <a:solidFill>
          <a:schemeClr val="accent5">
            <a:hueOff val="-6076075"/>
            <a:satOff val="-413"/>
            <a:lumOff val="9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a:t>La Reforma Agraria con el General Cárdenas</a:t>
          </a:r>
          <a:endParaRPr lang="en-US" sz="1200" kern="1200"/>
        </a:p>
      </dsp:txBody>
      <dsp:txXfrm>
        <a:off x="2353351" y="2594063"/>
        <a:ext cx="1560746" cy="936447"/>
      </dsp:txXfrm>
    </dsp:sp>
    <dsp:sp modelId="{B171D7B6-6909-417E-906F-5BDAD54777B5}">
      <dsp:nvSpPr>
        <dsp:cNvPr id="0" name=""/>
        <dsp:cNvSpPr/>
      </dsp:nvSpPr>
      <dsp:spPr>
        <a:xfrm>
          <a:off x="1214006" y="3528711"/>
          <a:ext cx="3839436" cy="328371"/>
        </a:xfrm>
        <a:custGeom>
          <a:avLst/>
          <a:gdLst/>
          <a:ahLst/>
          <a:cxnLst/>
          <a:rect l="0" t="0" r="0" b="0"/>
          <a:pathLst>
            <a:path>
              <a:moveTo>
                <a:pt x="3839436" y="0"/>
              </a:moveTo>
              <a:lnTo>
                <a:pt x="3839436" y="181285"/>
              </a:lnTo>
              <a:lnTo>
                <a:pt x="0" y="181285"/>
              </a:lnTo>
              <a:lnTo>
                <a:pt x="0" y="328371"/>
              </a:lnTo>
            </a:path>
          </a:pathLst>
        </a:custGeom>
        <a:noFill/>
        <a:ln w="12700" cap="flat" cmpd="sng" algn="ctr">
          <a:solidFill>
            <a:schemeClr val="accent5">
              <a:hueOff val="-7478246"/>
              <a:satOff val="-508"/>
              <a:lumOff val="120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37320" y="3691100"/>
        <a:ext cx="192809" cy="3593"/>
      </dsp:txXfrm>
    </dsp:sp>
    <dsp:sp modelId="{B3C2EA32-8CE7-417B-B944-D796821D25D8}">
      <dsp:nvSpPr>
        <dsp:cNvPr id="0" name=""/>
        <dsp:cNvSpPr/>
      </dsp:nvSpPr>
      <dsp:spPr>
        <a:xfrm>
          <a:off x="4273069" y="2594063"/>
          <a:ext cx="1560746" cy="936447"/>
        </a:xfrm>
        <a:prstGeom prst="rect">
          <a:avLst/>
        </a:prstGeom>
        <a:solidFill>
          <a:schemeClr val="accent5">
            <a:hueOff val="-6944086"/>
            <a:satOff val="-472"/>
            <a:lumOff val="112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El </a:t>
          </a:r>
          <a:r>
            <a:rPr lang="es-MX" sz="1200" kern="1200" dirty="0" err="1"/>
            <a:t>Neoporfirismo</a:t>
          </a:r>
          <a:r>
            <a:rPr lang="es-MX" sz="1200" kern="1200" dirty="0"/>
            <a:t>: Salinas y la contrarreforma artículo 27 para venta tierra ejidal  </a:t>
          </a:r>
          <a:endParaRPr lang="en-US" sz="1200" kern="1200" dirty="0"/>
        </a:p>
      </dsp:txBody>
      <dsp:txXfrm>
        <a:off x="4273069" y="2594063"/>
        <a:ext cx="1560746" cy="936447"/>
      </dsp:txXfrm>
    </dsp:sp>
    <dsp:sp modelId="{6F053EB3-0AD7-4C0A-B137-872807B3E4E4}">
      <dsp:nvSpPr>
        <dsp:cNvPr id="0" name=""/>
        <dsp:cNvSpPr/>
      </dsp:nvSpPr>
      <dsp:spPr>
        <a:xfrm>
          <a:off x="1992580" y="4311987"/>
          <a:ext cx="328371" cy="91440"/>
        </a:xfrm>
        <a:custGeom>
          <a:avLst/>
          <a:gdLst/>
          <a:ahLst/>
          <a:cxnLst/>
          <a:rect l="0" t="0" r="0" b="0"/>
          <a:pathLst>
            <a:path>
              <a:moveTo>
                <a:pt x="0" y="45720"/>
              </a:moveTo>
              <a:lnTo>
                <a:pt x="328371" y="45720"/>
              </a:lnTo>
            </a:path>
          </a:pathLst>
        </a:custGeom>
        <a:noFill/>
        <a:ln w="12700" cap="flat" cmpd="sng" algn="ctr">
          <a:solidFill>
            <a:schemeClr val="accent5">
              <a:hueOff val="-8413027"/>
              <a:satOff val="-572"/>
              <a:lumOff val="135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147791" y="4355910"/>
        <a:ext cx="17948" cy="3593"/>
      </dsp:txXfrm>
    </dsp:sp>
    <dsp:sp modelId="{386710BA-C81A-4A18-A98C-E357067F5594}">
      <dsp:nvSpPr>
        <dsp:cNvPr id="0" name=""/>
        <dsp:cNvSpPr/>
      </dsp:nvSpPr>
      <dsp:spPr>
        <a:xfrm>
          <a:off x="433633" y="3889483"/>
          <a:ext cx="1560746" cy="936447"/>
        </a:xfrm>
        <a:prstGeom prst="rect">
          <a:avLst/>
        </a:prstGeom>
        <a:solidFill>
          <a:schemeClr val="accent5">
            <a:hueOff val="-7812096"/>
            <a:satOff val="-531"/>
            <a:lumOff val="12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TLC: Apertura agrícola: La mayor corriente de emigración mexicana a los EUA en historia</a:t>
          </a:r>
        </a:p>
      </dsp:txBody>
      <dsp:txXfrm>
        <a:off x="433633" y="3889483"/>
        <a:ext cx="1560746" cy="936447"/>
      </dsp:txXfrm>
    </dsp:sp>
    <dsp:sp modelId="{CDF059C2-1EAD-4353-8127-A0BF7C10E410}">
      <dsp:nvSpPr>
        <dsp:cNvPr id="0" name=""/>
        <dsp:cNvSpPr/>
      </dsp:nvSpPr>
      <dsp:spPr>
        <a:xfrm>
          <a:off x="3912298" y="4311987"/>
          <a:ext cx="328371" cy="91440"/>
        </a:xfrm>
        <a:custGeom>
          <a:avLst/>
          <a:gdLst/>
          <a:ahLst/>
          <a:cxnLst/>
          <a:rect l="0" t="0" r="0" b="0"/>
          <a:pathLst>
            <a:path>
              <a:moveTo>
                <a:pt x="0" y="45720"/>
              </a:moveTo>
              <a:lnTo>
                <a:pt x="328371" y="45720"/>
              </a:lnTo>
            </a:path>
          </a:pathLst>
        </a:custGeom>
        <a:noFill/>
        <a:ln w="12700" cap="flat" cmpd="sng" algn="ctr">
          <a:solidFill>
            <a:schemeClr val="accent5">
              <a:hueOff val="-9347808"/>
              <a:satOff val="-635"/>
              <a:lumOff val="150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67509" y="4355910"/>
        <a:ext cx="17948" cy="3593"/>
      </dsp:txXfrm>
    </dsp:sp>
    <dsp:sp modelId="{70DFAD1C-C656-40BC-8DEF-3B5C88D73975}">
      <dsp:nvSpPr>
        <dsp:cNvPr id="0" name=""/>
        <dsp:cNvSpPr/>
      </dsp:nvSpPr>
      <dsp:spPr>
        <a:xfrm>
          <a:off x="2353351" y="3889483"/>
          <a:ext cx="1560746" cy="936447"/>
        </a:xfrm>
        <a:prstGeom prst="rect">
          <a:avLst/>
        </a:prstGeom>
        <a:solidFill>
          <a:schemeClr val="accent5">
            <a:hueOff val="-8680107"/>
            <a:satOff val="-590"/>
            <a:lumOff val="140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err="1"/>
            <a:t>Neoporfirismo</a:t>
          </a:r>
          <a:r>
            <a:rPr lang="es-MX" sz="1200" kern="1200" dirty="0"/>
            <a:t>: Apertura a inversión privada en petróleo. Concesionamiento territorio</a:t>
          </a:r>
        </a:p>
      </dsp:txBody>
      <dsp:txXfrm>
        <a:off x="2353351" y="3889483"/>
        <a:ext cx="1560746" cy="936447"/>
      </dsp:txXfrm>
    </dsp:sp>
    <dsp:sp modelId="{B8F3E912-6696-456E-BF45-EB61165144AB}">
      <dsp:nvSpPr>
        <dsp:cNvPr id="0" name=""/>
        <dsp:cNvSpPr/>
      </dsp:nvSpPr>
      <dsp:spPr>
        <a:xfrm>
          <a:off x="1214006" y="4824130"/>
          <a:ext cx="3839436" cy="328371"/>
        </a:xfrm>
        <a:custGeom>
          <a:avLst/>
          <a:gdLst/>
          <a:ahLst/>
          <a:cxnLst/>
          <a:rect l="0" t="0" r="0" b="0"/>
          <a:pathLst>
            <a:path>
              <a:moveTo>
                <a:pt x="3839436" y="0"/>
              </a:moveTo>
              <a:lnTo>
                <a:pt x="3839436" y="181285"/>
              </a:lnTo>
              <a:lnTo>
                <a:pt x="0" y="181285"/>
              </a:lnTo>
              <a:lnTo>
                <a:pt x="0" y="328371"/>
              </a:lnTo>
            </a:path>
          </a:pathLst>
        </a:custGeom>
        <a:noFill/>
        <a:ln w="12700" cap="flat" cmpd="sng" algn="ctr">
          <a:solidFill>
            <a:schemeClr val="accent5">
              <a:hueOff val="-10282588"/>
              <a:satOff val="-699"/>
              <a:lumOff val="165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037320" y="4986520"/>
        <a:ext cx="192809" cy="3593"/>
      </dsp:txXfrm>
    </dsp:sp>
    <dsp:sp modelId="{3C2E3E0D-6512-482F-9FB9-B051D95146AD}">
      <dsp:nvSpPr>
        <dsp:cNvPr id="0" name=""/>
        <dsp:cNvSpPr/>
      </dsp:nvSpPr>
      <dsp:spPr>
        <a:xfrm>
          <a:off x="4273069" y="3889483"/>
          <a:ext cx="1560746" cy="936447"/>
        </a:xfrm>
        <a:prstGeom prst="rect">
          <a:avLst/>
        </a:prstGeom>
        <a:solidFill>
          <a:schemeClr val="accent5">
            <a:hueOff val="-9548117"/>
            <a:satOff val="-649"/>
            <a:lumOff val="15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err="1"/>
            <a:t>Neoporfirismo</a:t>
          </a:r>
          <a:r>
            <a:rPr lang="es-MX" sz="1200" kern="1200" dirty="0"/>
            <a:t>: privatización de bosques, aguas, playas y servicios públicos</a:t>
          </a:r>
        </a:p>
      </dsp:txBody>
      <dsp:txXfrm>
        <a:off x="4273069" y="3889483"/>
        <a:ext cx="1560746" cy="936447"/>
      </dsp:txXfrm>
    </dsp:sp>
    <dsp:sp modelId="{68E61D96-5DEA-4578-8B45-B6D862BA98FC}">
      <dsp:nvSpPr>
        <dsp:cNvPr id="0" name=""/>
        <dsp:cNvSpPr/>
      </dsp:nvSpPr>
      <dsp:spPr>
        <a:xfrm>
          <a:off x="1992580" y="5607406"/>
          <a:ext cx="328371" cy="91440"/>
        </a:xfrm>
        <a:custGeom>
          <a:avLst/>
          <a:gdLst/>
          <a:ahLst/>
          <a:cxnLst/>
          <a:rect l="0" t="0" r="0" b="0"/>
          <a:pathLst>
            <a:path>
              <a:moveTo>
                <a:pt x="0" y="45720"/>
              </a:moveTo>
              <a:lnTo>
                <a:pt x="328371" y="45720"/>
              </a:lnTo>
            </a:path>
          </a:pathLst>
        </a:custGeom>
        <a:noFill/>
        <a:ln w="12700" cap="flat" cmpd="sng" algn="ctr">
          <a:solidFill>
            <a:schemeClr val="accent5">
              <a:hueOff val="-11217369"/>
              <a:satOff val="-762"/>
              <a:lumOff val="181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147791" y="5651329"/>
        <a:ext cx="17948" cy="3593"/>
      </dsp:txXfrm>
    </dsp:sp>
    <dsp:sp modelId="{E5BAF870-5587-4F24-BF47-71F7AAFC6AB1}">
      <dsp:nvSpPr>
        <dsp:cNvPr id="0" name=""/>
        <dsp:cNvSpPr/>
      </dsp:nvSpPr>
      <dsp:spPr>
        <a:xfrm>
          <a:off x="433633" y="5184902"/>
          <a:ext cx="1560746" cy="936447"/>
        </a:xfrm>
        <a:prstGeom prst="rect">
          <a:avLst/>
        </a:prstGeom>
        <a:solidFill>
          <a:schemeClr val="accent5">
            <a:hueOff val="-10416129"/>
            <a:satOff val="-708"/>
            <a:lumOff val="16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err="1"/>
            <a:t>Neoporfirismo</a:t>
          </a:r>
          <a:r>
            <a:rPr lang="es-MX" sz="1200" kern="1200" dirty="0"/>
            <a:t>: proyecto NAIM sobre Texcoco y pretensión de  urbanización actual terreno AIBJ</a:t>
          </a:r>
        </a:p>
      </dsp:txBody>
      <dsp:txXfrm>
        <a:off x="433633" y="5184902"/>
        <a:ext cx="1560746" cy="936447"/>
      </dsp:txXfrm>
    </dsp:sp>
    <dsp:sp modelId="{45C24D5E-1058-431E-BAD8-7E6C1EC80D91}">
      <dsp:nvSpPr>
        <dsp:cNvPr id="0" name=""/>
        <dsp:cNvSpPr/>
      </dsp:nvSpPr>
      <dsp:spPr>
        <a:xfrm>
          <a:off x="3912298" y="5607406"/>
          <a:ext cx="328371" cy="91440"/>
        </a:xfrm>
        <a:custGeom>
          <a:avLst/>
          <a:gdLst/>
          <a:ahLst/>
          <a:cxnLst/>
          <a:rect l="0" t="0" r="0" b="0"/>
          <a:pathLst>
            <a:path>
              <a:moveTo>
                <a:pt x="0" y="45720"/>
              </a:moveTo>
              <a:lnTo>
                <a:pt x="328371" y="45720"/>
              </a:lnTo>
            </a:path>
          </a:pathLst>
        </a:custGeom>
        <a:noFill/>
        <a:ln w="12700" cap="flat" cmpd="sng" algn="ctr">
          <a:solidFill>
            <a:schemeClr val="accent5">
              <a:hueOff val="-12152150"/>
              <a:satOff val="-826"/>
              <a:lumOff val="196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067509" y="5651329"/>
        <a:ext cx="17948" cy="3593"/>
      </dsp:txXfrm>
    </dsp:sp>
    <dsp:sp modelId="{CCBD268F-2E72-491D-BD3A-FB5E2FCE2248}">
      <dsp:nvSpPr>
        <dsp:cNvPr id="0" name=""/>
        <dsp:cNvSpPr/>
      </dsp:nvSpPr>
      <dsp:spPr>
        <a:xfrm>
          <a:off x="2353351" y="5184902"/>
          <a:ext cx="1560746" cy="936447"/>
        </a:xfrm>
        <a:prstGeom prst="rect">
          <a:avLst/>
        </a:prstGeom>
        <a:solidFill>
          <a:schemeClr val="accent5">
            <a:hueOff val="-11284139"/>
            <a:satOff val="-767"/>
            <a:lumOff val="182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a:t>Calderón: política de vivienda  “lejanas” territorialmente y financiamientos impagables</a:t>
          </a:r>
        </a:p>
      </dsp:txBody>
      <dsp:txXfrm>
        <a:off x="2353351" y="5184902"/>
        <a:ext cx="1560746" cy="936447"/>
      </dsp:txXfrm>
    </dsp:sp>
    <dsp:sp modelId="{F785DA6B-0C9F-4343-954A-F33A5E633BAC}">
      <dsp:nvSpPr>
        <dsp:cNvPr id="0" name=""/>
        <dsp:cNvSpPr/>
      </dsp:nvSpPr>
      <dsp:spPr>
        <a:xfrm>
          <a:off x="4273069" y="5184902"/>
          <a:ext cx="1560746" cy="936447"/>
        </a:xfrm>
        <a:prstGeom prst="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478" tIns="80277" rIns="76478" bIns="80277" numCol="1" spcCol="1270" anchor="ctr" anchorCtr="0">
          <a:noAutofit/>
        </a:bodyPr>
        <a:lstStyle/>
        <a:p>
          <a:pPr marL="0" lvl="0" indent="0" algn="ctr" defTabSz="533400">
            <a:lnSpc>
              <a:spcPct val="90000"/>
            </a:lnSpc>
            <a:spcBef>
              <a:spcPct val="0"/>
            </a:spcBef>
            <a:spcAft>
              <a:spcPct val="35000"/>
            </a:spcAft>
            <a:buNone/>
          </a:pPr>
          <a:r>
            <a:rPr lang="es-MX" sz="1200" kern="1200" dirty="0" err="1"/>
            <a:t>Fovissste</a:t>
          </a:r>
          <a:r>
            <a:rPr lang="es-MX" sz="1200" kern="1200" dirty="0"/>
            <a:t>: se quita facultad construcción y convierte en financiero carero</a:t>
          </a:r>
        </a:p>
      </dsp:txBody>
      <dsp:txXfrm>
        <a:off x="4273069" y="5184902"/>
        <a:ext cx="1560746" cy="9364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5EDB70-1F35-4B90-944D-FDC1D847F3D5}">
      <dsp:nvSpPr>
        <dsp:cNvPr id="0" name=""/>
        <dsp:cNvSpPr/>
      </dsp:nvSpPr>
      <dsp:spPr>
        <a:xfrm>
          <a:off x="2384641" y="411002"/>
          <a:ext cx="319331" cy="91440"/>
        </a:xfrm>
        <a:custGeom>
          <a:avLst/>
          <a:gdLst/>
          <a:ahLst/>
          <a:cxnLst/>
          <a:rect l="0" t="0" r="0" b="0"/>
          <a:pathLst>
            <a:path>
              <a:moveTo>
                <a:pt x="0" y="45720"/>
              </a:moveTo>
              <a:lnTo>
                <a:pt x="319331" y="45720"/>
              </a:lnTo>
            </a:path>
          </a:pathLst>
        </a:custGeom>
        <a:noFill/>
        <a:ln w="1270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535559" y="454972"/>
        <a:ext cx="17496" cy="3499"/>
      </dsp:txXfrm>
    </dsp:sp>
    <dsp:sp modelId="{71D16F2C-BD15-4386-A84B-5F36785CEFC0}">
      <dsp:nvSpPr>
        <dsp:cNvPr id="0" name=""/>
        <dsp:cNvSpPr/>
      </dsp:nvSpPr>
      <dsp:spPr>
        <a:xfrm>
          <a:off x="865001" y="289"/>
          <a:ext cx="1521440" cy="91286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4T: AMLO inicia descentralización de las dependencias del gobierno federal</a:t>
          </a:r>
        </a:p>
      </dsp:txBody>
      <dsp:txXfrm>
        <a:off x="865001" y="289"/>
        <a:ext cx="1521440" cy="912864"/>
      </dsp:txXfrm>
    </dsp:sp>
    <dsp:sp modelId="{43D73989-3C8D-4DC1-81DE-902A8EA5DB64}">
      <dsp:nvSpPr>
        <dsp:cNvPr id="0" name=""/>
        <dsp:cNvSpPr/>
      </dsp:nvSpPr>
      <dsp:spPr>
        <a:xfrm>
          <a:off x="4256013" y="411002"/>
          <a:ext cx="319331" cy="91440"/>
        </a:xfrm>
        <a:custGeom>
          <a:avLst/>
          <a:gdLst/>
          <a:ahLst/>
          <a:cxnLst/>
          <a:rect l="0" t="0" r="0" b="0"/>
          <a:pathLst>
            <a:path>
              <a:moveTo>
                <a:pt x="0" y="45720"/>
              </a:moveTo>
              <a:lnTo>
                <a:pt x="319331" y="45720"/>
              </a:lnTo>
            </a:path>
          </a:pathLst>
        </a:custGeom>
        <a:noFill/>
        <a:ln w="12700" cap="flat" cmpd="sng" algn="ctr">
          <a:solidFill>
            <a:schemeClr val="accent5">
              <a:hueOff val="-934781"/>
              <a:satOff val="-64"/>
              <a:lumOff val="15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06931" y="454972"/>
        <a:ext cx="17496" cy="3499"/>
      </dsp:txXfrm>
    </dsp:sp>
    <dsp:sp modelId="{A2AECACE-0D2D-4276-A81D-19DE567FE6BB}">
      <dsp:nvSpPr>
        <dsp:cNvPr id="0" name=""/>
        <dsp:cNvSpPr/>
      </dsp:nvSpPr>
      <dsp:spPr>
        <a:xfrm>
          <a:off x="2736373" y="289"/>
          <a:ext cx="1521440" cy="912864"/>
        </a:xfrm>
        <a:prstGeom prst="rect">
          <a:avLst/>
        </a:prstGeom>
        <a:solidFill>
          <a:schemeClr val="accent5">
            <a:hueOff val="-868011"/>
            <a:satOff val="-59"/>
            <a:lumOff val="14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firma el TEMEC sacando la intención de privatizar petróleo.</a:t>
          </a:r>
        </a:p>
      </dsp:txBody>
      <dsp:txXfrm>
        <a:off x="2736373" y="289"/>
        <a:ext cx="1521440" cy="912864"/>
      </dsp:txXfrm>
    </dsp:sp>
    <dsp:sp modelId="{C4521C38-2524-41A3-93BD-7E6E3A04872A}">
      <dsp:nvSpPr>
        <dsp:cNvPr id="0" name=""/>
        <dsp:cNvSpPr/>
      </dsp:nvSpPr>
      <dsp:spPr>
        <a:xfrm>
          <a:off x="1625721" y="911354"/>
          <a:ext cx="3742743" cy="319331"/>
        </a:xfrm>
        <a:custGeom>
          <a:avLst/>
          <a:gdLst/>
          <a:ahLst/>
          <a:cxnLst/>
          <a:rect l="0" t="0" r="0" b="0"/>
          <a:pathLst>
            <a:path>
              <a:moveTo>
                <a:pt x="3742743" y="0"/>
              </a:moveTo>
              <a:lnTo>
                <a:pt x="3742743" y="176765"/>
              </a:lnTo>
              <a:lnTo>
                <a:pt x="0" y="176765"/>
              </a:lnTo>
              <a:lnTo>
                <a:pt x="0" y="319331"/>
              </a:lnTo>
            </a:path>
          </a:pathLst>
        </a:custGeom>
        <a:noFill/>
        <a:ln w="12700" cap="flat" cmpd="sng" algn="ctr">
          <a:solidFill>
            <a:schemeClr val="accent5">
              <a:hueOff val="-1869562"/>
              <a:satOff val="-127"/>
              <a:lumOff val="30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03116" y="1069270"/>
        <a:ext cx="187953" cy="3499"/>
      </dsp:txXfrm>
    </dsp:sp>
    <dsp:sp modelId="{DC29424A-B2F7-4D27-9525-E0457395D25A}">
      <dsp:nvSpPr>
        <dsp:cNvPr id="0" name=""/>
        <dsp:cNvSpPr/>
      </dsp:nvSpPr>
      <dsp:spPr>
        <a:xfrm>
          <a:off x="4607745" y="289"/>
          <a:ext cx="1521440" cy="912864"/>
        </a:xfrm>
        <a:prstGeom prst="rect">
          <a:avLst/>
        </a:prstGeom>
        <a:solidFill>
          <a:schemeClr val="accent5">
            <a:hueOff val="-1736021"/>
            <a:satOff val="-118"/>
            <a:lumOff val="28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construye el Aeropuerto Internacional Felipe Ángeles y se salvan el Lago de Texcoco y el AIBJ</a:t>
          </a:r>
        </a:p>
      </dsp:txBody>
      <dsp:txXfrm>
        <a:off x="4607745" y="289"/>
        <a:ext cx="1521440" cy="912864"/>
      </dsp:txXfrm>
    </dsp:sp>
    <dsp:sp modelId="{63439157-7407-48E5-BD89-25EE0DCCBE30}">
      <dsp:nvSpPr>
        <dsp:cNvPr id="0" name=""/>
        <dsp:cNvSpPr/>
      </dsp:nvSpPr>
      <dsp:spPr>
        <a:xfrm>
          <a:off x="2384641" y="1673797"/>
          <a:ext cx="319331" cy="91440"/>
        </a:xfrm>
        <a:custGeom>
          <a:avLst/>
          <a:gdLst/>
          <a:ahLst/>
          <a:cxnLst/>
          <a:rect l="0" t="0" r="0" b="0"/>
          <a:pathLst>
            <a:path>
              <a:moveTo>
                <a:pt x="0" y="45720"/>
              </a:moveTo>
              <a:lnTo>
                <a:pt x="319331" y="45720"/>
              </a:lnTo>
            </a:path>
          </a:pathLst>
        </a:custGeom>
        <a:noFill/>
        <a:ln w="12700" cap="flat" cmpd="sng" algn="ctr">
          <a:solidFill>
            <a:schemeClr val="accent5">
              <a:hueOff val="-2804342"/>
              <a:satOff val="-191"/>
              <a:lumOff val="45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535559" y="1717768"/>
        <a:ext cx="17496" cy="3499"/>
      </dsp:txXfrm>
    </dsp:sp>
    <dsp:sp modelId="{00A91A3F-9844-424D-A697-9226A73AF1B4}">
      <dsp:nvSpPr>
        <dsp:cNvPr id="0" name=""/>
        <dsp:cNvSpPr/>
      </dsp:nvSpPr>
      <dsp:spPr>
        <a:xfrm>
          <a:off x="865001" y="1263085"/>
          <a:ext cx="1521440" cy="912864"/>
        </a:xfrm>
        <a:prstGeom prst="rect">
          <a:avLst/>
        </a:prstGeom>
        <a:solidFill>
          <a:schemeClr val="accent5">
            <a:hueOff val="-2604032"/>
            <a:satOff val="-177"/>
            <a:lumOff val="42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construyen los Trenes Maya e Interoceánico. Se impulsa al sureste</a:t>
          </a:r>
        </a:p>
      </dsp:txBody>
      <dsp:txXfrm>
        <a:off x="865001" y="1263085"/>
        <a:ext cx="1521440" cy="912864"/>
      </dsp:txXfrm>
    </dsp:sp>
    <dsp:sp modelId="{AA54CE1E-8573-41F6-ABFC-E99E3704B1C8}">
      <dsp:nvSpPr>
        <dsp:cNvPr id="0" name=""/>
        <dsp:cNvSpPr/>
      </dsp:nvSpPr>
      <dsp:spPr>
        <a:xfrm>
          <a:off x="4256013" y="1673797"/>
          <a:ext cx="319331" cy="91440"/>
        </a:xfrm>
        <a:custGeom>
          <a:avLst/>
          <a:gdLst/>
          <a:ahLst/>
          <a:cxnLst/>
          <a:rect l="0" t="0" r="0" b="0"/>
          <a:pathLst>
            <a:path>
              <a:moveTo>
                <a:pt x="0" y="45720"/>
              </a:moveTo>
              <a:lnTo>
                <a:pt x="319331" y="45720"/>
              </a:lnTo>
            </a:path>
          </a:pathLst>
        </a:custGeom>
        <a:noFill/>
        <a:ln w="12700" cap="flat" cmpd="sng" algn="ctr">
          <a:solidFill>
            <a:schemeClr val="accent5">
              <a:hueOff val="-3739123"/>
              <a:satOff val="-254"/>
              <a:lumOff val="60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06931" y="1717768"/>
        <a:ext cx="17496" cy="3499"/>
      </dsp:txXfrm>
    </dsp:sp>
    <dsp:sp modelId="{3C90F7ED-A8E5-4116-929B-4EEFD6454B6A}">
      <dsp:nvSpPr>
        <dsp:cNvPr id="0" name=""/>
        <dsp:cNvSpPr/>
      </dsp:nvSpPr>
      <dsp:spPr>
        <a:xfrm>
          <a:off x="2736373" y="1263085"/>
          <a:ext cx="1521440" cy="912864"/>
        </a:xfrm>
        <a:prstGeom prst="rect">
          <a:avLst/>
        </a:prstGeom>
        <a:solidFill>
          <a:schemeClr val="accent5">
            <a:hueOff val="-3472043"/>
            <a:satOff val="-236"/>
            <a:lumOff val="56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construyen la Refinería Dos Bocas y se compra la de </a:t>
          </a:r>
          <a:r>
            <a:rPr lang="es-MX" sz="900" kern="1200" dirty="0" err="1"/>
            <a:t>Deer</a:t>
          </a:r>
          <a:r>
            <a:rPr lang="es-MX" sz="900" kern="1200" dirty="0"/>
            <a:t> Park</a:t>
          </a:r>
        </a:p>
      </dsp:txBody>
      <dsp:txXfrm>
        <a:off x="2736373" y="1263085"/>
        <a:ext cx="1521440" cy="912864"/>
      </dsp:txXfrm>
    </dsp:sp>
    <dsp:sp modelId="{1BE9FAAD-5832-49CB-8AC1-98203A47D6F8}">
      <dsp:nvSpPr>
        <dsp:cNvPr id="0" name=""/>
        <dsp:cNvSpPr/>
      </dsp:nvSpPr>
      <dsp:spPr>
        <a:xfrm>
          <a:off x="1625721" y="2174149"/>
          <a:ext cx="3742743" cy="319331"/>
        </a:xfrm>
        <a:custGeom>
          <a:avLst/>
          <a:gdLst/>
          <a:ahLst/>
          <a:cxnLst/>
          <a:rect l="0" t="0" r="0" b="0"/>
          <a:pathLst>
            <a:path>
              <a:moveTo>
                <a:pt x="3742743" y="0"/>
              </a:moveTo>
              <a:lnTo>
                <a:pt x="3742743" y="176765"/>
              </a:lnTo>
              <a:lnTo>
                <a:pt x="0" y="176765"/>
              </a:lnTo>
              <a:lnTo>
                <a:pt x="0" y="319331"/>
              </a:lnTo>
            </a:path>
          </a:pathLst>
        </a:custGeom>
        <a:noFill/>
        <a:ln w="12700" cap="flat" cmpd="sng" algn="ctr">
          <a:solidFill>
            <a:schemeClr val="accent5">
              <a:hueOff val="-4673904"/>
              <a:satOff val="-318"/>
              <a:lumOff val="75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03116" y="2332066"/>
        <a:ext cx="187953" cy="3499"/>
      </dsp:txXfrm>
    </dsp:sp>
    <dsp:sp modelId="{B12FCA64-6405-4ECC-BB16-22488ED858D8}">
      <dsp:nvSpPr>
        <dsp:cNvPr id="0" name=""/>
        <dsp:cNvSpPr/>
      </dsp:nvSpPr>
      <dsp:spPr>
        <a:xfrm>
          <a:off x="4607745" y="1263085"/>
          <a:ext cx="1521440" cy="912864"/>
        </a:xfrm>
        <a:prstGeom prst="rect">
          <a:avLst/>
        </a:prstGeom>
        <a:solidFill>
          <a:schemeClr val="accent5">
            <a:hueOff val="-4340054"/>
            <a:satOff val="-295"/>
            <a:lumOff val="70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atiende la pandemia con política  de vacunación gratuita nacional por apellidos</a:t>
          </a:r>
        </a:p>
      </dsp:txBody>
      <dsp:txXfrm>
        <a:off x="4607745" y="1263085"/>
        <a:ext cx="1521440" cy="912864"/>
      </dsp:txXfrm>
    </dsp:sp>
    <dsp:sp modelId="{7C42F794-1FA5-4A13-AD1C-50829B73BF38}">
      <dsp:nvSpPr>
        <dsp:cNvPr id="0" name=""/>
        <dsp:cNvSpPr/>
      </dsp:nvSpPr>
      <dsp:spPr>
        <a:xfrm>
          <a:off x="2384641" y="2936593"/>
          <a:ext cx="319331" cy="91440"/>
        </a:xfrm>
        <a:custGeom>
          <a:avLst/>
          <a:gdLst/>
          <a:ahLst/>
          <a:cxnLst/>
          <a:rect l="0" t="0" r="0" b="0"/>
          <a:pathLst>
            <a:path>
              <a:moveTo>
                <a:pt x="0" y="45720"/>
              </a:moveTo>
              <a:lnTo>
                <a:pt x="319331" y="45720"/>
              </a:lnTo>
            </a:path>
          </a:pathLst>
        </a:custGeom>
        <a:noFill/>
        <a:ln w="12700" cap="flat" cmpd="sng" algn="ctr">
          <a:solidFill>
            <a:schemeClr val="accent5">
              <a:hueOff val="-5608684"/>
              <a:satOff val="-381"/>
              <a:lumOff val="90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535559" y="2980563"/>
        <a:ext cx="17496" cy="3499"/>
      </dsp:txXfrm>
    </dsp:sp>
    <dsp:sp modelId="{6C9E35D9-9756-44DB-B226-67A41088CEF8}">
      <dsp:nvSpPr>
        <dsp:cNvPr id="0" name=""/>
        <dsp:cNvSpPr/>
      </dsp:nvSpPr>
      <dsp:spPr>
        <a:xfrm>
          <a:off x="865001" y="2525881"/>
          <a:ext cx="1521440" cy="912864"/>
        </a:xfrm>
        <a:prstGeom prst="rect">
          <a:avLst/>
        </a:prstGeom>
        <a:solidFill>
          <a:schemeClr val="accent5">
            <a:hueOff val="-5208064"/>
            <a:satOff val="-354"/>
            <a:lumOff val="84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Recuperación lo público en salud. inicia renacionalización hospitales y servicios</a:t>
          </a:r>
        </a:p>
      </dsp:txBody>
      <dsp:txXfrm>
        <a:off x="865001" y="2525881"/>
        <a:ext cx="1521440" cy="912864"/>
      </dsp:txXfrm>
    </dsp:sp>
    <dsp:sp modelId="{CC428931-899A-44B9-B6E8-5D4169BB5B12}">
      <dsp:nvSpPr>
        <dsp:cNvPr id="0" name=""/>
        <dsp:cNvSpPr/>
      </dsp:nvSpPr>
      <dsp:spPr>
        <a:xfrm>
          <a:off x="4256013" y="2936593"/>
          <a:ext cx="319331" cy="91440"/>
        </a:xfrm>
        <a:custGeom>
          <a:avLst/>
          <a:gdLst/>
          <a:ahLst/>
          <a:cxnLst/>
          <a:rect l="0" t="0" r="0" b="0"/>
          <a:pathLst>
            <a:path>
              <a:moveTo>
                <a:pt x="0" y="45720"/>
              </a:moveTo>
              <a:lnTo>
                <a:pt x="319331" y="45720"/>
              </a:lnTo>
            </a:path>
          </a:pathLst>
        </a:custGeom>
        <a:noFill/>
        <a:ln w="12700" cap="flat" cmpd="sng" algn="ctr">
          <a:solidFill>
            <a:schemeClr val="accent5">
              <a:hueOff val="-6543466"/>
              <a:satOff val="-445"/>
              <a:lumOff val="105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06931" y="2980563"/>
        <a:ext cx="17496" cy="3499"/>
      </dsp:txXfrm>
    </dsp:sp>
    <dsp:sp modelId="{A3F5223D-D23C-4772-B943-5256C4FBF16D}">
      <dsp:nvSpPr>
        <dsp:cNvPr id="0" name=""/>
        <dsp:cNvSpPr/>
      </dsp:nvSpPr>
      <dsp:spPr>
        <a:xfrm>
          <a:off x="2736373" y="2525881"/>
          <a:ext cx="1521440" cy="912864"/>
        </a:xfrm>
        <a:prstGeom prst="rect">
          <a:avLst/>
        </a:prstGeom>
        <a:solidFill>
          <a:schemeClr val="accent5">
            <a:hueOff val="-6076075"/>
            <a:satOff val="-413"/>
            <a:lumOff val="9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Establecimiento de los programas sociales. Beca universal adultos mayores, La escuela es nuestra, Sembrando vida</a:t>
          </a:r>
        </a:p>
      </dsp:txBody>
      <dsp:txXfrm>
        <a:off x="2736373" y="2525881"/>
        <a:ext cx="1521440" cy="912864"/>
      </dsp:txXfrm>
    </dsp:sp>
    <dsp:sp modelId="{785F7D9A-764D-46F7-811B-317A7C1B44E2}">
      <dsp:nvSpPr>
        <dsp:cNvPr id="0" name=""/>
        <dsp:cNvSpPr/>
      </dsp:nvSpPr>
      <dsp:spPr>
        <a:xfrm>
          <a:off x="1625721" y="3436945"/>
          <a:ext cx="3742743" cy="319331"/>
        </a:xfrm>
        <a:custGeom>
          <a:avLst/>
          <a:gdLst/>
          <a:ahLst/>
          <a:cxnLst/>
          <a:rect l="0" t="0" r="0" b="0"/>
          <a:pathLst>
            <a:path>
              <a:moveTo>
                <a:pt x="3742743" y="0"/>
              </a:moveTo>
              <a:lnTo>
                <a:pt x="3742743" y="176765"/>
              </a:lnTo>
              <a:lnTo>
                <a:pt x="0" y="176765"/>
              </a:lnTo>
              <a:lnTo>
                <a:pt x="0" y="319331"/>
              </a:lnTo>
            </a:path>
          </a:pathLst>
        </a:custGeom>
        <a:noFill/>
        <a:ln w="12700" cap="flat" cmpd="sng" algn="ctr">
          <a:solidFill>
            <a:schemeClr val="accent5">
              <a:hueOff val="-7478246"/>
              <a:satOff val="-508"/>
              <a:lumOff val="120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03116" y="3594861"/>
        <a:ext cx="187953" cy="3499"/>
      </dsp:txXfrm>
    </dsp:sp>
    <dsp:sp modelId="{2147FCB6-74E6-4635-A4BB-73A70504992C}">
      <dsp:nvSpPr>
        <dsp:cNvPr id="0" name=""/>
        <dsp:cNvSpPr/>
      </dsp:nvSpPr>
      <dsp:spPr>
        <a:xfrm>
          <a:off x="4607745" y="2525881"/>
          <a:ext cx="1521440" cy="912864"/>
        </a:xfrm>
        <a:prstGeom prst="rect">
          <a:avLst/>
        </a:prstGeom>
        <a:solidFill>
          <a:schemeClr val="accent5">
            <a:hueOff val="-6944086"/>
            <a:satOff val="-472"/>
            <a:lumOff val="112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Reforma a la Ley del IMSS para aumentar progresivamente la cuota a los patrones</a:t>
          </a:r>
        </a:p>
      </dsp:txBody>
      <dsp:txXfrm>
        <a:off x="4607745" y="2525881"/>
        <a:ext cx="1521440" cy="912864"/>
      </dsp:txXfrm>
    </dsp:sp>
    <dsp:sp modelId="{61EF4226-FD7E-48D3-96FB-4A824F5B2BEC}">
      <dsp:nvSpPr>
        <dsp:cNvPr id="0" name=""/>
        <dsp:cNvSpPr/>
      </dsp:nvSpPr>
      <dsp:spPr>
        <a:xfrm>
          <a:off x="2384641" y="4199389"/>
          <a:ext cx="319331" cy="91440"/>
        </a:xfrm>
        <a:custGeom>
          <a:avLst/>
          <a:gdLst/>
          <a:ahLst/>
          <a:cxnLst/>
          <a:rect l="0" t="0" r="0" b="0"/>
          <a:pathLst>
            <a:path>
              <a:moveTo>
                <a:pt x="0" y="45720"/>
              </a:moveTo>
              <a:lnTo>
                <a:pt x="319331" y="45720"/>
              </a:lnTo>
            </a:path>
          </a:pathLst>
        </a:custGeom>
        <a:noFill/>
        <a:ln w="12700" cap="flat" cmpd="sng" algn="ctr">
          <a:solidFill>
            <a:schemeClr val="accent5">
              <a:hueOff val="-8413027"/>
              <a:satOff val="-572"/>
              <a:lumOff val="135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535559" y="4243359"/>
        <a:ext cx="17496" cy="3499"/>
      </dsp:txXfrm>
    </dsp:sp>
    <dsp:sp modelId="{1177F7C1-EB77-44FC-B1FB-26F9431388D4}">
      <dsp:nvSpPr>
        <dsp:cNvPr id="0" name=""/>
        <dsp:cNvSpPr/>
      </dsp:nvSpPr>
      <dsp:spPr>
        <a:xfrm>
          <a:off x="865001" y="3788677"/>
          <a:ext cx="1521440" cy="912864"/>
        </a:xfrm>
        <a:prstGeom prst="rect">
          <a:avLst/>
        </a:prstGeom>
        <a:solidFill>
          <a:schemeClr val="accent5">
            <a:hueOff val="-7812096"/>
            <a:satOff val="-531"/>
            <a:lumOff val="12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Recuperación de Pemex y  CFE como empresas del Estado, </a:t>
          </a:r>
        </a:p>
      </dsp:txBody>
      <dsp:txXfrm>
        <a:off x="865001" y="3788677"/>
        <a:ext cx="1521440" cy="912864"/>
      </dsp:txXfrm>
    </dsp:sp>
    <dsp:sp modelId="{8CB0C287-3FD7-46F4-8373-23736BD3C05C}">
      <dsp:nvSpPr>
        <dsp:cNvPr id="0" name=""/>
        <dsp:cNvSpPr/>
      </dsp:nvSpPr>
      <dsp:spPr>
        <a:xfrm>
          <a:off x="4256013" y="4199389"/>
          <a:ext cx="319331" cy="91440"/>
        </a:xfrm>
        <a:custGeom>
          <a:avLst/>
          <a:gdLst/>
          <a:ahLst/>
          <a:cxnLst/>
          <a:rect l="0" t="0" r="0" b="0"/>
          <a:pathLst>
            <a:path>
              <a:moveTo>
                <a:pt x="0" y="45720"/>
              </a:moveTo>
              <a:lnTo>
                <a:pt x="319331" y="45720"/>
              </a:lnTo>
            </a:path>
          </a:pathLst>
        </a:custGeom>
        <a:noFill/>
        <a:ln w="12700" cap="flat" cmpd="sng" algn="ctr">
          <a:solidFill>
            <a:schemeClr val="accent5">
              <a:hueOff val="-9347808"/>
              <a:satOff val="-635"/>
              <a:lumOff val="150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06931" y="4243359"/>
        <a:ext cx="17496" cy="3499"/>
      </dsp:txXfrm>
    </dsp:sp>
    <dsp:sp modelId="{675AB5E1-8D3E-4A73-BC6D-435445EFA662}">
      <dsp:nvSpPr>
        <dsp:cNvPr id="0" name=""/>
        <dsp:cNvSpPr/>
      </dsp:nvSpPr>
      <dsp:spPr>
        <a:xfrm>
          <a:off x="2736373" y="3788677"/>
          <a:ext cx="1521440" cy="912864"/>
        </a:xfrm>
        <a:prstGeom prst="rect">
          <a:avLst/>
        </a:prstGeom>
        <a:solidFill>
          <a:schemeClr val="accent5">
            <a:hueOff val="-8680107"/>
            <a:satOff val="-590"/>
            <a:lumOff val="140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establece el Fondo para la pensión del Bienestar</a:t>
          </a:r>
        </a:p>
      </dsp:txBody>
      <dsp:txXfrm>
        <a:off x="2736373" y="3788677"/>
        <a:ext cx="1521440" cy="912864"/>
      </dsp:txXfrm>
    </dsp:sp>
    <dsp:sp modelId="{D8789E6F-1F6A-43BF-A433-5B3A39875563}">
      <dsp:nvSpPr>
        <dsp:cNvPr id="0" name=""/>
        <dsp:cNvSpPr/>
      </dsp:nvSpPr>
      <dsp:spPr>
        <a:xfrm>
          <a:off x="1625721" y="4699741"/>
          <a:ext cx="3742743" cy="319331"/>
        </a:xfrm>
        <a:custGeom>
          <a:avLst/>
          <a:gdLst/>
          <a:ahLst/>
          <a:cxnLst/>
          <a:rect l="0" t="0" r="0" b="0"/>
          <a:pathLst>
            <a:path>
              <a:moveTo>
                <a:pt x="3742743" y="0"/>
              </a:moveTo>
              <a:lnTo>
                <a:pt x="3742743" y="176765"/>
              </a:lnTo>
              <a:lnTo>
                <a:pt x="0" y="176765"/>
              </a:lnTo>
              <a:lnTo>
                <a:pt x="0" y="319331"/>
              </a:lnTo>
            </a:path>
          </a:pathLst>
        </a:custGeom>
        <a:noFill/>
        <a:ln w="12700" cap="flat" cmpd="sng" algn="ctr">
          <a:solidFill>
            <a:schemeClr val="accent5">
              <a:hueOff val="-10282588"/>
              <a:satOff val="-699"/>
              <a:lumOff val="165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3403116" y="4857657"/>
        <a:ext cx="187953" cy="3499"/>
      </dsp:txXfrm>
    </dsp:sp>
    <dsp:sp modelId="{B3EC95DD-C0FE-4866-864B-91F402FFB083}">
      <dsp:nvSpPr>
        <dsp:cNvPr id="0" name=""/>
        <dsp:cNvSpPr/>
      </dsp:nvSpPr>
      <dsp:spPr>
        <a:xfrm>
          <a:off x="4607745" y="3788677"/>
          <a:ext cx="1521440" cy="912864"/>
        </a:xfrm>
        <a:prstGeom prst="rect">
          <a:avLst/>
        </a:prstGeom>
        <a:solidFill>
          <a:schemeClr val="accent5">
            <a:hueOff val="-9548117"/>
            <a:satOff val="-649"/>
            <a:lumOff val="15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cancelan deudas impagables y se persiguen fraudes en </a:t>
          </a:r>
          <a:r>
            <a:rPr lang="es-MX" sz="900" kern="1200" dirty="0" err="1"/>
            <a:t>Infonaivt</a:t>
          </a:r>
          <a:endParaRPr lang="es-MX" sz="900" kern="1200" dirty="0"/>
        </a:p>
      </dsp:txBody>
      <dsp:txXfrm>
        <a:off x="4607745" y="3788677"/>
        <a:ext cx="1521440" cy="912864"/>
      </dsp:txXfrm>
    </dsp:sp>
    <dsp:sp modelId="{F6342C98-64ED-4F69-9A75-B01C317613E6}">
      <dsp:nvSpPr>
        <dsp:cNvPr id="0" name=""/>
        <dsp:cNvSpPr/>
      </dsp:nvSpPr>
      <dsp:spPr>
        <a:xfrm>
          <a:off x="2384641" y="5462184"/>
          <a:ext cx="319331" cy="91440"/>
        </a:xfrm>
        <a:custGeom>
          <a:avLst/>
          <a:gdLst/>
          <a:ahLst/>
          <a:cxnLst/>
          <a:rect l="0" t="0" r="0" b="0"/>
          <a:pathLst>
            <a:path>
              <a:moveTo>
                <a:pt x="0" y="45720"/>
              </a:moveTo>
              <a:lnTo>
                <a:pt x="319331" y="45720"/>
              </a:lnTo>
            </a:path>
          </a:pathLst>
        </a:custGeom>
        <a:noFill/>
        <a:ln w="12700" cap="flat" cmpd="sng" algn="ctr">
          <a:solidFill>
            <a:schemeClr val="accent5">
              <a:hueOff val="-11217369"/>
              <a:satOff val="-762"/>
              <a:lumOff val="181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535559" y="5506155"/>
        <a:ext cx="17496" cy="3499"/>
      </dsp:txXfrm>
    </dsp:sp>
    <dsp:sp modelId="{AD0608C7-9C20-42DB-B113-46B5F99FE770}">
      <dsp:nvSpPr>
        <dsp:cNvPr id="0" name=""/>
        <dsp:cNvSpPr/>
      </dsp:nvSpPr>
      <dsp:spPr>
        <a:xfrm>
          <a:off x="865001" y="5051472"/>
          <a:ext cx="1521440" cy="912864"/>
        </a:xfrm>
        <a:prstGeom prst="rect">
          <a:avLst/>
        </a:prstGeom>
        <a:solidFill>
          <a:schemeClr val="accent5">
            <a:hueOff val="-10416129"/>
            <a:satOff val="-708"/>
            <a:lumOff val="16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Inicia la recuperación del ISSSTE, incluida la nacionalización de áreas y hospitales concesionados y la construcción de nuevos hospitales</a:t>
          </a:r>
        </a:p>
      </dsp:txBody>
      <dsp:txXfrm>
        <a:off x="865001" y="5051472"/>
        <a:ext cx="1521440" cy="912864"/>
      </dsp:txXfrm>
    </dsp:sp>
    <dsp:sp modelId="{254C1E5A-471B-49FF-82E5-33C095D933CB}">
      <dsp:nvSpPr>
        <dsp:cNvPr id="0" name=""/>
        <dsp:cNvSpPr/>
      </dsp:nvSpPr>
      <dsp:spPr>
        <a:xfrm>
          <a:off x="4256013" y="5462184"/>
          <a:ext cx="319331" cy="91440"/>
        </a:xfrm>
        <a:custGeom>
          <a:avLst/>
          <a:gdLst/>
          <a:ahLst/>
          <a:cxnLst/>
          <a:rect l="0" t="0" r="0" b="0"/>
          <a:pathLst>
            <a:path>
              <a:moveTo>
                <a:pt x="0" y="45720"/>
              </a:moveTo>
              <a:lnTo>
                <a:pt x="319331" y="45720"/>
              </a:lnTo>
            </a:path>
          </a:pathLst>
        </a:custGeom>
        <a:noFill/>
        <a:ln w="12700" cap="flat" cmpd="sng" algn="ctr">
          <a:solidFill>
            <a:schemeClr val="accent5">
              <a:hueOff val="-12152150"/>
              <a:satOff val="-826"/>
              <a:lumOff val="196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406931" y="5506155"/>
        <a:ext cx="17496" cy="3499"/>
      </dsp:txXfrm>
    </dsp:sp>
    <dsp:sp modelId="{4C754BAB-7666-4A25-BD28-B83DE5320C21}">
      <dsp:nvSpPr>
        <dsp:cNvPr id="0" name=""/>
        <dsp:cNvSpPr/>
      </dsp:nvSpPr>
      <dsp:spPr>
        <a:xfrm>
          <a:off x="2736373" y="5051472"/>
          <a:ext cx="1521440" cy="912864"/>
        </a:xfrm>
        <a:prstGeom prst="rect">
          <a:avLst/>
        </a:prstGeom>
        <a:solidFill>
          <a:schemeClr val="accent5">
            <a:hueOff val="-11284139"/>
            <a:satOff val="-767"/>
            <a:lumOff val="182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lanza el programa de construcción de 1 millón 800 mil viviendas en el sexenio de la presidenta Sheinbaum</a:t>
          </a:r>
        </a:p>
      </dsp:txBody>
      <dsp:txXfrm>
        <a:off x="2736373" y="5051472"/>
        <a:ext cx="1521440" cy="912864"/>
      </dsp:txXfrm>
    </dsp:sp>
    <dsp:sp modelId="{9039CCAD-1B2A-4701-8F36-88F3237978E8}">
      <dsp:nvSpPr>
        <dsp:cNvPr id="0" name=""/>
        <dsp:cNvSpPr/>
      </dsp:nvSpPr>
      <dsp:spPr>
        <a:xfrm>
          <a:off x="4607745" y="5051472"/>
          <a:ext cx="1521440" cy="912864"/>
        </a:xfrm>
        <a:prstGeom prst="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ctr" defTabSz="400050">
            <a:lnSpc>
              <a:spcPct val="90000"/>
            </a:lnSpc>
            <a:spcBef>
              <a:spcPct val="0"/>
            </a:spcBef>
            <a:spcAft>
              <a:spcPct val="35000"/>
            </a:spcAft>
            <a:buNone/>
          </a:pPr>
          <a:r>
            <a:rPr lang="es-MX" sz="900" kern="1200" dirty="0"/>
            <a:t>Se cancelan deudas impagables </a:t>
          </a:r>
          <a:r>
            <a:rPr lang="es-MX" sz="900" kern="1200" dirty="0" err="1"/>
            <a:t>Fovissste</a:t>
          </a:r>
          <a:r>
            <a:rPr lang="es-MX" sz="900" kern="1200" dirty="0"/>
            <a:t> y se suma al  programa de construcción de vivienda popular. </a:t>
          </a:r>
        </a:p>
      </dsp:txBody>
      <dsp:txXfrm>
        <a:off x="4607745" y="5051472"/>
        <a:ext cx="1521440" cy="9128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B32654-5F8C-4A16-A782-79589E36CDBD}">
      <dsp:nvSpPr>
        <dsp:cNvPr id="0" name=""/>
        <dsp:cNvSpPr/>
      </dsp:nvSpPr>
      <dsp:spPr>
        <a:xfrm>
          <a:off x="4621" y="688741"/>
          <a:ext cx="2020453" cy="2973854"/>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a:t>En 2020 y 2021 Se tuvo que enfrentar la emergencia de la pandemia del COVID-19. Se logra la vacunación gratuita de la población mexicana, proporcionándola aún en los lugares más apartados, en un proceso caracterizado por su accesibilidad democrática, asignando turno según grupos etarios y apellidos.</a:t>
          </a:r>
          <a:endParaRPr lang="en-US" sz="1300" kern="1200"/>
        </a:p>
      </dsp:txBody>
      <dsp:txXfrm>
        <a:off x="63798" y="747918"/>
        <a:ext cx="1902099" cy="2855500"/>
      </dsp:txXfrm>
    </dsp:sp>
    <dsp:sp modelId="{C96BD0C2-8CE8-45AC-A327-EA9441AA41B0}">
      <dsp:nvSpPr>
        <dsp:cNvPr id="0" name=""/>
        <dsp:cNvSpPr/>
      </dsp:nvSpPr>
      <dsp:spPr>
        <a:xfrm>
          <a:off x="2227119" y="1925132"/>
          <a:ext cx="428336" cy="501072"/>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2227119" y="2025346"/>
        <a:ext cx="299835" cy="300644"/>
      </dsp:txXfrm>
    </dsp:sp>
    <dsp:sp modelId="{A0749F6A-F918-4FF1-A749-C0C5690B4D96}">
      <dsp:nvSpPr>
        <dsp:cNvPr id="0" name=""/>
        <dsp:cNvSpPr/>
      </dsp:nvSpPr>
      <dsp:spPr>
        <a:xfrm>
          <a:off x="2833255" y="688741"/>
          <a:ext cx="2020453" cy="2973854"/>
        </a:xfrm>
        <a:prstGeom prst="roundRect">
          <a:avLst>
            <a:gd name="adj" fmla="val 10000"/>
          </a:avLst>
        </a:prstGeom>
        <a:solidFill>
          <a:schemeClr val="accent2">
            <a:hueOff val="2147871"/>
            <a:satOff val="-6164"/>
            <a:lumOff val="-987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a:t>El 1° de enero de 2020 surge el INSABI como sucesor del llamado Seguro Popular</a:t>
          </a:r>
          <a:endParaRPr lang="en-US" sz="1300" kern="1200"/>
        </a:p>
      </dsp:txBody>
      <dsp:txXfrm>
        <a:off x="2892432" y="747918"/>
        <a:ext cx="1902099" cy="2855500"/>
      </dsp:txXfrm>
    </dsp:sp>
    <dsp:sp modelId="{2387EE28-36DE-42CE-92C1-8CFB832D9B9B}">
      <dsp:nvSpPr>
        <dsp:cNvPr id="0" name=""/>
        <dsp:cNvSpPr/>
      </dsp:nvSpPr>
      <dsp:spPr>
        <a:xfrm>
          <a:off x="5055754" y="1925132"/>
          <a:ext cx="428336" cy="501072"/>
        </a:xfrm>
        <a:prstGeom prst="rightArrow">
          <a:avLst>
            <a:gd name="adj1" fmla="val 60000"/>
            <a:gd name="adj2" fmla="val 50000"/>
          </a:avLst>
        </a:prstGeom>
        <a:solidFill>
          <a:schemeClr val="accent2">
            <a:hueOff val="3221806"/>
            <a:satOff val="-9246"/>
            <a:lumOff val="-1480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055754" y="2025346"/>
        <a:ext cx="299835" cy="300644"/>
      </dsp:txXfrm>
    </dsp:sp>
    <dsp:sp modelId="{7A0BCC51-B6DA-4616-8C52-2AF0CEBCE0D6}">
      <dsp:nvSpPr>
        <dsp:cNvPr id="0" name=""/>
        <dsp:cNvSpPr/>
      </dsp:nvSpPr>
      <dsp:spPr>
        <a:xfrm>
          <a:off x="5661890" y="688741"/>
          <a:ext cx="2020453" cy="2973854"/>
        </a:xfrm>
        <a:prstGeom prst="roundRect">
          <a:avLst>
            <a:gd name="adj" fmla="val 10000"/>
          </a:avLst>
        </a:prstGeom>
        <a:solidFill>
          <a:schemeClr val="accent2">
            <a:hueOff val="4295742"/>
            <a:satOff val="-12329"/>
            <a:lumOff val="-1973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El 31 de agosto de 2022 fue creado el IMSS- Bienestar que es la encargada de garantizar la atención médica y medicamentos gratuitos a la población sin seguridad social en los estados que han decidido federalizar su sistema de salud.</a:t>
          </a:r>
          <a:endParaRPr lang="en-US" sz="1300" kern="1200" dirty="0"/>
        </a:p>
      </dsp:txBody>
      <dsp:txXfrm>
        <a:off x="5721067" y="747918"/>
        <a:ext cx="1902099" cy="2855500"/>
      </dsp:txXfrm>
    </dsp:sp>
    <dsp:sp modelId="{05EE9F9B-3D5D-44E0-A08C-7C805E26C6F5}">
      <dsp:nvSpPr>
        <dsp:cNvPr id="0" name=""/>
        <dsp:cNvSpPr/>
      </dsp:nvSpPr>
      <dsp:spPr>
        <a:xfrm>
          <a:off x="7884389" y="1925132"/>
          <a:ext cx="428336" cy="501072"/>
        </a:xfrm>
        <a:prstGeom prst="rightArrow">
          <a:avLst>
            <a:gd name="adj1" fmla="val 60000"/>
            <a:gd name="adj2" fmla="val 50000"/>
          </a:avLst>
        </a:prstGeom>
        <a:solidFill>
          <a:schemeClr val="accent2">
            <a:hueOff val="6443612"/>
            <a:satOff val="-18493"/>
            <a:lumOff val="-296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7884389" y="2025346"/>
        <a:ext cx="299835" cy="300644"/>
      </dsp:txXfrm>
    </dsp:sp>
    <dsp:sp modelId="{70FBA8FC-C40F-4B4A-BD53-32BB6028B3FC}">
      <dsp:nvSpPr>
        <dsp:cNvPr id="0" name=""/>
        <dsp:cNvSpPr/>
      </dsp:nvSpPr>
      <dsp:spPr>
        <a:xfrm>
          <a:off x="8490525" y="688741"/>
          <a:ext cx="2020453" cy="2973854"/>
        </a:xfrm>
        <a:prstGeom prst="roundRect">
          <a:avLst>
            <a:gd name="adj" fmla="val 10000"/>
          </a:avLst>
        </a:prstGeom>
        <a:solidFill>
          <a:schemeClr val="accent2">
            <a:hueOff val="6443612"/>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El sistema público de salud queda entonces integrado por el Instituto Mexicano del Seguro Social, el IMSS Bienestar y el ISSSTE, más los sistemas de 9 estados no adheridos.</a:t>
          </a:r>
        </a:p>
      </dsp:txBody>
      <dsp:txXfrm>
        <a:off x="8549702" y="747918"/>
        <a:ext cx="1902099" cy="28555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6EA010E-E091-44DD-BDAF-27A1DF9D68AF}" type="datetimeFigureOut">
              <a:rPr lang="es-MX" smtClean="0"/>
              <a:t>27/08/25</a:t>
            </a:fld>
            <a:endParaRPr lang="es-MX"/>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1BE586E0-28F3-4DAC-8555-A51DD950B196}" type="slidenum">
              <a:rPr lang="es-MX" smtClean="0"/>
              <a:t>‹Nº›</a:t>
            </a:fld>
            <a:endParaRPr lang="es-MX"/>
          </a:p>
        </p:txBody>
      </p:sp>
    </p:spTree>
    <p:extLst>
      <p:ext uri="{BB962C8B-B14F-4D97-AF65-F5344CB8AC3E}">
        <p14:creationId xmlns:p14="http://schemas.microsoft.com/office/powerpoint/2010/main" val="1633058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1BE586E0-28F3-4DAC-8555-A51DD950B196}" type="slidenum">
              <a:rPr lang="es-MX" smtClean="0"/>
              <a:t>11</a:t>
            </a:fld>
            <a:endParaRPr lang="es-MX"/>
          </a:p>
        </p:txBody>
      </p:sp>
    </p:spTree>
    <p:extLst>
      <p:ext uri="{BB962C8B-B14F-4D97-AF65-F5344CB8AC3E}">
        <p14:creationId xmlns:p14="http://schemas.microsoft.com/office/powerpoint/2010/main" val="2016762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D2F1C6-8313-771C-568A-0496F92E0084}"/>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p>
        </p:txBody>
      </p:sp>
      <p:sp>
        <p:nvSpPr>
          <p:cNvPr id="3" name="Subtítulo 2">
            <a:extLst>
              <a:ext uri="{FF2B5EF4-FFF2-40B4-BE49-F238E27FC236}">
                <a16:creationId xmlns:a16="http://schemas.microsoft.com/office/drawing/2014/main" id="{2714EFDF-8268-01B0-92CA-6664E8DE3C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p>
        </p:txBody>
      </p:sp>
      <p:sp>
        <p:nvSpPr>
          <p:cNvPr id="4" name="Marcador de fecha 3">
            <a:extLst>
              <a:ext uri="{FF2B5EF4-FFF2-40B4-BE49-F238E27FC236}">
                <a16:creationId xmlns:a16="http://schemas.microsoft.com/office/drawing/2014/main" id="{C41B278F-CAD1-1EB9-C8A5-DE5B9D2D5DD5}"/>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8643039F-AA31-1555-EADF-CD144A2C014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089F90C-181A-D919-CA26-303C1FDC03ED}"/>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2232833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C31A7-0841-C54A-E6E1-E391308D1888}"/>
              </a:ext>
            </a:extLst>
          </p:cNvPr>
          <p:cNvSpPr>
            <a:spLocks noGrp="1"/>
          </p:cNvSpPr>
          <p:nvPr>
            <p:ph type="title"/>
          </p:nvPr>
        </p:nvSpPr>
        <p:spPr/>
        <p:txBody>
          <a:bodyPr/>
          <a:lstStyle/>
          <a:p>
            <a:r>
              <a:rPr lang="es-MX"/>
              <a:t>Haz clic para modificar el estilo de título del patrón</a:t>
            </a:r>
          </a:p>
        </p:txBody>
      </p:sp>
      <p:sp>
        <p:nvSpPr>
          <p:cNvPr id="3" name="Marcador de texto vertical 2">
            <a:extLst>
              <a:ext uri="{FF2B5EF4-FFF2-40B4-BE49-F238E27FC236}">
                <a16:creationId xmlns:a16="http://schemas.microsoft.com/office/drawing/2014/main" id="{D1544CC7-2D4F-5E41-DB88-5EA49074A3D0}"/>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3FBB74EF-1785-38F1-B237-F8A36B5DC86E}"/>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D56FDF46-9E65-3F34-5492-266EA413F1E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1CF8329-6036-A00F-DFFB-6E5C028E3CEB}"/>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1692487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A0B6828-26EA-EF52-E678-3C7F0E81C108}"/>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p>
        </p:txBody>
      </p:sp>
      <p:sp>
        <p:nvSpPr>
          <p:cNvPr id="3" name="Marcador de texto vertical 2">
            <a:extLst>
              <a:ext uri="{FF2B5EF4-FFF2-40B4-BE49-F238E27FC236}">
                <a16:creationId xmlns:a16="http://schemas.microsoft.com/office/drawing/2014/main" id="{25BDCC30-28F9-4838-AE38-F819E6E98475}"/>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D5A856C9-13F2-7E2C-7DF2-B9BD3F8993C8}"/>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A19A35A3-7504-DAE6-049C-A065020550C6}"/>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AF7595D-86CB-BDE6-4E6A-9C97B71C6E89}"/>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811530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A85284-44CE-4E0B-32E4-E2461C6CBE29}"/>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1261EA6A-B222-3664-A5F6-A16E458DE00C}"/>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9DA0277B-ACF2-1381-5A14-CFC3E1D29B66}"/>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5526BD5D-CBFC-2539-D262-7B809F845DA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511ED22-30C6-A0B1-1844-B3B76C79D029}"/>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1036669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D99976-E876-1C24-4C8E-6C61944581E7}"/>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p>
        </p:txBody>
      </p:sp>
      <p:sp>
        <p:nvSpPr>
          <p:cNvPr id="3" name="Marcador de texto 2">
            <a:extLst>
              <a:ext uri="{FF2B5EF4-FFF2-40B4-BE49-F238E27FC236}">
                <a16:creationId xmlns:a16="http://schemas.microsoft.com/office/drawing/2014/main" id="{EA5846DA-A15D-791F-D4C4-DA8B747B986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F89AE7B1-D156-45AF-6F52-C944DDAC4339}"/>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0F990983-00EC-719D-4B64-39B2C5DA405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B4024314-7B86-5860-82AC-13DCA4A2B496}"/>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255395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BBD1D0-D41B-2D2A-5F53-70FD92C14CC1}"/>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2130B66F-E0A8-D08D-16C9-EFF0366C0F75}"/>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a16="http://schemas.microsoft.com/office/drawing/2014/main" id="{FDEEC2E1-C256-2646-0C69-2F2BEC3C2F0D}"/>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a16="http://schemas.microsoft.com/office/drawing/2014/main" id="{DC589366-ED6E-4E45-FC68-8C715148444D}"/>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6" name="Marcador de pie de página 5">
            <a:extLst>
              <a:ext uri="{FF2B5EF4-FFF2-40B4-BE49-F238E27FC236}">
                <a16:creationId xmlns:a16="http://schemas.microsoft.com/office/drawing/2014/main" id="{CD7DF2DA-0DD6-1FE6-47FB-BAE451FCAB9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3B63247-1F90-FD44-E4A3-B31FFCC713A3}"/>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324532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329B94-F168-E7C7-CB94-A2B42E11FD08}"/>
              </a:ext>
            </a:extLst>
          </p:cNvPr>
          <p:cNvSpPr>
            <a:spLocks noGrp="1"/>
          </p:cNvSpPr>
          <p:nvPr>
            <p:ph type="title"/>
          </p:nvPr>
        </p:nvSpPr>
        <p:spPr>
          <a:xfrm>
            <a:off x="839788" y="365125"/>
            <a:ext cx="10515600" cy="1325563"/>
          </a:xfrm>
        </p:spPr>
        <p:txBody>
          <a:bodyPr/>
          <a:lstStyle/>
          <a:p>
            <a:r>
              <a:rPr lang="es-MX"/>
              <a:t>Haz clic para modificar el estilo de título del patrón</a:t>
            </a:r>
          </a:p>
        </p:txBody>
      </p:sp>
      <p:sp>
        <p:nvSpPr>
          <p:cNvPr id="3" name="Marcador de texto 2">
            <a:extLst>
              <a:ext uri="{FF2B5EF4-FFF2-40B4-BE49-F238E27FC236}">
                <a16:creationId xmlns:a16="http://schemas.microsoft.com/office/drawing/2014/main" id="{E220900C-7B8B-01B9-82F1-D89D24BA3E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A88E2F08-1B33-132B-5B4E-ABEBD6AFE7D8}"/>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a16="http://schemas.microsoft.com/office/drawing/2014/main" id="{B91EFA68-1B93-B98F-C71F-CC43216B6C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A1FF8528-AAEA-3D96-60B8-3105FEA64986}"/>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Marcador de fecha 6">
            <a:extLst>
              <a:ext uri="{FF2B5EF4-FFF2-40B4-BE49-F238E27FC236}">
                <a16:creationId xmlns:a16="http://schemas.microsoft.com/office/drawing/2014/main" id="{C5D08AAF-D2F6-62D6-2B2B-8C5B1078F1CF}"/>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8" name="Marcador de pie de página 7">
            <a:extLst>
              <a:ext uri="{FF2B5EF4-FFF2-40B4-BE49-F238E27FC236}">
                <a16:creationId xmlns:a16="http://schemas.microsoft.com/office/drawing/2014/main" id="{23B1775A-4FA3-4990-0C68-78E8F432713A}"/>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858F0EF6-56CB-B619-8258-1FC89324AA99}"/>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1347902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D3C1AF-54EF-5CAA-CE51-C3DE510C7AC6}"/>
              </a:ext>
            </a:extLst>
          </p:cNvPr>
          <p:cNvSpPr>
            <a:spLocks noGrp="1"/>
          </p:cNvSpPr>
          <p:nvPr>
            <p:ph type="title"/>
          </p:nvPr>
        </p:nvSpPr>
        <p:spPr/>
        <p:txBody>
          <a:bodyPr/>
          <a:lstStyle/>
          <a:p>
            <a:r>
              <a:rPr lang="es-MX"/>
              <a:t>Haz clic para modificar el estilo de título del patrón</a:t>
            </a:r>
          </a:p>
        </p:txBody>
      </p:sp>
      <p:sp>
        <p:nvSpPr>
          <p:cNvPr id="3" name="Marcador de fecha 2">
            <a:extLst>
              <a:ext uri="{FF2B5EF4-FFF2-40B4-BE49-F238E27FC236}">
                <a16:creationId xmlns:a16="http://schemas.microsoft.com/office/drawing/2014/main" id="{E1DB279E-21E3-B498-341F-0684A797B294}"/>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4" name="Marcador de pie de página 3">
            <a:extLst>
              <a:ext uri="{FF2B5EF4-FFF2-40B4-BE49-F238E27FC236}">
                <a16:creationId xmlns:a16="http://schemas.microsoft.com/office/drawing/2014/main" id="{B555A453-0443-B037-3F6A-32DF19D1ACA1}"/>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4B2C284F-044F-A384-DE40-D1A36EF55950}"/>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1560683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C010341-83FC-686C-5B68-38CC6203AA1F}"/>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3" name="Marcador de pie de página 2">
            <a:extLst>
              <a:ext uri="{FF2B5EF4-FFF2-40B4-BE49-F238E27FC236}">
                <a16:creationId xmlns:a16="http://schemas.microsoft.com/office/drawing/2014/main" id="{F938E5E0-42DE-2D5D-1D4B-DEF313C44B7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1A8A21F7-AD11-2FEE-DDDC-3AB352580697}"/>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1357136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BDFBBE-BF35-D33D-D8F8-534E90C17A06}"/>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C7D5C0A0-55BE-FA94-5631-2D53952808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a16="http://schemas.microsoft.com/office/drawing/2014/main" id="{6DD0B37D-0335-DF05-14CF-EF18ABBAE1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548E3A90-55E1-4D17-E2EE-1E9E4276FCB5}"/>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6" name="Marcador de pie de página 5">
            <a:extLst>
              <a:ext uri="{FF2B5EF4-FFF2-40B4-BE49-F238E27FC236}">
                <a16:creationId xmlns:a16="http://schemas.microsoft.com/office/drawing/2014/main" id="{AF76F1C4-94AD-6AD0-A0AD-875DA0F90F9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87790DC5-8DC1-341B-BBC4-706552573BF0}"/>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998581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580C7D-83B2-E100-7126-4AFC9AF40B11}"/>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posición de imagen 2">
            <a:extLst>
              <a:ext uri="{FF2B5EF4-FFF2-40B4-BE49-F238E27FC236}">
                <a16:creationId xmlns:a16="http://schemas.microsoft.com/office/drawing/2014/main" id="{B145E01F-6A1B-1573-7DEF-959090607C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B3DCB821-0175-7B01-5C8F-F1858D4C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D489E9EC-D8E6-CDE6-DADA-B979A6D87B99}"/>
              </a:ext>
            </a:extLst>
          </p:cNvPr>
          <p:cNvSpPr>
            <a:spLocks noGrp="1"/>
          </p:cNvSpPr>
          <p:nvPr>
            <p:ph type="dt" sz="half" idx="10"/>
          </p:nvPr>
        </p:nvSpPr>
        <p:spPr/>
        <p:txBody>
          <a:bodyPr/>
          <a:lstStyle/>
          <a:p>
            <a:fld id="{D6BC5BC6-DE57-48BE-A279-86911608AABB}" type="datetimeFigureOut">
              <a:rPr lang="es-MX" smtClean="0"/>
              <a:t>27/08/25</a:t>
            </a:fld>
            <a:endParaRPr lang="es-MX"/>
          </a:p>
        </p:txBody>
      </p:sp>
      <p:sp>
        <p:nvSpPr>
          <p:cNvPr id="6" name="Marcador de pie de página 5">
            <a:extLst>
              <a:ext uri="{FF2B5EF4-FFF2-40B4-BE49-F238E27FC236}">
                <a16:creationId xmlns:a16="http://schemas.microsoft.com/office/drawing/2014/main" id="{A0759845-7FE9-29DF-DD22-9B05E698A47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BF775C27-20DF-C56A-A1A0-0F0F7705AA2B}"/>
              </a:ext>
            </a:extLst>
          </p:cNvPr>
          <p:cNvSpPr>
            <a:spLocks noGrp="1"/>
          </p:cNvSpPr>
          <p:nvPr>
            <p:ph type="sldNum" sz="quarter" idx="12"/>
          </p:nvPr>
        </p:nvSpPr>
        <p:spPr/>
        <p:txBody>
          <a:bodyPr/>
          <a:lstStyle/>
          <a:p>
            <a:fld id="{05D79639-2E66-4CEA-BE4D-ABF68BAAA197}" type="slidenum">
              <a:rPr lang="es-MX" smtClean="0"/>
              <a:t>‹Nº›</a:t>
            </a:fld>
            <a:endParaRPr lang="es-MX"/>
          </a:p>
        </p:txBody>
      </p:sp>
    </p:spTree>
    <p:extLst>
      <p:ext uri="{BB962C8B-B14F-4D97-AF65-F5344CB8AC3E}">
        <p14:creationId xmlns:p14="http://schemas.microsoft.com/office/powerpoint/2010/main" val="4043259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F4762D0-2048-6965-A8CF-A4CEF01B12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p>
        </p:txBody>
      </p:sp>
      <p:sp>
        <p:nvSpPr>
          <p:cNvPr id="3" name="Marcador de texto 2">
            <a:extLst>
              <a:ext uri="{FF2B5EF4-FFF2-40B4-BE49-F238E27FC236}">
                <a16:creationId xmlns:a16="http://schemas.microsoft.com/office/drawing/2014/main" id="{6E723951-A2B7-E90B-192C-7A3B811953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C7CDA232-43E9-1B17-CDC8-57A55FAFFC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BC5BC6-DE57-48BE-A279-86911608AABB}" type="datetimeFigureOut">
              <a:rPr lang="es-MX" smtClean="0"/>
              <a:t>27/08/25</a:t>
            </a:fld>
            <a:endParaRPr lang="es-MX"/>
          </a:p>
        </p:txBody>
      </p:sp>
      <p:sp>
        <p:nvSpPr>
          <p:cNvPr id="5" name="Marcador de pie de página 4">
            <a:extLst>
              <a:ext uri="{FF2B5EF4-FFF2-40B4-BE49-F238E27FC236}">
                <a16:creationId xmlns:a16="http://schemas.microsoft.com/office/drawing/2014/main" id="{686C3116-D303-EBAE-4B0E-937C117C49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MX"/>
          </a:p>
        </p:txBody>
      </p:sp>
      <p:sp>
        <p:nvSpPr>
          <p:cNvPr id="6" name="Marcador de número de diapositiva 5">
            <a:extLst>
              <a:ext uri="{FF2B5EF4-FFF2-40B4-BE49-F238E27FC236}">
                <a16:creationId xmlns:a16="http://schemas.microsoft.com/office/drawing/2014/main" id="{57D445F1-1336-DB8A-4C83-0229A72EC3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D79639-2E66-4CEA-BE4D-ABF68BAAA197}" type="slidenum">
              <a:rPr lang="es-MX" smtClean="0"/>
              <a:t>‹Nº›</a:t>
            </a:fld>
            <a:endParaRPr lang="es-MX"/>
          </a:p>
        </p:txBody>
      </p:sp>
    </p:spTree>
    <p:extLst>
      <p:ext uri="{BB962C8B-B14F-4D97-AF65-F5344CB8AC3E}">
        <p14:creationId xmlns:p14="http://schemas.microsoft.com/office/powerpoint/2010/main" val="174479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20">
            <a:extLst>
              <a:ext uri="{FF2B5EF4-FFF2-40B4-BE49-F238E27FC236}">
                <a16:creationId xmlns:a16="http://schemas.microsoft.com/office/drawing/2014/main" id="{F12E7CC5-C78B-4EBD-9565-3FA00FAA6C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Libros">
            <a:extLst>
              <a:ext uri="{FF2B5EF4-FFF2-40B4-BE49-F238E27FC236}">
                <a16:creationId xmlns:a16="http://schemas.microsoft.com/office/drawing/2014/main" id="{68E04E00-33FD-23EF-FA1F-B7AADBD12A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4988" y="1744515"/>
            <a:ext cx="3368969" cy="3368969"/>
          </a:xfrm>
          <a:prstGeom prst="rect">
            <a:avLst/>
          </a:prstGeom>
        </p:spPr>
      </p:pic>
      <p:sp>
        <p:nvSpPr>
          <p:cNvPr id="34" name="Freeform: Shape 22">
            <a:extLst>
              <a:ext uri="{FF2B5EF4-FFF2-40B4-BE49-F238E27FC236}">
                <a16:creationId xmlns:a16="http://schemas.microsoft.com/office/drawing/2014/main" id="{3A4529A5-F675-429F-8044-01372BB134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ítulo 1">
            <a:extLst>
              <a:ext uri="{FF2B5EF4-FFF2-40B4-BE49-F238E27FC236}">
                <a16:creationId xmlns:a16="http://schemas.microsoft.com/office/drawing/2014/main" id="{578E23FE-6620-028C-37FA-4258DFD6FA18}"/>
              </a:ext>
            </a:extLst>
          </p:cNvPr>
          <p:cNvSpPr>
            <a:spLocks noGrp="1"/>
          </p:cNvSpPr>
          <p:nvPr>
            <p:ph type="ctrTitle"/>
          </p:nvPr>
        </p:nvSpPr>
        <p:spPr>
          <a:xfrm>
            <a:off x="5622061" y="762538"/>
            <a:ext cx="5649349" cy="3199862"/>
          </a:xfrm>
        </p:spPr>
        <p:txBody>
          <a:bodyPr anchor="b">
            <a:normAutofit/>
          </a:bodyPr>
          <a:lstStyle/>
          <a:p>
            <a:pPr algn="l"/>
            <a:r>
              <a:rPr lang="es-MX" sz="4100">
                <a:solidFill>
                  <a:srgbClr val="FFFFFF"/>
                </a:solidFill>
              </a:rPr>
              <a:t>REGIONES:</a:t>
            </a:r>
            <a:br>
              <a:rPr lang="es-MX" sz="4100">
                <a:solidFill>
                  <a:srgbClr val="FFFFFF"/>
                </a:solidFill>
              </a:rPr>
            </a:br>
            <a:r>
              <a:rPr lang="es-MX" sz="4100">
                <a:solidFill>
                  <a:srgbClr val="FFFFFF"/>
                </a:solidFill>
              </a:rPr>
              <a:t> SUEÑOS Y POLÍTICAS TERRITORIALES VERSUS NEOLIBERALISMO</a:t>
            </a:r>
          </a:p>
        </p:txBody>
      </p:sp>
      <p:sp>
        <p:nvSpPr>
          <p:cNvPr id="35"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7682" y="4043302"/>
            <a:ext cx="5303520" cy="18288"/>
          </a:xfrm>
          <a:custGeom>
            <a:avLst/>
            <a:gdLst>
              <a:gd name="connsiteX0" fmla="*/ 0 w 5303520"/>
              <a:gd name="connsiteY0" fmla="*/ 0 h 18288"/>
              <a:gd name="connsiteX1" fmla="*/ 556870 w 5303520"/>
              <a:gd name="connsiteY1" fmla="*/ 0 h 18288"/>
              <a:gd name="connsiteX2" fmla="*/ 1272845 w 5303520"/>
              <a:gd name="connsiteY2" fmla="*/ 0 h 18288"/>
              <a:gd name="connsiteX3" fmla="*/ 1882750 w 5303520"/>
              <a:gd name="connsiteY3" fmla="*/ 0 h 18288"/>
              <a:gd name="connsiteX4" fmla="*/ 2439619 w 5303520"/>
              <a:gd name="connsiteY4" fmla="*/ 0 h 18288"/>
              <a:gd name="connsiteX5" fmla="*/ 3155594 w 5303520"/>
              <a:gd name="connsiteY5" fmla="*/ 0 h 18288"/>
              <a:gd name="connsiteX6" fmla="*/ 3818534 w 5303520"/>
              <a:gd name="connsiteY6" fmla="*/ 0 h 18288"/>
              <a:gd name="connsiteX7" fmla="*/ 4481474 w 5303520"/>
              <a:gd name="connsiteY7" fmla="*/ 0 h 18288"/>
              <a:gd name="connsiteX8" fmla="*/ 5303520 w 5303520"/>
              <a:gd name="connsiteY8" fmla="*/ 0 h 18288"/>
              <a:gd name="connsiteX9" fmla="*/ 5303520 w 5303520"/>
              <a:gd name="connsiteY9" fmla="*/ 18288 h 18288"/>
              <a:gd name="connsiteX10" fmla="*/ 4746650 w 5303520"/>
              <a:gd name="connsiteY10" fmla="*/ 18288 h 18288"/>
              <a:gd name="connsiteX11" fmla="*/ 4242816 w 5303520"/>
              <a:gd name="connsiteY11" fmla="*/ 18288 h 18288"/>
              <a:gd name="connsiteX12" fmla="*/ 3526841 w 5303520"/>
              <a:gd name="connsiteY12" fmla="*/ 18288 h 18288"/>
              <a:gd name="connsiteX13" fmla="*/ 2969971 w 5303520"/>
              <a:gd name="connsiteY13" fmla="*/ 18288 h 18288"/>
              <a:gd name="connsiteX14" fmla="*/ 2253996 w 5303520"/>
              <a:gd name="connsiteY14" fmla="*/ 18288 h 18288"/>
              <a:gd name="connsiteX15" fmla="*/ 1484986 w 5303520"/>
              <a:gd name="connsiteY15" fmla="*/ 18288 h 18288"/>
              <a:gd name="connsiteX16" fmla="*/ 875081 w 5303520"/>
              <a:gd name="connsiteY16" fmla="*/ 18288 h 18288"/>
              <a:gd name="connsiteX17" fmla="*/ 0 w 5303520"/>
              <a:gd name="connsiteY17" fmla="*/ 18288 h 18288"/>
              <a:gd name="connsiteX18" fmla="*/ 0 w 530352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03520" h="18288" fill="none" extrusionOk="0">
                <a:moveTo>
                  <a:pt x="0" y="0"/>
                </a:moveTo>
                <a:cubicBezTo>
                  <a:pt x="191807" y="-19560"/>
                  <a:pt x="373092" y="14032"/>
                  <a:pt x="556870" y="0"/>
                </a:cubicBezTo>
                <a:cubicBezTo>
                  <a:pt x="740648" y="-14032"/>
                  <a:pt x="1109645" y="5886"/>
                  <a:pt x="1272845" y="0"/>
                </a:cubicBezTo>
                <a:cubicBezTo>
                  <a:pt x="1436045" y="-5886"/>
                  <a:pt x="1723352" y="-21940"/>
                  <a:pt x="1882750" y="0"/>
                </a:cubicBezTo>
                <a:cubicBezTo>
                  <a:pt x="2042148" y="21940"/>
                  <a:pt x="2308812" y="-23394"/>
                  <a:pt x="2439619" y="0"/>
                </a:cubicBezTo>
                <a:cubicBezTo>
                  <a:pt x="2570426" y="23394"/>
                  <a:pt x="2936980" y="-3315"/>
                  <a:pt x="3155594" y="0"/>
                </a:cubicBezTo>
                <a:cubicBezTo>
                  <a:pt x="3374208" y="3315"/>
                  <a:pt x="3528026" y="24519"/>
                  <a:pt x="3818534" y="0"/>
                </a:cubicBezTo>
                <a:cubicBezTo>
                  <a:pt x="4109042" y="-24519"/>
                  <a:pt x="4161759" y="-18720"/>
                  <a:pt x="4481474" y="0"/>
                </a:cubicBezTo>
                <a:cubicBezTo>
                  <a:pt x="4801189" y="18720"/>
                  <a:pt x="5011126" y="27308"/>
                  <a:pt x="5303520" y="0"/>
                </a:cubicBezTo>
                <a:cubicBezTo>
                  <a:pt x="5304050" y="6954"/>
                  <a:pt x="5304254" y="12839"/>
                  <a:pt x="5303520" y="18288"/>
                </a:cubicBezTo>
                <a:cubicBezTo>
                  <a:pt x="5132450" y="501"/>
                  <a:pt x="4953391" y="18714"/>
                  <a:pt x="4746650" y="18288"/>
                </a:cubicBezTo>
                <a:cubicBezTo>
                  <a:pt x="4539909" y="17863"/>
                  <a:pt x="4361261" y="7168"/>
                  <a:pt x="4242816" y="18288"/>
                </a:cubicBezTo>
                <a:cubicBezTo>
                  <a:pt x="4124371" y="29408"/>
                  <a:pt x="3754907" y="21026"/>
                  <a:pt x="3526841" y="18288"/>
                </a:cubicBezTo>
                <a:cubicBezTo>
                  <a:pt x="3298775" y="15550"/>
                  <a:pt x="3164473" y="3913"/>
                  <a:pt x="2969971" y="18288"/>
                </a:cubicBezTo>
                <a:cubicBezTo>
                  <a:pt x="2775469" y="32664"/>
                  <a:pt x="2608536" y="2050"/>
                  <a:pt x="2253996" y="18288"/>
                </a:cubicBezTo>
                <a:cubicBezTo>
                  <a:pt x="1899456" y="34526"/>
                  <a:pt x="1752044" y="28789"/>
                  <a:pt x="1484986" y="18288"/>
                </a:cubicBezTo>
                <a:cubicBezTo>
                  <a:pt x="1217928" y="7788"/>
                  <a:pt x="1060609" y="-4784"/>
                  <a:pt x="875081" y="18288"/>
                </a:cubicBezTo>
                <a:cubicBezTo>
                  <a:pt x="689553" y="41360"/>
                  <a:pt x="188846" y="25228"/>
                  <a:pt x="0" y="18288"/>
                </a:cubicBezTo>
                <a:cubicBezTo>
                  <a:pt x="-570" y="9279"/>
                  <a:pt x="132" y="5100"/>
                  <a:pt x="0" y="0"/>
                </a:cubicBezTo>
                <a:close/>
              </a:path>
              <a:path w="5303520" h="18288" stroke="0" extrusionOk="0">
                <a:moveTo>
                  <a:pt x="0" y="0"/>
                </a:moveTo>
                <a:cubicBezTo>
                  <a:pt x="181149" y="2038"/>
                  <a:pt x="442175" y="-27591"/>
                  <a:pt x="609905" y="0"/>
                </a:cubicBezTo>
                <a:cubicBezTo>
                  <a:pt x="777636" y="27591"/>
                  <a:pt x="947554" y="-24271"/>
                  <a:pt x="1113739" y="0"/>
                </a:cubicBezTo>
                <a:cubicBezTo>
                  <a:pt x="1279924" y="24271"/>
                  <a:pt x="1721318" y="-30891"/>
                  <a:pt x="1882750" y="0"/>
                </a:cubicBezTo>
                <a:cubicBezTo>
                  <a:pt x="2044182" y="30891"/>
                  <a:pt x="2270822" y="-14002"/>
                  <a:pt x="2492654" y="0"/>
                </a:cubicBezTo>
                <a:cubicBezTo>
                  <a:pt x="2714486" y="14002"/>
                  <a:pt x="2822632" y="27292"/>
                  <a:pt x="3102559" y="0"/>
                </a:cubicBezTo>
                <a:cubicBezTo>
                  <a:pt x="3382487" y="-27292"/>
                  <a:pt x="3489743" y="-31235"/>
                  <a:pt x="3871570" y="0"/>
                </a:cubicBezTo>
                <a:cubicBezTo>
                  <a:pt x="4253397" y="31235"/>
                  <a:pt x="4301475" y="22800"/>
                  <a:pt x="4428439" y="0"/>
                </a:cubicBezTo>
                <a:cubicBezTo>
                  <a:pt x="4555403" y="-22800"/>
                  <a:pt x="5018410" y="43534"/>
                  <a:pt x="5303520" y="0"/>
                </a:cubicBezTo>
                <a:cubicBezTo>
                  <a:pt x="5302837" y="5414"/>
                  <a:pt x="5302800" y="12510"/>
                  <a:pt x="5303520" y="18288"/>
                </a:cubicBezTo>
                <a:cubicBezTo>
                  <a:pt x="5082751" y="18456"/>
                  <a:pt x="4993374" y="24100"/>
                  <a:pt x="4746650" y="18288"/>
                </a:cubicBezTo>
                <a:cubicBezTo>
                  <a:pt x="4499926" y="12477"/>
                  <a:pt x="4368648" y="-7187"/>
                  <a:pt x="4083710" y="18288"/>
                </a:cubicBezTo>
                <a:cubicBezTo>
                  <a:pt x="3798772" y="43763"/>
                  <a:pt x="3729434" y="5501"/>
                  <a:pt x="3473806" y="18288"/>
                </a:cubicBezTo>
                <a:cubicBezTo>
                  <a:pt x="3218178" y="31075"/>
                  <a:pt x="3056855" y="30003"/>
                  <a:pt x="2704795" y="18288"/>
                </a:cubicBezTo>
                <a:cubicBezTo>
                  <a:pt x="2352735" y="6573"/>
                  <a:pt x="2319447" y="29257"/>
                  <a:pt x="1935785" y="18288"/>
                </a:cubicBezTo>
                <a:cubicBezTo>
                  <a:pt x="1552123" y="7320"/>
                  <a:pt x="1532619" y="-467"/>
                  <a:pt x="1378915" y="18288"/>
                </a:cubicBezTo>
                <a:cubicBezTo>
                  <a:pt x="1225211" y="37043"/>
                  <a:pt x="1038692" y="34308"/>
                  <a:pt x="715975" y="18288"/>
                </a:cubicBezTo>
                <a:cubicBezTo>
                  <a:pt x="393258" y="2268"/>
                  <a:pt x="303768" y="26944"/>
                  <a:pt x="0" y="18288"/>
                </a:cubicBezTo>
                <a:cubicBezTo>
                  <a:pt x="-306" y="11061"/>
                  <a:pt x="-655" y="7751"/>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79B701D7-4B43-D66F-F74E-52C22430B188}"/>
              </a:ext>
            </a:extLst>
          </p:cNvPr>
          <p:cNvSpPr txBox="1"/>
          <p:nvPr/>
        </p:nvSpPr>
        <p:spPr>
          <a:xfrm>
            <a:off x="5953328" y="4980562"/>
            <a:ext cx="3409972" cy="369332"/>
          </a:xfrm>
          <a:prstGeom prst="rect">
            <a:avLst/>
          </a:prstGeom>
          <a:noFill/>
        </p:spPr>
        <p:txBody>
          <a:bodyPr wrap="none" rtlCol="0">
            <a:spAutoFit/>
          </a:bodyPr>
          <a:lstStyle/>
          <a:p>
            <a:r>
              <a:rPr lang="es-MX" dirty="0">
                <a:solidFill>
                  <a:schemeClr val="bg1"/>
                </a:solidFill>
              </a:rPr>
              <a:t>Mario Joaquín Zepeda y Martínez</a:t>
            </a:r>
          </a:p>
        </p:txBody>
      </p:sp>
    </p:spTree>
    <p:extLst>
      <p:ext uri="{BB962C8B-B14F-4D97-AF65-F5344CB8AC3E}">
        <p14:creationId xmlns:p14="http://schemas.microsoft.com/office/powerpoint/2010/main" val="3424141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A2D0EBD-2253-1918-65D5-97AEB35A342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1D46087-090C-0150-F330-5EC8943A2E49}"/>
              </a:ext>
            </a:extLst>
          </p:cNvPr>
          <p:cNvSpPr>
            <a:spLocks noGrp="1"/>
          </p:cNvSpPr>
          <p:nvPr>
            <p:ph type="title"/>
          </p:nvPr>
        </p:nvSpPr>
        <p:spPr>
          <a:xfrm>
            <a:off x="1171074" y="1396686"/>
            <a:ext cx="3240506" cy="4064628"/>
          </a:xfrm>
        </p:spPr>
        <p:txBody>
          <a:bodyPr>
            <a:normAutofit/>
          </a:bodyPr>
          <a:lstStyle/>
          <a:p>
            <a:r>
              <a:rPr lang="es-MX">
                <a:solidFill>
                  <a:srgbClr val="FFFFFF"/>
                </a:solidFill>
              </a:rPr>
              <a:t>La teoría neoliberal aplicada al mercado de la tierra (y al espacio).</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34C91768-4F6E-C4E3-6E31-E97FF70E93CB}"/>
              </a:ext>
            </a:extLst>
          </p:cNvPr>
          <p:cNvSpPr>
            <a:spLocks noGrp="1"/>
          </p:cNvSpPr>
          <p:nvPr>
            <p:ph idx="1"/>
          </p:nvPr>
        </p:nvSpPr>
        <p:spPr>
          <a:xfrm>
            <a:off x="5274903" y="536577"/>
            <a:ext cx="6332658" cy="4619937"/>
          </a:xfrm>
        </p:spPr>
        <p:txBody>
          <a:bodyPr>
            <a:noAutofit/>
          </a:bodyPr>
          <a:lstStyle/>
          <a:p>
            <a:pPr marL="0" indent="0">
              <a:buNone/>
            </a:pPr>
            <a:r>
              <a:rPr lang="es-MX" sz="2000" dirty="0"/>
              <a:t>La ideología neoliberal está sostenida por varias mentiras gordas. Entre las principales:</a:t>
            </a:r>
          </a:p>
          <a:p>
            <a:pPr>
              <a:buFont typeface="Wingdings" panose="05000000000000000000" pitchFamily="2" charset="2"/>
              <a:buChar char="v"/>
            </a:pPr>
            <a:r>
              <a:rPr lang="es-MX" sz="2000" dirty="0"/>
              <a:t>que existe la libre competencia. </a:t>
            </a:r>
          </a:p>
          <a:p>
            <a:pPr>
              <a:buFont typeface="Wingdings" panose="05000000000000000000" pitchFamily="2" charset="2"/>
              <a:buChar char="ü"/>
            </a:pPr>
            <a:r>
              <a:rPr lang="es-MX" sz="2000" dirty="0"/>
              <a:t>Hace más de un siglo que la competencia económica se despliega entre poderosos capitales con fuerza oligopólica y aún monopólica, no entre pequeños y libres competidores;</a:t>
            </a:r>
          </a:p>
          <a:p>
            <a:pPr>
              <a:buFont typeface="Wingdings" panose="05000000000000000000" pitchFamily="2" charset="2"/>
              <a:buChar char="v"/>
            </a:pPr>
            <a:r>
              <a:rPr lang="es-MX" sz="2000" dirty="0"/>
              <a:t>que los mercados tienden permanentemente al equilibrio, y sólo se ven perturbados por fuerzas externas, o la </a:t>
            </a:r>
            <a:r>
              <a:rPr lang="es-MX" sz="2000" dirty="0" err="1"/>
              <a:t>desajustadora</a:t>
            </a:r>
            <a:r>
              <a:rPr lang="es-MX" sz="2000" dirty="0"/>
              <a:t> intervención del estado en la economía. </a:t>
            </a:r>
          </a:p>
          <a:p>
            <a:pPr>
              <a:buFont typeface="Wingdings" panose="05000000000000000000" pitchFamily="2" charset="2"/>
              <a:buChar char="ü"/>
            </a:pPr>
            <a:r>
              <a:rPr lang="es-MX" sz="2000" dirty="0"/>
              <a:t>Desde mediados del siglo XIX se sabe que el capitalismo opera siempre con sus propias tendencias al desequilibrio;</a:t>
            </a:r>
          </a:p>
          <a:p>
            <a:pPr>
              <a:buFont typeface="Wingdings" panose="05000000000000000000" pitchFamily="2" charset="2"/>
              <a:buChar char="v"/>
            </a:pPr>
            <a:r>
              <a:rPr lang="es-MX" sz="2000" dirty="0"/>
              <a:t>Se pretende que la mercancía “tierra”, tiene una vocación definida por razones, naturales, de mercado o técnicas.</a:t>
            </a:r>
          </a:p>
          <a:p>
            <a:pPr>
              <a:buFont typeface="Wingdings" panose="05000000000000000000" pitchFamily="2" charset="2"/>
              <a:buChar char="ü"/>
            </a:pPr>
            <a:r>
              <a:rPr lang="es-MX" sz="2000" dirty="0"/>
              <a:t>El capital impone a la naturaleza las formas y tiempos que necesita</a:t>
            </a:r>
          </a:p>
          <a:p>
            <a:pPr marL="0" indent="0">
              <a:buNone/>
            </a:pPr>
            <a:endParaRPr lang="es-MX" sz="2000" dirty="0"/>
          </a:p>
        </p:txBody>
      </p:sp>
    </p:spTree>
    <p:extLst>
      <p:ext uri="{BB962C8B-B14F-4D97-AF65-F5344CB8AC3E}">
        <p14:creationId xmlns:p14="http://schemas.microsoft.com/office/powerpoint/2010/main" val="397336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972E68-1F5D-FA53-E37A-88A5454A64CC}"/>
              </a:ext>
            </a:extLst>
          </p:cNvPr>
          <p:cNvSpPr>
            <a:spLocks noGrp="1"/>
          </p:cNvSpPr>
          <p:nvPr>
            <p:ph type="title"/>
          </p:nvPr>
        </p:nvSpPr>
        <p:spPr>
          <a:xfrm>
            <a:off x="667691" y="220858"/>
            <a:ext cx="8589264" cy="911630"/>
          </a:xfrm>
        </p:spPr>
        <p:txBody>
          <a:bodyPr/>
          <a:lstStyle/>
          <a:p>
            <a:r>
              <a:rPr lang="es-MX" dirty="0">
                <a:solidFill>
                  <a:srgbClr val="C00000"/>
                </a:solidFill>
              </a:rPr>
              <a:t>La acumulación de capital y la tierra</a:t>
            </a:r>
          </a:p>
        </p:txBody>
      </p:sp>
      <p:sp>
        <p:nvSpPr>
          <p:cNvPr id="3" name="Marcador de contenido 2">
            <a:extLst>
              <a:ext uri="{FF2B5EF4-FFF2-40B4-BE49-F238E27FC236}">
                <a16:creationId xmlns:a16="http://schemas.microsoft.com/office/drawing/2014/main" id="{93529E53-D4B2-06C1-BB10-640A41431371}"/>
              </a:ext>
            </a:extLst>
          </p:cNvPr>
          <p:cNvSpPr>
            <a:spLocks noGrp="1"/>
          </p:cNvSpPr>
          <p:nvPr>
            <p:ph idx="1"/>
          </p:nvPr>
        </p:nvSpPr>
        <p:spPr>
          <a:xfrm>
            <a:off x="175705" y="3283932"/>
            <a:ext cx="1984706" cy="706572"/>
          </a:xfrm>
        </p:spPr>
        <p:txBody>
          <a:bodyPr>
            <a:normAutofit/>
          </a:bodyPr>
          <a:lstStyle/>
          <a:p>
            <a:pPr marL="0" indent="0">
              <a:buNone/>
            </a:pPr>
            <a:r>
              <a:rPr lang="es-MX" sz="2000" b="1" dirty="0">
                <a:solidFill>
                  <a:schemeClr val="accent5"/>
                </a:solidFill>
              </a:rPr>
              <a:t>Dine</a:t>
            </a:r>
            <a:r>
              <a:rPr lang="es-MX" sz="2000" dirty="0"/>
              <a:t>        </a:t>
            </a:r>
            <a:r>
              <a:rPr lang="es-MX" sz="2000" b="1" dirty="0">
                <a:solidFill>
                  <a:schemeClr val="accent2"/>
                </a:solidFill>
              </a:rPr>
              <a:t>Merca</a:t>
            </a:r>
            <a:r>
              <a:rPr lang="es-MX" sz="2000" dirty="0"/>
              <a:t>  </a:t>
            </a:r>
          </a:p>
        </p:txBody>
      </p:sp>
      <p:sp>
        <p:nvSpPr>
          <p:cNvPr id="6" name="Abrir llave 5">
            <a:extLst>
              <a:ext uri="{FF2B5EF4-FFF2-40B4-BE49-F238E27FC236}">
                <a16:creationId xmlns:a16="http://schemas.microsoft.com/office/drawing/2014/main" id="{901E8D7F-A932-7D32-47C9-A3C580FAB317}"/>
              </a:ext>
            </a:extLst>
          </p:cNvPr>
          <p:cNvSpPr/>
          <p:nvPr/>
        </p:nvSpPr>
        <p:spPr>
          <a:xfrm>
            <a:off x="2185361" y="2443397"/>
            <a:ext cx="258952" cy="2652478"/>
          </a:xfrm>
          <a:prstGeom prst="leftBrace">
            <a:avLst>
              <a:gd name="adj1" fmla="val 8333"/>
              <a:gd name="adj2" fmla="val 40663"/>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MX"/>
          </a:p>
        </p:txBody>
      </p:sp>
      <p:sp>
        <p:nvSpPr>
          <p:cNvPr id="7" name="CuadroTexto 6">
            <a:extLst>
              <a:ext uri="{FF2B5EF4-FFF2-40B4-BE49-F238E27FC236}">
                <a16:creationId xmlns:a16="http://schemas.microsoft.com/office/drawing/2014/main" id="{4EE6F293-1A9B-2CE8-D1C9-D480140F35F7}"/>
              </a:ext>
            </a:extLst>
          </p:cNvPr>
          <p:cNvSpPr txBox="1"/>
          <p:nvPr/>
        </p:nvSpPr>
        <p:spPr>
          <a:xfrm>
            <a:off x="2705749" y="2490918"/>
            <a:ext cx="2826543" cy="646331"/>
          </a:xfrm>
          <a:prstGeom prst="rect">
            <a:avLst/>
          </a:prstGeom>
          <a:noFill/>
        </p:spPr>
        <p:txBody>
          <a:bodyPr wrap="none" rtlCol="0">
            <a:spAutoFit/>
          </a:bodyPr>
          <a:lstStyle/>
          <a:p>
            <a:r>
              <a:rPr lang="es-MX" b="1" dirty="0">
                <a:solidFill>
                  <a:schemeClr val="accent2"/>
                </a:solidFill>
              </a:rPr>
              <a:t>Capital Variable  (Salario)</a:t>
            </a:r>
          </a:p>
          <a:p>
            <a:r>
              <a:rPr lang="es-MX" dirty="0"/>
              <a:t>(Fuerza de Trabajo)</a:t>
            </a:r>
          </a:p>
        </p:txBody>
      </p:sp>
      <p:sp>
        <p:nvSpPr>
          <p:cNvPr id="8" name="CuadroTexto 7">
            <a:extLst>
              <a:ext uri="{FF2B5EF4-FFF2-40B4-BE49-F238E27FC236}">
                <a16:creationId xmlns:a16="http://schemas.microsoft.com/office/drawing/2014/main" id="{FE86C31D-8A95-7C7B-0A47-A87F4E518E1D}"/>
              </a:ext>
            </a:extLst>
          </p:cNvPr>
          <p:cNvSpPr txBox="1"/>
          <p:nvPr/>
        </p:nvSpPr>
        <p:spPr>
          <a:xfrm>
            <a:off x="2651813" y="3732864"/>
            <a:ext cx="2873222" cy="1477328"/>
          </a:xfrm>
          <a:prstGeom prst="rect">
            <a:avLst/>
          </a:prstGeom>
          <a:noFill/>
        </p:spPr>
        <p:txBody>
          <a:bodyPr wrap="none" rtlCol="0">
            <a:spAutoFit/>
          </a:bodyPr>
          <a:lstStyle/>
          <a:p>
            <a:r>
              <a:rPr lang="es-MX" b="1" dirty="0">
                <a:solidFill>
                  <a:schemeClr val="accent2"/>
                </a:solidFill>
              </a:rPr>
              <a:t>Capital Fijo</a:t>
            </a:r>
          </a:p>
          <a:p>
            <a:r>
              <a:rPr lang="es-MX" dirty="0"/>
              <a:t>(Instrumentos, </a:t>
            </a:r>
          </a:p>
          <a:p>
            <a:r>
              <a:rPr lang="es-MX" dirty="0"/>
              <a:t>maquinaria, herramientas, </a:t>
            </a:r>
          </a:p>
          <a:p>
            <a:r>
              <a:rPr lang="es-MX" dirty="0"/>
              <a:t>edificios, tecnología </a:t>
            </a:r>
          </a:p>
          <a:p>
            <a:r>
              <a:rPr lang="es-MX" dirty="0"/>
              <a:t>y </a:t>
            </a:r>
            <a:r>
              <a:rPr lang="es-MX" b="1" dirty="0">
                <a:solidFill>
                  <a:srgbClr val="FF0000"/>
                </a:solidFill>
              </a:rPr>
              <a:t>tierra</a:t>
            </a:r>
            <a:r>
              <a:rPr lang="es-MX" dirty="0"/>
              <a:t>)</a:t>
            </a:r>
          </a:p>
        </p:txBody>
      </p:sp>
      <p:sp>
        <p:nvSpPr>
          <p:cNvPr id="9" name="Flecha: a la derecha 8">
            <a:extLst>
              <a:ext uri="{FF2B5EF4-FFF2-40B4-BE49-F238E27FC236}">
                <a16:creationId xmlns:a16="http://schemas.microsoft.com/office/drawing/2014/main" id="{B725FF9E-96F4-BE63-96BD-56AD11825D97}"/>
              </a:ext>
            </a:extLst>
          </p:cNvPr>
          <p:cNvSpPr/>
          <p:nvPr/>
        </p:nvSpPr>
        <p:spPr>
          <a:xfrm>
            <a:off x="4944789" y="3438782"/>
            <a:ext cx="283464" cy="231177"/>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a:extLst>
              <a:ext uri="{FF2B5EF4-FFF2-40B4-BE49-F238E27FC236}">
                <a16:creationId xmlns:a16="http://schemas.microsoft.com/office/drawing/2014/main" id="{0613E17A-8F24-CAFF-E534-3ED52718FD57}"/>
              </a:ext>
            </a:extLst>
          </p:cNvPr>
          <p:cNvSpPr txBox="1"/>
          <p:nvPr/>
        </p:nvSpPr>
        <p:spPr>
          <a:xfrm>
            <a:off x="5411823" y="3087886"/>
            <a:ext cx="1387594" cy="677108"/>
          </a:xfrm>
          <a:prstGeom prst="rect">
            <a:avLst/>
          </a:prstGeom>
          <a:noFill/>
        </p:spPr>
        <p:txBody>
          <a:bodyPr wrap="square" rtlCol="0">
            <a:spAutoFit/>
          </a:bodyPr>
          <a:lstStyle/>
          <a:p>
            <a:r>
              <a:rPr lang="es-MX" b="1" dirty="0">
                <a:solidFill>
                  <a:schemeClr val="accent3"/>
                </a:solidFill>
              </a:rPr>
              <a:t>Producción</a:t>
            </a:r>
          </a:p>
          <a:p>
            <a:r>
              <a:rPr lang="es-MX" b="1" dirty="0">
                <a:solidFill>
                  <a:schemeClr val="accent3"/>
                </a:solidFill>
              </a:rPr>
              <a:t>    …..</a:t>
            </a:r>
            <a:r>
              <a:rPr lang="es-MX" sz="2000" b="1" dirty="0">
                <a:solidFill>
                  <a:schemeClr val="accent3"/>
                </a:solidFill>
              </a:rPr>
              <a:t>M´</a:t>
            </a:r>
          </a:p>
        </p:txBody>
      </p:sp>
      <p:sp>
        <p:nvSpPr>
          <p:cNvPr id="11" name="Flecha: a la derecha 10">
            <a:extLst>
              <a:ext uri="{FF2B5EF4-FFF2-40B4-BE49-F238E27FC236}">
                <a16:creationId xmlns:a16="http://schemas.microsoft.com/office/drawing/2014/main" id="{EF4BEF81-58DA-30DE-106E-58BB6D78C285}"/>
              </a:ext>
            </a:extLst>
          </p:cNvPr>
          <p:cNvSpPr/>
          <p:nvPr/>
        </p:nvSpPr>
        <p:spPr>
          <a:xfrm>
            <a:off x="6915040" y="3469112"/>
            <a:ext cx="283464" cy="231177"/>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dirty="0">
              <a:highlight>
                <a:srgbClr val="FFFF00"/>
              </a:highlight>
            </a:endParaRPr>
          </a:p>
        </p:txBody>
      </p:sp>
      <p:sp>
        <p:nvSpPr>
          <p:cNvPr id="12" name="Marcador de contenido 2">
            <a:extLst>
              <a:ext uri="{FF2B5EF4-FFF2-40B4-BE49-F238E27FC236}">
                <a16:creationId xmlns:a16="http://schemas.microsoft.com/office/drawing/2014/main" id="{B8773B7A-5030-5F8F-C919-66E02ADA6B37}"/>
              </a:ext>
            </a:extLst>
          </p:cNvPr>
          <p:cNvSpPr txBox="1">
            <a:spLocks/>
          </p:cNvSpPr>
          <p:nvPr/>
        </p:nvSpPr>
        <p:spPr>
          <a:xfrm>
            <a:off x="7362868" y="3411943"/>
            <a:ext cx="1564520" cy="9413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dirty="0">
                <a:solidFill>
                  <a:srgbClr val="FF0000"/>
                </a:solidFill>
                <a:sym typeface="Wingdings" panose="05000000000000000000" pitchFamily="2" charset="2"/>
              </a:rPr>
              <a:t>   …..D´ </a:t>
            </a:r>
          </a:p>
          <a:p>
            <a:pPr marL="0" indent="0">
              <a:buNone/>
            </a:pPr>
            <a:r>
              <a:rPr lang="es-MX" sz="2000" dirty="0">
                <a:solidFill>
                  <a:srgbClr val="FF0000"/>
                </a:solidFill>
                <a:sym typeface="Wingdings" panose="05000000000000000000" pitchFamily="2" charset="2"/>
              </a:rPr>
              <a:t>(= </a:t>
            </a:r>
            <a:r>
              <a:rPr lang="es-MX" sz="2000" b="1" dirty="0">
                <a:solidFill>
                  <a:schemeClr val="accent5"/>
                </a:solidFill>
                <a:sym typeface="Wingdings" panose="05000000000000000000" pitchFamily="2" charset="2"/>
              </a:rPr>
              <a:t>D</a:t>
            </a:r>
            <a:r>
              <a:rPr lang="es-MX" sz="2000" dirty="0">
                <a:solidFill>
                  <a:srgbClr val="FF0000"/>
                </a:solidFill>
                <a:sym typeface="Wingdings" panose="05000000000000000000" pitchFamily="2" charset="2"/>
              </a:rPr>
              <a:t> +  g )</a:t>
            </a:r>
            <a:endParaRPr lang="es-MX" sz="2000" dirty="0">
              <a:solidFill>
                <a:srgbClr val="FF0000"/>
              </a:solidFill>
            </a:endParaRPr>
          </a:p>
        </p:txBody>
      </p:sp>
      <p:sp>
        <p:nvSpPr>
          <p:cNvPr id="13" name="CuadroTexto 12">
            <a:extLst>
              <a:ext uri="{FF2B5EF4-FFF2-40B4-BE49-F238E27FC236}">
                <a16:creationId xmlns:a16="http://schemas.microsoft.com/office/drawing/2014/main" id="{33BD0450-BCEE-A26B-C1AD-84E0BDBF53D3}"/>
              </a:ext>
            </a:extLst>
          </p:cNvPr>
          <p:cNvSpPr txBox="1"/>
          <p:nvPr/>
        </p:nvSpPr>
        <p:spPr>
          <a:xfrm>
            <a:off x="7409833" y="3086019"/>
            <a:ext cx="785856" cy="369332"/>
          </a:xfrm>
          <a:prstGeom prst="rect">
            <a:avLst/>
          </a:prstGeom>
          <a:noFill/>
        </p:spPr>
        <p:txBody>
          <a:bodyPr wrap="none" rtlCol="0">
            <a:spAutoFit/>
          </a:bodyPr>
          <a:lstStyle/>
          <a:p>
            <a:r>
              <a:rPr lang="es-MX" b="1" dirty="0">
                <a:solidFill>
                  <a:schemeClr val="tx2">
                    <a:lumMod val="75000"/>
                    <a:lumOff val="25000"/>
                  </a:schemeClr>
                </a:solidFill>
              </a:rPr>
              <a:t>Venta</a:t>
            </a:r>
          </a:p>
        </p:txBody>
      </p:sp>
      <p:sp>
        <p:nvSpPr>
          <p:cNvPr id="26" name="Flecha: curvada hacia la izquierda 25">
            <a:extLst>
              <a:ext uri="{FF2B5EF4-FFF2-40B4-BE49-F238E27FC236}">
                <a16:creationId xmlns:a16="http://schemas.microsoft.com/office/drawing/2014/main" id="{04A9A42A-0D1F-9184-DC2C-260EE1A0CE93}"/>
              </a:ext>
            </a:extLst>
          </p:cNvPr>
          <p:cNvSpPr/>
          <p:nvPr/>
        </p:nvSpPr>
        <p:spPr>
          <a:xfrm rot="5400000">
            <a:off x="4784491" y="780586"/>
            <a:ext cx="1477327" cy="9710929"/>
          </a:xfrm>
          <a:prstGeom prst="curvedLeftArrow">
            <a:avLst>
              <a:gd name="adj1" fmla="val 12740"/>
              <a:gd name="adj2" fmla="val 39203"/>
              <a:gd name="adj3" fmla="val 18957"/>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8" name="Flecha: a la izquierda y arriba 27">
            <a:extLst>
              <a:ext uri="{FF2B5EF4-FFF2-40B4-BE49-F238E27FC236}">
                <a16:creationId xmlns:a16="http://schemas.microsoft.com/office/drawing/2014/main" id="{CB7ED476-18F3-3F46-A6C3-AA540D44D5AB}"/>
              </a:ext>
            </a:extLst>
          </p:cNvPr>
          <p:cNvSpPr/>
          <p:nvPr/>
        </p:nvSpPr>
        <p:spPr>
          <a:xfrm rot="8286049">
            <a:off x="8820981" y="3220432"/>
            <a:ext cx="614179" cy="1324820"/>
          </a:xfrm>
          <a:prstGeom prst="leftUp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9" name="CuadroTexto 28">
            <a:extLst>
              <a:ext uri="{FF2B5EF4-FFF2-40B4-BE49-F238E27FC236}">
                <a16:creationId xmlns:a16="http://schemas.microsoft.com/office/drawing/2014/main" id="{008EDECC-E89A-3736-B5A9-5D9583EC0F37}"/>
              </a:ext>
            </a:extLst>
          </p:cNvPr>
          <p:cNvSpPr txBox="1"/>
          <p:nvPr/>
        </p:nvSpPr>
        <p:spPr>
          <a:xfrm>
            <a:off x="9105798" y="2741560"/>
            <a:ext cx="1233351" cy="646331"/>
          </a:xfrm>
          <a:prstGeom prst="rect">
            <a:avLst/>
          </a:prstGeom>
          <a:noFill/>
        </p:spPr>
        <p:txBody>
          <a:bodyPr wrap="none" rtlCol="0">
            <a:spAutoFit/>
          </a:bodyPr>
          <a:lstStyle/>
          <a:p>
            <a:r>
              <a:rPr lang="es-MX" dirty="0"/>
              <a:t>Consumo </a:t>
            </a:r>
          </a:p>
          <a:p>
            <a:r>
              <a:rPr lang="es-MX" dirty="0"/>
              <a:t>capitalista</a:t>
            </a:r>
          </a:p>
        </p:txBody>
      </p:sp>
      <p:sp>
        <p:nvSpPr>
          <p:cNvPr id="30" name="CuadroTexto 29">
            <a:extLst>
              <a:ext uri="{FF2B5EF4-FFF2-40B4-BE49-F238E27FC236}">
                <a16:creationId xmlns:a16="http://schemas.microsoft.com/office/drawing/2014/main" id="{DC30B28A-AC18-1A27-D582-5991391365B2}"/>
              </a:ext>
            </a:extLst>
          </p:cNvPr>
          <p:cNvSpPr txBox="1"/>
          <p:nvPr/>
        </p:nvSpPr>
        <p:spPr>
          <a:xfrm>
            <a:off x="9435997" y="4172596"/>
            <a:ext cx="2664447" cy="646331"/>
          </a:xfrm>
          <a:prstGeom prst="rect">
            <a:avLst/>
          </a:prstGeom>
          <a:noFill/>
        </p:spPr>
        <p:txBody>
          <a:bodyPr wrap="none" rtlCol="0">
            <a:spAutoFit/>
          </a:bodyPr>
          <a:lstStyle/>
          <a:p>
            <a:r>
              <a:rPr lang="es-MX" dirty="0"/>
              <a:t>Reinversión </a:t>
            </a:r>
          </a:p>
          <a:p>
            <a:r>
              <a:rPr lang="es-MX" dirty="0"/>
              <a:t>(Inversión incrementada)</a:t>
            </a:r>
          </a:p>
        </p:txBody>
      </p:sp>
      <p:cxnSp>
        <p:nvCxnSpPr>
          <p:cNvPr id="32" name="Conector recto de flecha 31">
            <a:extLst>
              <a:ext uri="{FF2B5EF4-FFF2-40B4-BE49-F238E27FC236}">
                <a16:creationId xmlns:a16="http://schemas.microsoft.com/office/drawing/2014/main" id="{AB95B016-E8B4-EA30-D8D4-668106F8EFDF}"/>
              </a:ext>
            </a:extLst>
          </p:cNvPr>
          <p:cNvCxnSpPr>
            <a:cxnSpLocks/>
          </p:cNvCxnSpPr>
          <p:nvPr/>
        </p:nvCxnSpPr>
        <p:spPr>
          <a:xfrm flipV="1">
            <a:off x="10409432" y="2510954"/>
            <a:ext cx="382040" cy="6255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3" name="CuadroTexto 32">
            <a:extLst>
              <a:ext uri="{FF2B5EF4-FFF2-40B4-BE49-F238E27FC236}">
                <a16:creationId xmlns:a16="http://schemas.microsoft.com/office/drawing/2014/main" id="{3F44F50D-A856-0729-AA67-5A5F7EB8A568}"/>
              </a:ext>
            </a:extLst>
          </p:cNvPr>
          <p:cNvSpPr txBox="1"/>
          <p:nvPr/>
        </p:nvSpPr>
        <p:spPr>
          <a:xfrm>
            <a:off x="9852189" y="1520067"/>
            <a:ext cx="2211183" cy="923330"/>
          </a:xfrm>
          <a:prstGeom prst="rect">
            <a:avLst/>
          </a:prstGeom>
          <a:noFill/>
        </p:spPr>
        <p:txBody>
          <a:bodyPr wrap="none" rtlCol="0">
            <a:spAutoFit/>
          </a:bodyPr>
          <a:lstStyle/>
          <a:p>
            <a:r>
              <a:rPr lang="es-MX" dirty="0">
                <a:solidFill>
                  <a:srgbClr val="FF0000"/>
                </a:solidFill>
              </a:rPr>
              <a:t>Tierra o renta para</a:t>
            </a:r>
          </a:p>
          <a:p>
            <a:r>
              <a:rPr lang="es-MX" dirty="0">
                <a:solidFill>
                  <a:srgbClr val="FF0000"/>
                </a:solidFill>
              </a:rPr>
              <a:t>propietarios, ahorro,</a:t>
            </a:r>
          </a:p>
          <a:p>
            <a:r>
              <a:rPr lang="es-MX" dirty="0">
                <a:solidFill>
                  <a:srgbClr val="FF0000"/>
                </a:solidFill>
              </a:rPr>
              <a:t>esparcimiento, etc</a:t>
            </a:r>
            <a:r>
              <a:rPr lang="es-MX" dirty="0"/>
              <a:t>.</a:t>
            </a:r>
          </a:p>
        </p:txBody>
      </p:sp>
      <p:cxnSp>
        <p:nvCxnSpPr>
          <p:cNvPr id="34" name="Conector recto de flecha 33">
            <a:extLst>
              <a:ext uri="{FF2B5EF4-FFF2-40B4-BE49-F238E27FC236}">
                <a16:creationId xmlns:a16="http://schemas.microsoft.com/office/drawing/2014/main" id="{D8C34A89-8CC0-B431-B3AC-2ABC09F94FDD}"/>
              </a:ext>
            </a:extLst>
          </p:cNvPr>
          <p:cNvCxnSpPr>
            <a:cxnSpLocks/>
          </p:cNvCxnSpPr>
          <p:nvPr/>
        </p:nvCxnSpPr>
        <p:spPr>
          <a:xfrm>
            <a:off x="10409432" y="3158998"/>
            <a:ext cx="648205" cy="3205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7" name="CuadroTexto 36">
            <a:extLst>
              <a:ext uri="{FF2B5EF4-FFF2-40B4-BE49-F238E27FC236}">
                <a16:creationId xmlns:a16="http://schemas.microsoft.com/office/drawing/2014/main" id="{827A6E51-0C3F-F368-9110-1B1DEA5F8EAD}"/>
              </a:ext>
            </a:extLst>
          </p:cNvPr>
          <p:cNvSpPr txBox="1"/>
          <p:nvPr/>
        </p:nvSpPr>
        <p:spPr>
          <a:xfrm>
            <a:off x="11198584" y="3145946"/>
            <a:ext cx="780983" cy="646331"/>
          </a:xfrm>
          <a:prstGeom prst="rect">
            <a:avLst/>
          </a:prstGeom>
          <a:noFill/>
        </p:spPr>
        <p:txBody>
          <a:bodyPr wrap="none" rtlCol="0">
            <a:spAutoFit/>
          </a:bodyPr>
          <a:lstStyle/>
          <a:p>
            <a:r>
              <a:rPr lang="es-MX" dirty="0"/>
              <a:t>Otras </a:t>
            </a:r>
          </a:p>
          <a:p>
            <a:r>
              <a:rPr lang="es-MX" dirty="0"/>
              <a:t>cosas</a:t>
            </a:r>
          </a:p>
        </p:txBody>
      </p:sp>
      <p:cxnSp>
        <p:nvCxnSpPr>
          <p:cNvPr id="39" name="Conector recto de flecha 38">
            <a:extLst>
              <a:ext uri="{FF2B5EF4-FFF2-40B4-BE49-F238E27FC236}">
                <a16:creationId xmlns:a16="http://schemas.microsoft.com/office/drawing/2014/main" id="{3C512282-786A-2D6E-82F0-3B296E472FE5}"/>
              </a:ext>
            </a:extLst>
          </p:cNvPr>
          <p:cNvCxnSpPr>
            <a:cxnSpLocks/>
          </p:cNvCxnSpPr>
          <p:nvPr/>
        </p:nvCxnSpPr>
        <p:spPr>
          <a:xfrm flipV="1">
            <a:off x="5262714" y="1464311"/>
            <a:ext cx="368854" cy="9642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CuadroTexto 39">
            <a:extLst>
              <a:ext uri="{FF2B5EF4-FFF2-40B4-BE49-F238E27FC236}">
                <a16:creationId xmlns:a16="http://schemas.microsoft.com/office/drawing/2014/main" id="{25DCD425-7199-C100-0FEE-2B5A58291850}"/>
              </a:ext>
            </a:extLst>
          </p:cNvPr>
          <p:cNvSpPr txBox="1"/>
          <p:nvPr/>
        </p:nvSpPr>
        <p:spPr>
          <a:xfrm>
            <a:off x="5693184" y="1368012"/>
            <a:ext cx="2452979" cy="1200329"/>
          </a:xfrm>
          <a:prstGeom prst="rect">
            <a:avLst/>
          </a:prstGeom>
          <a:noFill/>
        </p:spPr>
        <p:txBody>
          <a:bodyPr wrap="none" rtlCol="0">
            <a:spAutoFit/>
          </a:bodyPr>
          <a:lstStyle/>
          <a:p>
            <a:r>
              <a:rPr lang="es-MX" dirty="0">
                <a:solidFill>
                  <a:srgbClr val="FF0000"/>
                </a:solidFill>
              </a:rPr>
              <a:t>Tierra o renta para</a:t>
            </a:r>
          </a:p>
          <a:p>
            <a:r>
              <a:rPr lang="es-MX" dirty="0">
                <a:solidFill>
                  <a:srgbClr val="FF0000"/>
                </a:solidFill>
              </a:rPr>
              <a:t>vivienda asalariada, </a:t>
            </a:r>
          </a:p>
          <a:p>
            <a:endParaRPr lang="es-MX" dirty="0"/>
          </a:p>
          <a:p>
            <a:r>
              <a:rPr lang="es-MX" dirty="0"/>
              <a:t>Alimentos, otras cosas</a:t>
            </a:r>
          </a:p>
        </p:txBody>
      </p:sp>
      <p:sp>
        <p:nvSpPr>
          <p:cNvPr id="44" name="Flecha: a la derecha 43">
            <a:extLst>
              <a:ext uri="{FF2B5EF4-FFF2-40B4-BE49-F238E27FC236}">
                <a16:creationId xmlns:a16="http://schemas.microsoft.com/office/drawing/2014/main" id="{C6DA9CDF-6945-AE90-F1AA-6D5E2BEF811D}"/>
              </a:ext>
            </a:extLst>
          </p:cNvPr>
          <p:cNvSpPr/>
          <p:nvPr/>
        </p:nvSpPr>
        <p:spPr>
          <a:xfrm>
            <a:off x="886841" y="3140610"/>
            <a:ext cx="290660" cy="286644"/>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Conector recto de flecha 45">
            <a:extLst>
              <a:ext uri="{FF2B5EF4-FFF2-40B4-BE49-F238E27FC236}">
                <a16:creationId xmlns:a16="http://schemas.microsoft.com/office/drawing/2014/main" id="{6D49A2D1-31DD-066B-879A-2A705EA66513}"/>
              </a:ext>
            </a:extLst>
          </p:cNvPr>
          <p:cNvCxnSpPr>
            <a:cxnSpLocks/>
          </p:cNvCxnSpPr>
          <p:nvPr/>
        </p:nvCxnSpPr>
        <p:spPr>
          <a:xfrm flipV="1">
            <a:off x="5262714" y="2335387"/>
            <a:ext cx="328004" cy="1013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4411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E6E391-D7AB-7C37-E68B-B27A7427C4D6}"/>
              </a:ext>
            </a:extLst>
          </p:cNvPr>
          <p:cNvSpPr>
            <a:spLocks noGrp="1"/>
          </p:cNvSpPr>
          <p:nvPr>
            <p:ph type="title"/>
          </p:nvPr>
        </p:nvSpPr>
        <p:spPr>
          <a:xfrm>
            <a:off x="735354" y="161736"/>
            <a:ext cx="10515600" cy="1325563"/>
          </a:xfrm>
        </p:spPr>
        <p:txBody>
          <a:bodyPr>
            <a:normAutofit/>
          </a:bodyPr>
          <a:lstStyle/>
          <a:p>
            <a:r>
              <a:rPr lang="es-MX" sz="3200" b="1" dirty="0">
                <a:solidFill>
                  <a:srgbClr val="C00000"/>
                </a:solidFill>
              </a:rPr>
              <a:t>El suelo para la vivienda : ingreso-renta y tiempo de transporte</a:t>
            </a:r>
          </a:p>
        </p:txBody>
      </p:sp>
      <p:sp>
        <p:nvSpPr>
          <p:cNvPr id="4" name="Elipse 3">
            <a:extLst>
              <a:ext uri="{FF2B5EF4-FFF2-40B4-BE49-F238E27FC236}">
                <a16:creationId xmlns:a16="http://schemas.microsoft.com/office/drawing/2014/main" id="{23037088-A86D-5EB6-1BE9-C92756A24419}"/>
              </a:ext>
            </a:extLst>
          </p:cNvPr>
          <p:cNvSpPr/>
          <p:nvPr/>
        </p:nvSpPr>
        <p:spPr>
          <a:xfrm>
            <a:off x="3359626" y="2501392"/>
            <a:ext cx="2239553" cy="1491792"/>
          </a:xfrm>
          <a:prstGeom prst="ellipse">
            <a:avLst/>
          </a:prstGeom>
          <a:solidFill>
            <a:schemeClr val="accent1">
              <a:alpha val="3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t>Área Central Ciudad</a:t>
            </a:r>
          </a:p>
          <a:p>
            <a:pPr algn="ctr"/>
            <a:r>
              <a:rPr lang="es-MX" b="1" dirty="0"/>
              <a:t>Más amenidades</a:t>
            </a:r>
          </a:p>
        </p:txBody>
      </p:sp>
      <p:sp>
        <p:nvSpPr>
          <p:cNvPr id="5" name="Elipse 4">
            <a:extLst>
              <a:ext uri="{FF2B5EF4-FFF2-40B4-BE49-F238E27FC236}">
                <a16:creationId xmlns:a16="http://schemas.microsoft.com/office/drawing/2014/main" id="{A476968D-4009-0520-2BC1-C29F026A4204}"/>
              </a:ext>
            </a:extLst>
          </p:cNvPr>
          <p:cNvSpPr/>
          <p:nvPr/>
        </p:nvSpPr>
        <p:spPr>
          <a:xfrm>
            <a:off x="3259381" y="2024185"/>
            <a:ext cx="3459636" cy="2840423"/>
          </a:xfrm>
          <a:prstGeom prst="ellipse">
            <a:avLst/>
          </a:prstGeom>
          <a:solidFill>
            <a:schemeClr val="accent1">
              <a:alpha val="0"/>
            </a:scheme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dirty="0">
              <a:solidFill>
                <a:srgbClr val="FF0000"/>
              </a:solidFill>
            </a:endParaRPr>
          </a:p>
          <a:p>
            <a:pPr algn="ctr"/>
            <a:endParaRPr lang="es-MX" dirty="0">
              <a:solidFill>
                <a:srgbClr val="FF0000"/>
              </a:solidFill>
            </a:endParaRPr>
          </a:p>
          <a:p>
            <a:pPr algn="ctr"/>
            <a:endParaRPr lang="es-MX" dirty="0">
              <a:solidFill>
                <a:srgbClr val="FF0000"/>
              </a:solidFill>
            </a:endParaRPr>
          </a:p>
          <a:p>
            <a:pPr algn="ctr"/>
            <a:endParaRPr lang="es-MX" dirty="0">
              <a:solidFill>
                <a:srgbClr val="FF0000"/>
              </a:solidFill>
            </a:endParaRPr>
          </a:p>
          <a:p>
            <a:pPr algn="ctr"/>
            <a:r>
              <a:rPr lang="es-MX" dirty="0">
                <a:solidFill>
                  <a:srgbClr val="FF0000"/>
                </a:solidFill>
              </a:rPr>
              <a:t>						    </a:t>
            </a:r>
            <a:r>
              <a:rPr lang="es-MX" sz="2800" dirty="0">
                <a:solidFill>
                  <a:srgbClr val="FF0000"/>
                </a:solidFill>
              </a:rPr>
              <a:t>Ingreso-Renta </a:t>
            </a:r>
            <a:r>
              <a:rPr lang="es-MX" sz="1100" dirty="0">
                <a:solidFill>
                  <a:schemeClr val="accent5"/>
                </a:solidFill>
              </a:rPr>
              <a:t>Tiempo transporte</a:t>
            </a:r>
          </a:p>
        </p:txBody>
      </p:sp>
      <p:sp>
        <p:nvSpPr>
          <p:cNvPr id="6" name="Elipse 5">
            <a:extLst>
              <a:ext uri="{FF2B5EF4-FFF2-40B4-BE49-F238E27FC236}">
                <a16:creationId xmlns:a16="http://schemas.microsoft.com/office/drawing/2014/main" id="{3FF934ED-1239-CD99-EC98-5E86D2419BB5}"/>
              </a:ext>
            </a:extLst>
          </p:cNvPr>
          <p:cNvSpPr/>
          <p:nvPr/>
        </p:nvSpPr>
        <p:spPr>
          <a:xfrm>
            <a:off x="2710458" y="1487299"/>
            <a:ext cx="8540496" cy="4639181"/>
          </a:xfrm>
          <a:prstGeom prst="ellipse">
            <a:avLst/>
          </a:prstGeom>
          <a:solidFill>
            <a:schemeClr val="accent1">
              <a:alpha val="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dirty="0">
                <a:solidFill>
                  <a:srgbClr val="7030A0"/>
                </a:solidFill>
              </a:rPr>
              <a:t>						                        														      		     		</a:t>
            </a:r>
            <a:r>
              <a:rPr lang="es-MX" dirty="0">
                <a:solidFill>
                  <a:srgbClr val="FF0000"/>
                </a:solidFill>
              </a:rPr>
              <a:t>Ingreso-</a:t>
            </a:r>
            <a:r>
              <a:rPr lang="es-MX" sz="1600" dirty="0">
                <a:solidFill>
                  <a:srgbClr val="FF0000"/>
                </a:solidFill>
              </a:rPr>
              <a:t>Renta</a:t>
            </a:r>
          </a:p>
          <a:p>
            <a:pPr algn="ctr"/>
            <a:r>
              <a:rPr lang="es-MX" dirty="0">
                <a:solidFill>
                  <a:srgbClr val="7030A0"/>
                </a:solidFill>
              </a:rPr>
              <a:t>		</a:t>
            </a:r>
            <a:r>
              <a:rPr lang="es-MX" sz="2400" dirty="0">
                <a:solidFill>
                  <a:schemeClr val="accent5"/>
                </a:solidFill>
              </a:rPr>
              <a:t>Tiempo de transporte</a:t>
            </a:r>
          </a:p>
        </p:txBody>
      </p:sp>
    </p:spTree>
    <p:extLst>
      <p:ext uri="{BB962C8B-B14F-4D97-AF65-F5344CB8AC3E}">
        <p14:creationId xmlns:p14="http://schemas.microsoft.com/office/powerpoint/2010/main" val="609172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0D82039-0F6D-7D11-3C18-81EB70055D7A}"/>
              </a:ext>
            </a:extLst>
          </p:cNvPr>
          <p:cNvSpPr txBox="1"/>
          <p:nvPr/>
        </p:nvSpPr>
        <p:spPr>
          <a:xfrm>
            <a:off x="682752" y="347651"/>
            <a:ext cx="10515600" cy="1133499"/>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2400" b="1" kern="1200" dirty="0" err="1">
                <a:solidFill>
                  <a:srgbClr val="C00000"/>
                </a:solidFill>
                <a:latin typeface="+mj-lt"/>
                <a:ea typeface="+mj-ea"/>
                <a:cs typeface="+mj-cs"/>
              </a:rPr>
              <a:t>Posibles</a:t>
            </a:r>
            <a:r>
              <a:rPr lang="en-US" sz="2400" b="1" kern="1200" dirty="0">
                <a:solidFill>
                  <a:srgbClr val="C00000"/>
                </a:solidFill>
                <a:latin typeface="+mj-lt"/>
                <a:ea typeface="+mj-ea"/>
                <a:cs typeface="+mj-cs"/>
              </a:rPr>
              <a:t> </a:t>
            </a:r>
            <a:r>
              <a:rPr lang="en-US" sz="2400" b="1" kern="1200" dirty="0" err="1">
                <a:solidFill>
                  <a:srgbClr val="C00000"/>
                </a:solidFill>
                <a:latin typeface="+mj-lt"/>
                <a:ea typeface="+mj-ea"/>
                <a:cs typeface="+mj-cs"/>
              </a:rPr>
              <a:t>usos</a:t>
            </a:r>
            <a:r>
              <a:rPr lang="en-US" sz="2400" b="1" kern="1200" dirty="0">
                <a:solidFill>
                  <a:srgbClr val="C00000"/>
                </a:solidFill>
                <a:latin typeface="+mj-lt"/>
                <a:ea typeface="+mj-ea"/>
                <a:cs typeface="+mj-cs"/>
              </a:rPr>
              <a:t> del </a:t>
            </a:r>
            <a:r>
              <a:rPr lang="en-US" sz="2400" b="1" kern="1200" dirty="0" err="1">
                <a:solidFill>
                  <a:srgbClr val="C00000"/>
                </a:solidFill>
                <a:latin typeface="+mj-lt"/>
                <a:ea typeface="+mj-ea"/>
                <a:cs typeface="+mj-cs"/>
              </a:rPr>
              <a:t>suelo</a:t>
            </a:r>
            <a:r>
              <a:rPr lang="en-US" sz="2400" b="1" kern="1200" dirty="0">
                <a:solidFill>
                  <a:srgbClr val="C00000"/>
                </a:solidFill>
                <a:latin typeface="+mj-lt"/>
                <a:ea typeface="+mj-ea"/>
                <a:cs typeface="+mj-cs"/>
              </a:rPr>
              <a:t> para la </a:t>
            </a:r>
            <a:r>
              <a:rPr lang="en-US" sz="2400" b="1" kern="1200" dirty="0" err="1">
                <a:solidFill>
                  <a:srgbClr val="C00000"/>
                </a:solidFill>
                <a:latin typeface="+mj-lt"/>
                <a:ea typeface="+mj-ea"/>
                <a:cs typeface="+mj-cs"/>
              </a:rPr>
              <a:t>producción</a:t>
            </a:r>
            <a:r>
              <a:rPr lang="en-US" sz="2400" b="1" kern="1200" dirty="0">
                <a:solidFill>
                  <a:srgbClr val="C00000"/>
                </a:solidFill>
                <a:latin typeface="+mj-lt"/>
                <a:ea typeface="+mj-ea"/>
                <a:cs typeface="+mj-cs"/>
              </a:rPr>
              <a:t>, </a:t>
            </a:r>
            <a:r>
              <a:rPr lang="en-US" sz="2400" b="1" kern="1200" dirty="0" err="1">
                <a:solidFill>
                  <a:srgbClr val="C00000"/>
                </a:solidFill>
                <a:latin typeface="+mj-lt"/>
                <a:ea typeface="+mj-ea"/>
                <a:cs typeface="+mj-cs"/>
              </a:rPr>
              <a:t>los</a:t>
            </a:r>
            <a:r>
              <a:rPr lang="en-US" sz="2400" b="1" kern="1200" dirty="0">
                <a:solidFill>
                  <a:srgbClr val="C00000"/>
                </a:solidFill>
                <a:latin typeface="+mj-lt"/>
                <a:ea typeface="+mj-ea"/>
                <a:cs typeface="+mj-cs"/>
              </a:rPr>
              <a:t> </a:t>
            </a:r>
            <a:r>
              <a:rPr lang="en-US" sz="2400" b="1" kern="1200" dirty="0" err="1">
                <a:solidFill>
                  <a:srgbClr val="C00000"/>
                </a:solidFill>
                <a:latin typeface="+mj-lt"/>
                <a:ea typeface="+mj-ea"/>
                <a:cs typeface="+mj-cs"/>
              </a:rPr>
              <a:t>servicios</a:t>
            </a:r>
            <a:r>
              <a:rPr lang="en-US" sz="2400" b="1" kern="1200" dirty="0">
                <a:solidFill>
                  <a:srgbClr val="C00000"/>
                </a:solidFill>
                <a:latin typeface="+mj-lt"/>
                <a:ea typeface="+mj-ea"/>
                <a:cs typeface="+mj-cs"/>
              </a:rPr>
              <a:t>, </a:t>
            </a:r>
          </a:p>
          <a:p>
            <a:pPr algn="ctr">
              <a:lnSpc>
                <a:spcPct val="90000"/>
              </a:lnSpc>
              <a:spcBef>
                <a:spcPct val="0"/>
              </a:spcBef>
              <a:spcAft>
                <a:spcPts val="600"/>
              </a:spcAft>
            </a:pPr>
            <a:r>
              <a:rPr lang="en-US" sz="2400" b="1" kern="1200" dirty="0">
                <a:solidFill>
                  <a:srgbClr val="C00000"/>
                </a:solidFill>
                <a:latin typeface="+mj-lt"/>
                <a:ea typeface="+mj-ea"/>
                <a:cs typeface="+mj-cs"/>
              </a:rPr>
              <a:t>la </a:t>
            </a:r>
            <a:r>
              <a:rPr lang="en-US" sz="2400" b="1" kern="1200" dirty="0" err="1">
                <a:solidFill>
                  <a:srgbClr val="C00000"/>
                </a:solidFill>
                <a:latin typeface="+mj-lt"/>
                <a:ea typeface="+mj-ea"/>
                <a:cs typeface="+mj-cs"/>
              </a:rPr>
              <a:t>vivienda</a:t>
            </a:r>
            <a:r>
              <a:rPr lang="en-US" sz="2400" b="1" kern="1200" dirty="0">
                <a:solidFill>
                  <a:srgbClr val="C00000"/>
                </a:solidFill>
                <a:latin typeface="+mj-lt"/>
                <a:ea typeface="+mj-ea"/>
                <a:cs typeface="+mj-cs"/>
              </a:rPr>
              <a:t> y las </a:t>
            </a:r>
            <a:r>
              <a:rPr lang="en-US" sz="2400" b="1" kern="1200" dirty="0" err="1">
                <a:solidFill>
                  <a:srgbClr val="C00000"/>
                </a:solidFill>
                <a:latin typeface="+mj-lt"/>
                <a:ea typeface="+mj-ea"/>
                <a:cs typeface="+mj-cs"/>
              </a:rPr>
              <a:t>reservas</a:t>
            </a:r>
            <a:r>
              <a:rPr lang="en-US" sz="2400" b="1" kern="1200" dirty="0">
                <a:solidFill>
                  <a:srgbClr val="C00000"/>
                </a:solidFill>
                <a:latin typeface="+mj-lt"/>
                <a:ea typeface="+mj-ea"/>
                <a:cs typeface="+mj-cs"/>
              </a:rPr>
              <a:t> naturales</a:t>
            </a:r>
          </a:p>
        </p:txBody>
      </p:sp>
      <p:graphicFrame>
        <p:nvGraphicFramePr>
          <p:cNvPr id="10" name="Marcador de contenido 9">
            <a:extLst>
              <a:ext uri="{FF2B5EF4-FFF2-40B4-BE49-F238E27FC236}">
                <a16:creationId xmlns:a16="http://schemas.microsoft.com/office/drawing/2014/main" id="{6F20D003-7CD0-1C3C-BEC1-BCFE67FA4F15}"/>
              </a:ext>
            </a:extLst>
          </p:cNvPr>
          <p:cNvGraphicFramePr>
            <a:graphicFrameLocks noGrp="1"/>
          </p:cNvGraphicFramePr>
          <p:nvPr>
            <p:ph idx="1"/>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9860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ítulo 1">
            <a:extLst>
              <a:ext uri="{FF2B5EF4-FFF2-40B4-BE49-F238E27FC236}">
                <a16:creationId xmlns:a16="http://schemas.microsoft.com/office/drawing/2014/main" id="{01E78620-1DCA-3191-2379-0FCF81544E92}"/>
              </a:ext>
            </a:extLst>
          </p:cNvPr>
          <p:cNvSpPr>
            <a:spLocks noGrp="1"/>
          </p:cNvSpPr>
          <p:nvPr>
            <p:ph type="title"/>
          </p:nvPr>
        </p:nvSpPr>
        <p:spPr>
          <a:xfrm>
            <a:off x="640080" y="1243013"/>
            <a:ext cx="3855720" cy="4371974"/>
          </a:xfrm>
        </p:spPr>
        <p:txBody>
          <a:bodyPr>
            <a:normAutofit/>
          </a:bodyPr>
          <a:lstStyle/>
          <a:p>
            <a:r>
              <a:rPr lang="es-MX" sz="3600">
                <a:solidFill>
                  <a:schemeClr val="tx2"/>
                </a:solidFill>
              </a:rPr>
              <a:t>Movilización social e intervención del estado</a:t>
            </a:r>
          </a:p>
        </p:txBody>
      </p:sp>
      <p:sp>
        <p:nvSpPr>
          <p:cNvPr id="3" name="Marcador de contenido 2">
            <a:extLst>
              <a:ext uri="{FF2B5EF4-FFF2-40B4-BE49-F238E27FC236}">
                <a16:creationId xmlns:a16="http://schemas.microsoft.com/office/drawing/2014/main" id="{EDA08390-824D-9AC0-663F-89BC6C5F891A}"/>
              </a:ext>
            </a:extLst>
          </p:cNvPr>
          <p:cNvSpPr>
            <a:spLocks noGrp="1"/>
          </p:cNvSpPr>
          <p:nvPr>
            <p:ph idx="1"/>
          </p:nvPr>
        </p:nvSpPr>
        <p:spPr>
          <a:xfrm>
            <a:off x="5438775" y="804672"/>
            <a:ext cx="6343650" cy="5230368"/>
          </a:xfrm>
        </p:spPr>
        <p:txBody>
          <a:bodyPr anchor="ctr">
            <a:normAutofit fontScale="92500" lnSpcReduction="10000"/>
          </a:bodyPr>
          <a:lstStyle/>
          <a:p>
            <a:endParaRPr lang="es-MX" sz="2400" dirty="0">
              <a:solidFill>
                <a:schemeClr val="tx2"/>
              </a:solidFill>
            </a:endParaRPr>
          </a:p>
          <a:p>
            <a:pPr>
              <a:buFont typeface="Wingdings" panose="05000000000000000000" pitchFamily="2" charset="2"/>
              <a:buChar char="ü"/>
            </a:pPr>
            <a:r>
              <a:rPr lang="es-MX" sz="2400" dirty="0">
                <a:solidFill>
                  <a:schemeClr val="tx2"/>
                </a:solidFill>
              </a:rPr>
              <a:t>La movilización y lucha social ha permitido, en distintas épocas, a los habitantes del país,  de regiones, entidades, pueblos, localidades y barrios, poner límites y condiciones al uso de la tierra por parte del capital.</a:t>
            </a:r>
          </a:p>
          <a:p>
            <a:pPr>
              <a:buFont typeface="Wingdings" panose="05000000000000000000" pitchFamily="2" charset="2"/>
              <a:buChar char="ü"/>
            </a:pPr>
            <a:r>
              <a:rPr lang="es-MX" sz="2400" dirty="0">
                <a:solidFill>
                  <a:schemeClr val="tx2"/>
                </a:solidFill>
              </a:rPr>
              <a:t>Con estos esfuerzos se ha definido la configuración actual del espacio nacional. </a:t>
            </a:r>
          </a:p>
          <a:p>
            <a:pPr>
              <a:buFont typeface="Wingdings" panose="05000000000000000000" pitchFamily="2" charset="2"/>
              <a:buChar char="ü"/>
            </a:pPr>
            <a:r>
              <a:rPr lang="es-MX" sz="2400" dirty="0">
                <a:solidFill>
                  <a:schemeClr val="tx2"/>
                </a:solidFill>
              </a:rPr>
              <a:t>El triunfo electoral de la 4T ha abierto una gran oportunidad para desarrollar un proyecto nacional de configuración humanista del espacio a nivel nacional, de las entidades federativas, de los municipios, pueblos, barrios y vecindarios. Al poner al servicio de la mayoría popular la política territorial.</a:t>
            </a:r>
          </a:p>
          <a:p>
            <a:pPr>
              <a:buFont typeface="Wingdings" panose="05000000000000000000" pitchFamily="2" charset="2"/>
              <a:buChar char="ü"/>
            </a:pPr>
            <a:r>
              <a:rPr lang="es-MX" sz="2400" dirty="0">
                <a:solidFill>
                  <a:schemeClr val="tx2"/>
                </a:solidFill>
              </a:rPr>
              <a:t>No solo es la desigualdad, sino la afectación a la naturaleza y el efecto climático.</a:t>
            </a:r>
          </a:p>
          <a:p>
            <a:pPr>
              <a:buFont typeface="Wingdings" panose="05000000000000000000" pitchFamily="2" charset="2"/>
              <a:buChar char="ü"/>
            </a:pPr>
            <a:endParaRPr lang="es-MX" sz="2000" dirty="0">
              <a:solidFill>
                <a:schemeClr val="tx2"/>
              </a:solidFill>
            </a:endParaRPr>
          </a:p>
          <a:p>
            <a:pPr>
              <a:buFont typeface="Wingdings" panose="05000000000000000000" pitchFamily="2" charset="2"/>
              <a:buChar char="ü"/>
            </a:pPr>
            <a:endParaRPr lang="es-MX" sz="2000" dirty="0">
              <a:solidFill>
                <a:schemeClr val="tx2"/>
              </a:solidFill>
            </a:endParaRPr>
          </a:p>
          <a:p>
            <a:pPr marL="0" indent="0">
              <a:buNone/>
            </a:pPr>
            <a:endParaRPr lang="es-MX" sz="2000" dirty="0">
              <a:solidFill>
                <a:schemeClr val="tx2"/>
              </a:solidFill>
            </a:endParaRPr>
          </a:p>
        </p:txBody>
      </p:sp>
    </p:spTree>
    <p:extLst>
      <p:ext uri="{BB962C8B-B14F-4D97-AF65-F5344CB8AC3E}">
        <p14:creationId xmlns:p14="http://schemas.microsoft.com/office/powerpoint/2010/main" val="1467861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CA2F8C2-9642-AF00-24E1-625658A0AEEF}"/>
              </a:ext>
            </a:extLst>
          </p:cNvPr>
          <p:cNvPicPr>
            <a:picLocks noChangeAspect="1"/>
          </p:cNvPicPr>
          <p:nvPr/>
        </p:nvPicPr>
        <p:blipFill>
          <a:blip r:embed="rId2">
            <a:duotone>
              <a:schemeClr val="bg2">
                <a:shade val="45000"/>
                <a:satMod val="135000"/>
              </a:schemeClr>
              <a:prstClr val="white"/>
            </a:duotone>
          </a:blip>
          <a:srcRect t="14069" b="6425"/>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7ADDAEB-7540-0DD0-5B3D-A4400F9F2771}"/>
              </a:ext>
            </a:extLst>
          </p:cNvPr>
          <p:cNvSpPr>
            <a:spLocks noGrp="1"/>
          </p:cNvSpPr>
          <p:nvPr>
            <p:ph type="title"/>
          </p:nvPr>
        </p:nvSpPr>
        <p:spPr>
          <a:xfrm>
            <a:off x="838200" y="365125"/>
            <a:ext cx="10515600" cy="1325563"/>
          </a:xfrm>
        </p:spPr>
        <p:txBody>
          <a:bodyPr>
            <a:normAutofit/>
          </a:bodyPr>
          <a:lstStyle/>
          <a:p>
            <a:r>
              <a:rPr lang="es-MX" dirty="0">
                <a:solidFill>
                  <a:srgbClr val="C00000"/>
                </a:solidFill>
              </a:rPr>
              <a:t>Las zonas metropolitanas contemporáneas</a:t>
            </a:r>
          </a:p>
        </p:txBody>
      </p:sp>
      <p:graphicFrame>
        <p:nvGraphicFramePr>
          <p:cNvPr id="5" name="Marcador de contenido 2">
            <a:extLst>
              <a:ext uri="{FF2B5EF4-FFF2-40B4-BE49-F238E27FC236}">
                <a16:creationId xmlns:a16="http://schemas.microsoft.com/office/drawing/2014/main" id="{60A57FBF-E8FD-514A-5613-691E5763D567}"/>
              </a:ext>
            </a:extLst>
          </p:cNvPr>
          <p:cNvGraphicFramePr>
            <a:graphicFrameLocks noGrp="1"/>
          </p:cNvGraphicFramePr>
          <p:nvPr>
            <p:ph idx="1"/>
            <p:extLst>
              <p:ext uri="{D42A27DB-BD31-4B8C-83A1-F6EECF244321}">
                <p14:modId xmlns:p14="http://schemas.microsoft.com/office/powerpoint/2010/main" val="300945708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6063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97C7E33-3BCF-AC1F-2B6E-4A3CD032ED07}"/>
              </a:ext>
            </a:extLst>
          </p:cNvPr>
          <p:cNvSpPr>
            <a:spLocks noGrp="1"/>
          </p:cNvSpPr>
          <p:nvPr>
            <p:ph type="title"/>
          </p:nvPr>
        </p:nvSpPr>
        <p:spPr>
          <a:xfrm>
            <a:off x="838200" y="365125"/>
            <a:ext cx="10515600" cy="1325563"/>
          </a:xfrm>
        </p:spPr>
        <p:txBody>
          <a:bodyPr>
            <a:normAutofit/>
          </a:bodyPr>
          <a:lstStyle/>
          <a:p>
            <a:r>
              <a:rPr lang="es-MX" sz="4200"/>
              <a:t>Las ciudades como instrumentos de producción</a:t>
            </a:r>
          </a:p>
        </p:txBody>
      </p:sp>
      <p:sp>
        <p:nvSpPr>
          <p:cNvPr id="1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92FF15F-C5B4-F77D-19AA-F66960DB5396}"/>
              </a:ext>
            </a:extLst>
          </p:cNvPr>
          <p:cNvSpPr>
            <a:spLocks noGrp="1"/>
          </p:cNvSpPr>
          <p:nvPr>
            <p:ph idx="1"/>
          </p:nvPr>
        </p:nvSpPr>
        <p:spPr>
          <a:xfrm>
            <a:off x="838200" y="1929384"/>
            <a:ext cx="10515600" cy="4251960"/>
          </a:xfrm>
        </p:spPr>
        <p:txBody>
          <a:bodyPr>
            <a:normAutofit/>
          </a:bodyPr>
          <a:lstStyle/>
          <a:p>
            <a:pPr marL="0" indent="0">
              <a:buNone/>
            </a:pPr>
            <a:r>
              <a:rPr lang="es-MX" sz="2200" dirty="0"/>
              <a:t>Un riesgo de enorme costo humano es que las ciudades se construyan como poderosos y caóticos instrumentos de producción de ganancias, de especulación inmobiliaria y financiera, en mercados gigantescos, en vez de espacios adecuados para todos sus habitantes, existiendo grupos importantes, incluso mayoritarios, que padecen desigualdad para acceder a  las viviendas, que deben realizar tiempos no razonables de traslado a sus actividades, en medios de transporte no confortables, o se enfrentan a zonas ambientalmente dañadas o inseguras, y a insuficiencias de los servicios y espacios públicos indispensables.</a:t>
            </a:r>
          </a:p>
        </p:txBody>
      </p:sp>
    </p:spTree>
    <p:extLst>
      <p:ext uri="{BB962C8B-B14F-4D97-AF65-F5344CB8AC3E}">
        <p14:creationId xmlns:p14="http://schemas.microsoft.com/office/powerpoint/2010/main" val="415577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C879B-6A4E-DAD6-085A-2703BEEAA890}"/>
            </a:ext>
          </a:extLst>
        </p:cNvPr>
        <p:cNvGrpSpPr/>
        <p:nvPr/>
      </p:nvGrpSpPr>
      <p:grpSpPr>
        <a:xfrm>
          <a:off x="0" y="0"/>
          <a:ext cx="0" cy="0"/>
          <a:chOff x="0" y="0"/>
          <a:chExt cx="0" cy="0"/>
        </a:xfrm>
      </p:grpSpPr>
      <p:sp>
        <p:nvSpPr>
          <p:cNvPr id="6" name="Rectángulo 5">
            <a:extLst>
              <a:ext uri="{FF2B5EF4-FFF2-40B4-BE49-F238E27FC236}">
                <a16:creationId xmlns:a16="http://schemas.microsoft.com/office/drawing/2014/main" id="{E36A6E2E-FEAA-B02B-A1DD-3C5EB2EC143F}"/>
              </a:ext>
            </a:extLst>
          </p:cNvPr>
          <p:cNvSpPr/>
          <p:nvPr/>
        </p:nvSpPr>
        <p:spPr>
          <a:xfrm>
            <a:off x="1706315" y="1844196"/>
            <a:ext cx="8421938" cy="2585323"/>
          </a:xfrm>
          <a:prstGeom prst="rect">
            <a:avLst/>
          </a:prstGeom>
          <a:noFill/>
        </p:spPr>
        <p:txBody>
          <a:bodyPr wrap="square" lIns="91440" tIns="45720" rIns="91440" bIns="45720">
            <a:spAutoFit/>
          </a:bodyPr>
          <a:lstStyle/>
          <a:p>
            <a:pPr algn="ctr"/>
            <a:r>
              <a:rPr lang="es-MX" sz="5400" b="1" cap="none" spc="0" dirty="0">
                <a:ln w="12700">
                  <a:solidFill>
                    <a:schemeClr val="tx2">
                      <a:lumMod val="75000"/>
                    </a:schemeClr>
                  </a:solidFill>
                  <a:prstDash val="solid"/>
                </a:ln>
                <a:pattFill prst="dkUpDiag">
                  <a:fgClr>
                    <a:srgbClr val="C00000"/>
                  </a:fgClr>
                  <a:bgClr>
                    <a:schemeClr val="tx2">
                      <a:lumMod val="20000"/>
                      <a:lumOff val="80000"/>
                    </a:schemeClr>
                  </a:bgClr>
                </a:pattFill>
                <a:effectLst>
                  <a:outerShdw dist="38100" dir="2640000" algn="bl" rotWithShape="0">
                    <a:schemeClr val="tx2">
                      <a:lumMod val="75000"/>
                    </a:schemeClr>
                  </a:outerShdw>
                </a:effectLst>
              </a:rPr>
              <a:t>2. La parte histórica: </a:t>
            </a:r>
          </a:p>
          <a:p>
            <a:pPr algn="ctr"/>
            <a:r>
              <a:rPr lang="es-MX" sz="5400" b="1" cap="none" spc="0" dirty="0">
                <a:ln w="12700">
                  <a:solidFill>
                    <a:schemeClr val="tx2">
                      <a:lumMod val="75000"/>
                    </a:schemeClr>
                  </a:solidFill>
                  <a:prstDash val="solid"/>
                </a:ln>
                <a:pattFill prst="dkUpDiag">
                  <a:fgClr>
                    <a:srgbClr val="C00000"/>
                  </a:fgClr>
                  <a:bgClr>
                    <a:schemeClr val="tx2">
                      <a:lumMod val="20000"/>
                      <a:lumOff val="80000"/>
                    </a:schemeClr>
                  </a:bgClr>
                </a:pattFill>
                <a:effectLst>
                  <a:outerShdw dist="38100" dir="2640000" algn="bl" rotWithShape="0">
                    <a:schemeClr val="tx2">
                      <a:lumMod val="75000"/>
                    </a:schemeClr>
                  </a:outerShdw>
                </a:effectLst>
              </a:rPr>
              <a:t>La pugna por la tierra en la historia de México</a:t>
            </a:r>
          </a:p>
        </p:txBody>
      </p:sp>
    </p:spTree>
    <p:extLst>
      <p:ext uri="{BB962C8B-B14F-4D97-AF65-F5344CB8AC3E}">
        <p14:creationId xmlns:p14="http://schemas.microsoft.com/office/powerpoint/2010/main" val="3713944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6" name="Group 9">
            <a:extLst>
              <a:ext uri="{FF2B5EF4-FFF2-40B4-BE49-F238E27FC236}">
                <a16:creationId xmlns:a16="http://schemas.microsoft.com/office/drawing/2014/main" id="{5D1A9D8B-3117-4D9D-BDA4-DD81895098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11" name="Rectangle 10">
              <a:extLst>
                <a:ext uri="{FF2B5EF4-FFF2-40B4-BE49-F238E27FC236}">
                  <a16:creationId xmlns:a16="http://schemas.microsoft.com/office/drawing/2014/main" id="{A7877B25-8C10-4C8D-BC88-BF3C557F8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54F0DD86-96CD-4F5F-BA4D-FFC17F2D6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7" name="Freeform: Shape 13">
            <a:extLst>
              <a:ext uri="{FF2B5EF4-FFF2-40B4-BE49-F238E27FC236}">
                <a16:creationId xmlns:a16="http://schemas.microsoft.com/office/drawing/2014/main" id="{BD92035A-AA2F-4CD8-A556-1CE8BDEC7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9" name="Rectangle 15">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ítulo 1">
            <a:extLst>
              <a:ext uri="{FF2B5EF4-FFF2-40B4-BE49-F238E27FC236}">
                <a16:creationId xmlns:a16="http://schemas.microsoft.com/office/drawing/2014/main" id="{59A93566-08C2-7770-9645-43B0E35ED537}"/>
              </a:ext>
            </a:extLst>
          </p:cNvPr>
          <p:cNvSpPr>
            <a:spLocks noGrp="1"/>
          </p:cNvSpPr>
          <p:nvPr>
            <p:ph type="title"/>
          </p:nvPr>
        </p:nvSpPr>
        <p:spPr>
          <a:xfrm>
            <a:off x="1143000" y="1676400"/>
            <a:ext cx="3810000" cy="3505200"/>
          </a:xfrm>
        </p:spPr>
        <p:txBody>
          <a:bodyPr anchor="t">
            <a:normAutofit/>
          </a:bodyPr>
          <a:lstStyle/>
          <a:p>
            <a:r>
              <a:rPr lang="es-MX" sz="4000" b="1" dirty="0">
                <a:solidFill>
                  <a:schemeClr val="accent3"/>
                </a:solidFill>
              </a:rPr>
              <a:t>La necesidad de analizar históricamente</a:t>
            </a:r>
          </a:p>
        </p:txBody>
      </p:sp>
      <p:sp>
        <p:nvSpPr>
          <p:cNvPr id="3" name="Marcador de contenido 2">
            <a:extLst>
              <a:ext uri="{FF2B5EF4-FFF2-40B4-BE49-F238E27FC236}">
                <a16:creationId xmlns:a16="http://schemas.microsoft.com/office/drawing/2014/main" id="{66347106-13A8-593D-AD6F-B72A76221DEC}"/>
              </a:ext>
            </a:extLst>
          </p:cNvPr>
          <p:cNvSpPr>
            <a:spLocks noGrp="1"/>
          </p:cNvSpPr>
          <p:nvPr>
            <p:ph idx="1"/>
          </p:nvPr>
        </p:nvSpPr>
        <p:spPr>
          <a:xfrm>
            <a:off x="5181604" y="1676400"/>
            <a:ext cx="5638796" cy="3505200"/>
          </a:xfrm>
        </p:spPr>
        <p:txBody>
          <a:bodyPr>
            <a:normAutofit/>
          </a:bodyPr>
          <a:lstStyle/>
          <a:p>
            <a:pPr marL="0" indent="0">
              <a:buNone/>
            </a:pPr>
            <a:r>
              <a:rPr lang="es-MX" sz="2400" dirty="0">
                <a:solidFill>
                  <a:schemeClr val="tx1">
                    <a:alpha val="55000"/>
                  </a:schemeClr>
                </a:solidFill>
              </a:rPr>
              <a:t>A diferencia del pensamiento neoliberal que propuso ver todo proceso social actual como idéntico a los demás, proponiendo incluso que había llegado la era de “el fin de la historia”, el pensamiento científico que proviene del marxismo propone la necesidad de recurrir al análisis histórico de cada proceso.</a:t>
            </a:r>
          </a:p>
        </p:txBody>
      </p:sp>
    </p:spTree>
    <p:extLst>
      <p:ext uri="{BB962C8B-B14F-4D97-AF65-F5344CB8AC3E}">
        <p14:creationId xmlns:p14="http://schemas.microsoft.com/office/powerpoint/2010/main" val="1305596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11">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13"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7" name="Freeform: Shape 1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 name="Freeform: Shape 1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ítulo 1">
            <a:extLst>
              <a:ext uri="{FF2B5EF4-FFF2-40B4-BE49-F238E27FC236}">
                <a16:creationId xmlns:a16="http://schemas.microsoft.com/office/drawing/2014/main" id="{1319BA5D-34C9-A903-50B8-DAAA143B0376}"/>
              </a:ext>
            </a:extLst>
          </p:cNvPr>
          <p:cNvSpPr>
            <a:spLocks noGrp="1"/>
          </p:cNvSpPr>
          <p:nvPr>
            <p:ph type="title"/>
          </p:nvPr>
        </p:nvSpPr>
        <p:spPr>
          <a:xfrm>
            <a:off x="786385" y="841248"/>
            <a:ext cx="5129600" cy="5340097"/>
          </a:xfrm>
        </p:spPr>
        <p:txBody>
          <a:bodyPr anchor="ctr">
            <a:normAutofit/>
          </a:bodyPr>
          <a:lstStyle/>
          <a:p>
            <a:r>
              <a:rPr lang="es-MX" sz="4800" dirty="0">
                <a:solidFill>
                  <a:schemeClr val="bg1"/>
                </a:solidFill>
              </a:rPr>
              <a:t>Desigualdades regionales y esfuerzos para superarlas</a:t>
            </a:r>
          </a:p>
        </p:txBody>
      </p:sp>
      <p:sp>
        <p:nvSpPr>
          <p:cNvPr id="3" name="Marcador de contenido 2">
            <a:extLst>
              <a:ext uri="{FF2B5EF4-FFF2-40B4-BE49-F238E27FC236}">
                <a16:creationId xmlns:a16="http://schemas.microsoft.com/office/drawing/2014/main" id="{2C6ADA3A-7BB5-3DCD-997E-06131CA0E36C}"/>
              </a:ext>
            </a:extLst>
          </p:cNvPr>
          <p:cNvSpPr>
            <a:spLocks noGrp="1"/>
          </p:cNvSpPr>
          <p:nvPr>
            <p:ph idx="1"/>
          </p:nvPr>
        </p:nvSpPr>
        <p:spPr>
          <a:xfrm>
            <a:off x="6464410" y="841247"/>
            <a:ext cx="4484536" cy="5340097"/>
          </a:xfrm>
        </p:spPr>
        <p:txBody>
          <a:bodyPr anchor="ctr">
            <a:normAutofit/>
          </a:bodyPr>
          <a:lstStyle/>
          <a:p>
            <a:pPr marL="0" indent="0">
              <a:buNone/>
            </a:pPr>
            <a:r>
              <a:rPr lang="es-MX" sz="1800" dirty="0">
                <a:solidFill>
                  <a:schemeClr val="tx2"/>
                </a:solidFill>
              </a:rPr>
              <a:t>A pesar de las grandes luchas registradas en nuestra historia, la nación mexicana sufre todavía una distribución del territorio muy desigual, de la cual es necesario hacer conciencia. Esto pasa con la distribución espacial de los servicios de salud.</a:t>
            </a:r>
          </a:p>
          <a:p>
            <a:pPr marL="0" indent="0">
              <a:buNone/>
            </a:pPr>
            <a:r>
              <a:rPr lang="es-MX" sz="1800" dirty="0">
                <a:solidFill>
                  <a:schemeClr val="tx2"/>
                </a:solidFill>
              </a:rPr>
              <a:t>La 4T, sin duda, está esforzándose por atenuar las desigualdades espaciales del país.</a:t>
            </a:r>
          </a:p>
          <a:p>
            <a:pPr marL="0" indent="0">
              <a:buNone/>
            </a:pPr>
            <a:r>
              <a:rPr lang="es-MX" sz="1800" dirty="0">
                <a:solidFill>
                  <a:schemeClr val="tx2"/>
                </a:solidFill>
              </a:rPr>
              <a:t>El esfuerzo es notorio en la intención de ampliar el alcance de los servicios de salud, para cada habitante del país.</a:t>
            </a:r>
          </a:p>
          <a:p>
            <a:pPr marL="0" indent="0">
              <a:buNone/>
            </a:pPr>
            <a:endParaRPr lang="es-MX" sz="1800" dirty="0">
              <a:solidFill>
                <a:schemeClr val="tx2"/>
              </a:solidFill>
            </a:endParaRPr>
          </a:p>
          <a:p>
            <a:pPr marL="0" indent="0">
              <a:buNone/>
            </a:pPr>
            <a:endParaRPr lang="es-MX" sz="1800" dirty="0">
              <a:solidFill>
                <a:schemeClr val="tx2"/>
              </a:solidFill>
            </a:endParaRPr>
          </a:p>
        </p:txBody>
      </p:sp>
    </p:spTree>
    <p:extLst>
      <p:ext uri="{BB962C8B-B14F-4D97-AF65-F5344CB8AC3E}">
        <p14:creationId xmlns:p14="http://schemas.microsoft.com/office/powerpoint/2010/main" val="1474660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4B3E732-ACF4-A087-775A-940254FB380C}"/>
              </a:ext>
            </a:extLst>
          </p:cNvPr>
          <p:cNvPicPr>
            <a:picLocks noChangeAspect="1"/>
          </p:cNvPicPr>
          <p:nvPr/>
        </p:nvPicPr>
        <p:blipFill>
          <a:blip r:embed="rId2">
            <a:duotone>
              <a:schemeClr val="bg2">
                <a:shade val="45000"/>
                <a:satMod val="135000"/>
              </a:schemeClr>
              <a:prstClr val="white"/>
            </a:duotone>
          </a:blip>
          <a:srcRect b="12791"/>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FCDA06B-FDED-1F3F-4D42-0FB9C238ABC6}"/>
              </a:ext>
            </a:extLst>
          </p:cNvPr>
          <p:cNvSpPr>
            <a:spLocks noGrp="1"/>
          </p:cNvSpPr>
          <p:nvPr>
            <p:ph type="title"/>
          </p:nvPr>
        </p:nvSpPr>
        <p:spPr>
          <a:xfrm>
            <a:off x="838200" y="365125"/>
            <a:ext cx="10515600" cy="1325563"/>
          </a:xfrm>
        </p:spPr>
        <p:txBody>
          <a:bodyPr>
            <a:normAutofit/>
          </a:bodyPr>
          <a:lstStyle/>
          <a:p>
            <a:r>
              <a:rPr lang="es-MX" dirty="0"/>
              <a:t>Índice</a:t>
            </a:r>
          </a:p>
        </p:txBody>
      </p:sp>
      <p:graphicFrame>
        <p:nvGraphicFramePr>
          <p:cNvPr id="5" name="Marcador de contenido 2">
            <a:extLst>
              <a:ext uri="{FF2B5EF4-FFF2-40B4-BE49-F238E27FC236}">
                <a16:creationId xmlns:a16="http://schemas.microsoft.com/office/drawing/2014/main" id="{8FD05922-4C80-13DB-62F3-56FCE6205BA3}"/>
              </a:ext>
            </a:extLst>
          </p:cNvPr>
          <p:cNvGraphicFramePr>
            <a:graphicFrameLocks noGrp="1"/>
          </p:cNvGraphicFramePr>
          <p:nvPr>
            <p:ph idx="1"/>
            <p:extLst>
              <p:ext uri="{D42A27DB-BD31-4B8C-83A1-F6EECF244321}">
                <p14:modId xmlns:p14="http://schemas.microsoft.com/office/powerpoint/2010/main" val="14911972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7167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2DA68BFC-7692-3B7E-9A24-FD50CF40E887}"/>
              </a:ext>
            </a:extLst>
          </p:cNvPr>
          <p:cNvSpPr>
            <a:spLocks noGrp="1"/>
          </p:cNvSpPr>
          <p:nvPr>
            <p:ph type="title"/>
          </p:nvPr>
        </p:nvSpPr>
        <p:spPr>
          <a:xfrm>
            <a:off x="838200" y="673770"/>
            <a:ext cx="3220329" cy="2027227"/>
          </a:xfrm>
        </p:spPr>
        <p:txBody>
          <a:bodyPr anchor="t">
            <a:normAutofit fontScale="90000"/>
          </a:bodyPr>
          <a:lstStyle/>
          <a:p>
            <a:r>
              <a:rPr lang="es-MX" sz="3400" dirty="0">
                <a:solidFill>
                  <a:srgbClr val="FFFFFF"/>
                </a:solidFill>
              </a:rPr>
              <a:t>La lucha social y la configuración del espacio nacional.</a:t>
            </a:r>
            <a:br>
              <a:rPr lang="es-MX" sz="3400" dirty="0">
                <a:solidFill>
                  <a:srgbClr val="FFFFFF"/>
                </a:solidFill>
              </a:rPr>
            </a:br>
            <a:r>
              <a:rPr lang="es-MX" sz="3400" dirty="0">
                <a:solidFill>
                  <a:srgbClr val="FFFFFF"/>
                </a:solidFill>
              </a:rPr>
              <a:t>Algunas referencias históricas en México. I</a:t>
            </a:r>
          </a:p>
        </p:txBody>
      </p:sp>
      <p:graphicFrame>
        <p:nvGraphicFramePr>
          <p:cNvPr id="5" name="Marcador de contenido 2">
            <a:extLst>
              <a:ext uri="{FF2B5EF4-FFF2-40B4-BE49-F238E27FC236}">
                <a16:creationId xmlns:a16="http://schemas.microsoft.com/office/drawing/2014/main" id="{D596A1C3-4A82-89EE-E104-04A5B70399CF}"/>
              </a:ext>
            </a:extLst>
          </p:cNvPr>
          <p:cNvGraphicFramePr>
            <a:graphicFrameLocks noGrp="1"/>
          </p:cNvGraphicFramePr>
          <p:nvPr>
            <p:ph idx="1"/>
            <p:extLst>
              <p:ext uri="{D42A27DB-BD31-4B8C-83A1-F6EECF244321}">
                <p14:modId xmlns:p14="http://schemas.microsoft.com/office/powerpoint/2010/main" val="4004628781"/>
              </p:ext>
            </p:extLst>
          </p:nvPr>
        </p:nvGraphicFramePr>
        <p:xfrm>
          <a:off x="5457825" y="314325"/>
          <a:ext cx="6267450" cy="6124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7336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ED5F06D-223F-C6B9-D7D8-8C93A86679EA}"/>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09430A31-E999-7955-8766-BAB1C9AA3363}"/>
              </a:ext>
            </a:extLst>
          </p:cNvPr>
          <p:cNvSpPr>
            <a:spLocks noGrp="1"/>
          </p:cNvSpPr>
          <p:nvPr>
            <p:ph type="title"/>
          </p:nvPr>
        </p:nvSpPr>
        <p:spPr>
          <a:xfrm>
            <a:off x="549355" y="265208"/>
            <a:ext cx="3220329" cy="2027227"/>
          </a:xfrm>
        </p:spPr>
        <p:txBody>
          <a:bodyPr anchor="t">
            <a:noAutofit/>
          </a:bodyPr>
          <a:lstStyle/>
          <a:p>
            <a:r>
              <a:rPr lang="es-MX" sz="3100" dirty="0">
                <a:solidFill>
                  <a:srgbClr val="FFFFFF"/>
                </a:solidFill>
              </a:rPr>
              <a:t>La lucha social y la configuración del espacio nacional.</a:t>
            </a:r>
            <a:br>
              <a:rPr lang="es-MX" sz="3100" dirty="0">
                <a:solidFill>
                  <a:srgbClr val="FFFFFF"/>
                </a:solidFill>
              </a:rPr>
            </a:br>
            <a:r>
              <a:rPr lang="es-MX" sz="3100" dirty="0">
                <a:solidFill>
                  <a:srgbClr val="FFFFFF"/>
                </a:solidFill>
              </a:rPr>
              <a:t>Algunas referencias históricas en México. </a:t>
            </a:r>
            <a:br>
              <a:rPr lang="es-MX" sz="3100" dirty="0">
                <a:solidFill>
                  <a:srgbClr val="FFFFFF"/>
                </a:solidFill>
              </a:rPr>
            </a:br>
            <a:r>
              <a:rPr lang="es-MX" sz="3100" dirty="0">
                <a:solidFill>
                  <a:srgbClr val="FFFFFF"/>
                </a:solidFill>
              </a:rPr>
              <a:t>La 4t</a:t>
            </a:r>
          </a:p>
        </p:txBody>
      </p:sp>
      <p:graphicFrame>
        <p:nvGraphicFramePr>
          <p:cNvPr id="5" name="Marcador de contenido 2">
            <a:extLst>
              <a:ext uri="{FF2B5EF4-FFF2-40B4-BE49-F238E27FC236}">
                <a16:creationId xmlns:a16="http://schemas.microsoft.com/office/drawing/2014/main" id="{ED3E35BB-6743-9FD9-5207-6D0BCBC19A8D}"/>
              </a:ext>
            </a:extLst>
          </p:cNvPr>
          <p:cNvGraphicFramePr>
            <a:graphicFrameLocks noGrp="1"/>
          </p:cNvGraphicFramePr>
          <p:nvPr>
            <p:ph idx="1"/>
            <p:extLst>
              <p:ext uri="{D42A27DB-BD31-4B8C-83A1-F6EECF244321}">
                <p14:modId xmlns:p14="http://schemas.microsoft.com/office/powerpoint/2010/main" val="178885148"/>
              </p:ext>
            </p:extLst>
          </p:nvPr>
        </p:nvGraphicFramePr>
        <p:xfrm>
          <a:off x="4834647" y="601543"/>
          <a:ext cx="6994187" cy="5964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3921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5">
            <a:extLst>
              <a:ext uri="{FF2B5EF4-FFF2-40B4-BE49-F238E27FC236}">
                <a16:creationId xmlns:a16="http://schemas.microsoft.com/office/drawing/2014/main" id="{8EC8FD0F-46D9-A7AA-F0B6-B7F635836AD0}"/>
              </a:ext>
            </a:extLst>
          </p:cNvPr>
          <p:cNvPicPr>
            <a:picLocks noChangeAspect="1"/>
          </p:cNvPicPr>
          <p:nvPr/>
        </p:nvPicPr>
        <p:blipFill>
          <a:blip r:embed="rId2">
            <a:duotone>
              <a:schemeClr val="bg2">
                <a:shade val="45000"/>
                <a:satMod val="135000"/>
              </a:schemeClr>
              <a:prstClr val="white"/>
            </a:duotone>
          </a:blip>
          <a:srcRect t="5552" b="10178"/>
          <a:stretch>
            <a:fillRect/>
          </a:stretch>
        </p:blipFill>
        <p:spPr>
          <a:xfrm>
            <a:off x="20" y="10"/>
            <a:ext cx="12191980" cy="6857990"/>
          </a:xfrm>
          <a:prstGeom prst="rect">
            <a:avLst/>
          </a:prstGeom>
        </p:spPr>
      </p:pic>
      <p:sp>
        <p:nvSpPr>
          <p:cNvPr id="17"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6FD5F4E-23FC-7CD9-32AE-06E084D7A7BA}"/>
              </a:ext>
            </a:extLst>
          </p:cNvPr>
          <p:cNvSpPr>
            <a:spLocks noGrp="1"/>
          </p:cNvSpPr>
          <p:nvPr>
            <p:ph type="title"/>
          </p:nvPr>
        </p:nvSpPr>
        <p:spPr>
          <a:xfrm>
            <a:off x="838200" y="365125"/>
            <a:ext cx="10515600" cy="1325563"/>
          </a:xfrm>
        </p:spPr>
        <p:txBody>
          <a:bodyPr>
            <a:normAutofit/>
          </a:bodyPr>
          <a:lstStyle/>
          <a:p>
            <a:r>
              <a:rPr lang="es-MX" dirty="0"/>
              <a:t>La política de la 4T en materia de salud</a:t>
            </a:r>
          </a:p>
        </p:txBody>
      </p:sp>
      <p:graphicFrame>
        <p:nvGraphicFramePr>
          <p:cNvPr id="18" name="Marcador de contenido 2">
            <a:extLst>
              <a:ext uri="{FF2B5EF4-FFF2-40B4-BE49-F238E27FC236}">
                <a16:creationId xmlns:a16="http://schemas.microsoft.com/office/drawing/2014/main" id="{35DB599A-4530-830B-34A1-F1655258F5D7}"/>
              </a:ext>
            </a:extLst>
          </p:cNvPr>
          <p:cNvGraphicFramePr>
            <a:graphicFrameLocks noGrp="1"/>
          </p:cNvGraphicFramePr>
          <p:nvPr>
            <p:ph idx="1"/>
            <p:extLst>
              <p:ext uri="{D42A27DB-BD31-4B8C-83A1-F6EECF244321}">
                <p14:modId xmlns:p14="http://schemas.microsoft.com/office/powerpoint/2010/main" val="417170791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0247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BA98E31C-6810-E70A-FD64-B80AE59F37FD}"/>
              </a:ext>
            </a:extLst>
          </p:cNvPr>
          <p:cNvSpPr/>
          <p:nvPr/>
        </p:nvSpPr>
        <p:spPr>
          <a:xfrm>
            <a:off x="175729" y="2637397"/>
            <a:ext cx="12066828" cy="2585323"/>
          </a:xfrm>
          <a:prstGeom prst="rect">
            <a:avLst/>
          </a:prstGeom>
          <a:noFill/>
        </p:spPr>
        <p:txBody>
          <a:bodyPr wrap="none" lIns="91440" tIns="45720" rIns="91440" bIns="45720">
            <a:spAutoFit/>
          </a:bodyPr>
          <a:lstStyle/>
          <a:p>
            <a:pPr algn="ctr"/>
            <a:r>
              <a:rPr lang="es-MX" sz="5400" b="1" cap="none" spc="0" dirty="0">
                <a:ln w="12700">
                  <a:solidFill>
                    <a:schemeClr val="accent5"/>
                  </a:solidFill>
                  <a:prstDash val="solid"/>
                </a:ln>
                <a:pattFill prst="ltDnDiag">
                  <a:fgClr>
                    <a:schemeClr val="accent5">
                      <a:lumMod val="60000"/>
                      <a:lumOff val="40000"/>
                    </a:schemeClr>
                  </a:fgClr>
                  <a:bgClr>
                    <a:schemeClr val="bg1"/>
                  </a:bgClr>
                </a:pattFill>
                <a:effectLst/>
              </a:rPr>
              <a:t>3.La parte política: </a:t>
            </a:r>
          </a:p>
          <a:p>
            <a:pPr algn="ctr"/>
            <a:r>
              <a:rPr lang="es-MX" sz="5400" b="1" cap="none" spc="0" dirty="0">
                <a:ln w="12700">
                  <a:solidFill>
                    <a:schemeClr val="accent5"/>
                  </a:solidFill>
                  <a:prstDash val="solid"/>
                </a:ln>
                <a:pattFill prst="ltDnDiag">
                  <a:fgClr>
                    <a:schemeClr val="accent5">
                      <a:lumMod val="60000"/>
                      <a:lumOff val="40000"/>
                    </a:schemeClr>
                  </a:fgClr>
                  <a:bgClr>
                    <a:schemeClr val="bg1"/>
                  </a:bgClr>
                </a:pattFill>
                <a:effectLst/>
              </a:rPr>
              <a:t>La 4t, relanzando los sueños en salud </a:t>
            </a:r>
          </a:p>
          <a:p>
            <a:pPr algn="ctr"/>
            <a:r>
              <a:rPr lang="es-MX" sz="5400" b="1" cap="none" spc="0" dirty="0">
                <a:ln w="12700">
                  <a:solidFill>
                    <a:schemeClr val="accent5"/>
                  </a:solidFill>
                  <a:prstDash val="solid"/>
                </a:ln>
                <a:pattFill prst="ltDnDiag">
                  <a:fgClr>
                    <a:schemeClr val="accent5">
                      <a:lumMod val="60000"/>
                      <a:lumOff val="40000"/>
                    </a:schemeClr>
                  </a:fgClr>
                  <a:bgClr>
                    <a:schemeClr val="bg1"/>
                  </a:bgClr>
                </a:pattFill>
                <a:effectLst/>
              </a:rPr>
              <a:t>y prestaciones sociales</a:t>
            </a:r>
          </a:p>
        </p:txBody>
      </p:sp>
    </p:spTree>
    <p:extLst>
      <p:ext uri="{BB962C8B-B14F-4D97-AF65-F5344CB8AC3E}">
        <p14:creationId xmlns:p14="http://schemas.microsoft.com/office/powerpoint/2010/main" val="132154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11">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13"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1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7" name="Freeform: Shape 1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8" name="Freeform: Shape 1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9" name="Freeform: Shape 1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Freeform: Shape 2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ítulo 1">
            <a:extLst>
              <a:ext uri="{FF2B5EF4-FFF2-40B4-BE49-F238E27FC236}">
                <a16:creationId xmlns:a16="http://schemas.microsoft.com/office/drawing/2014/main" id="{09D88C30-8506-01EB-471B-18834AE2DD75}"/>
              </a:ext>
            </a:extLst>
          </p:cNvPr>
          <p:cNvSpPr>
            <a:spLocks noGrp="1"/>
          </p:cNvSpPr>
          <p:nvPr>
            <p:ph type="title"/>
          </p:nvPr>
        </p:nvSpPr>
        <p:spPr>
          <a:xfrm>
            <a:off x="786385" y="841248"/>
            <a:ext cx="5129600" cy="5340097"/>
          </a:xfrm>
        </p:spPr>
        <p:txBody>
          <a:bodyPr anchor="ctr">
            <a:normAutofit/>
          </a:bodyPr>
          <a:lstStyle/>
          <a:p>
            <a:r>
              <a:rPr lang="es-MX" sz="4800" dirty="0">
                <a:solidFill>
                  <a:schemeClr val="bg1"/>
                </a:solidFill>
              </a:rPr>
              <a:t>México: una nación con desigual distribución de la población en su territorio.</a:t>
            </a:r>
          </a:p>
        </p:txBody>
      </p:sp>
      <p:pic>
        <p:nvPicPr>
          <p:cNvPr id="4" name="Imagen 3">
            <a:extLst>
              <a:ext uri="{FF2B5EF4-FFF2-40B4-BE49-F238E27FC236}">
                <a16:creationId xmlns:a16="http://schemas.microsoft.com/office/drawing/2014/main" id="{9B3BA550-EFB5-9E1D-D86E-ECC1E575FFE7}"/>
              </a:ext>
            </a:extLst>
          </p:cNvPr>
          <p:cNvPicPr>
            <a:picLocks noChangeAspect="1"/>
          </p:cNvPicPr>
          <p:nvPr/>
        </p:nvPicPr>
        <p:blipFill>
          <a:blip r:embed="rId2"/>
          <a:stretch>
            <a:fillRect/>
          </a:stretch>
        </p:blipFill>
        <p:spPr>
          <a:xfrm>
            <a:off x="6536211" y="1130487"/>
            <a:ext cx="5454097" cy="4597025"/>
          </a:xfrm>
          <a:prstGeom prst="rect">
            <a:avLst/>
          </a:prstGeom>
        </p:spPr>
      </p:pic>
    </p:spTree>
    <p:extLst>
      <p:ext uri="{BB962C8B-B14F-4D97-AF65-F5344CB8AC3E}">
        <p14:creationId xmlns:p14="http://schemas.microsoft.com/office/powerpoint/2010/main" val="3246015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3E558-A693-EA5D-D975-A0490DDF04F2}"/>
            </a:ext>
          </a:extLst>
        </p:cNvPr>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802F67F1-BFFF-8825-9556-9951586E9B06}"/>
              </a:ext>
            </a:extLst>
          </p:cNvPr>
          <p:cNvGraphicFramePr>
            <a:graphicFrameLocks/>
          </p:cNvGraphicFramePr>
          <p:nvPr/>
        </p:nvGraphicFramePr>
        <p:xfrm>
          <a:off x="2895599" y="733425"/>
          <a:ext cx="6400801" cy="5391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0586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6155A7D4-C4A3-9B0A-2FBB-3582FB0E3A7D}"/>
              </a:ext>
            </a:extLst>
          </p:cNvPr>
          <p:cNvGraphicFramePr>
            <a:graphicFrameLocks/>
          </p:cNvGraphicFramePr>
          <p:nvPr>
            <p:extLst>
              <p:ext uri="{D42A27DB-BD31-4B8C-83A1-F6EECF244321}">
                <p14:modId xmlns:p14="http://schemas.microsoft.com/office/powerpoint/2010/main" val="3891767000"/>
              </p:ext>
            </p:extLst>
          </p:nvPr>
        </p:nvGraphicFramePr>
        <p:xfrm>
          <a:off x="2000377" y="320633"/>
          <a:ext cx="7785649" cy="62167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4640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3E558-A693-EA5D-D975-A0490DDF04F2}"/>
            </a:ext>
          </a:extLst>
        </p:cNvPr>
        <p:cNvGrpSpPr/>
        <p:nvPr/>
      </p:nvGrpSpPr>
      <p:grpSpPr>
        <a:xfrm>
          <a:off x="0" y="0"/>
          <a:ext cx="0" cy="0"/>
          <a:chOff x="0" y="0"/>
          <a:chExt cx="0" cy="0"/>
        </a:xfrm>
      </p:grpSpPr>
      <p:graphicFrame>
        <p:nvGraphicFramePr>
          <p:cNvPr id="4" name="Gráfico 3">
            <a:extLst>
              <a:ext uri="{FF2B5EF4-FFF2-40B4-BE49-F238E27FC236}">
                <a16:creationId xmlns:a16="http://schemas.microsoft.com/office/drawing/2014/main" id="{802F67F1-BFFF-8825-9556-9951586E9B06}"/>
              </a:ext>
            </a:extLst>
          </p:cNvPr>
          <p:cNvGraphicFramePr>
            <a:graphicFrameLocks/>
          </p:cNvGraphicFramePr>
          <p:nvPr/>
        </p:nvGraphicFramePr>
        <p:xfrm>
          <a:off x="2895599" y="733425"/>
          <a:ext cx="6400801" cy="5391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948804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73AB4870-A458-390B-882C-2D2763EF3492}"/>
              </a:ext>
            </a:extLst>
          </p:cNvPr>
          <p:cNvPicPr>
            <a:picLocks noChangeAspect="1"/>
          </p:cNvPicPr>
          <p:nvPr/>
        </p:nvPicPr>
        <p:blipFill>
          <a:blip r:embed="rId2"/>
          <a:stretch>
            <a:fillRect/>
          </a:stretch>
        </p:blipFill>
        <p:spPr>
          <a:xfrm>
            <a:off x="234111" y="234419"/>
            <a:ext cx="4694327" cy="3194581"/>
          </a:xfrm>
          <a:prstGeom prst="rect">
            <a:avLst/>
          </a:prstGeom>
        </p:spPr>
      </p:pic>
      <p:pic>
        <p:nvPicPr>
          <p:cNvPr id="11" name="Imagen 10">
            <a:extLst>
              <a:ext uri="{FF2B5EF4-FFF2-40B4-BE49-F238E27FC236}">
                <a16:creationId xmlns:a16="http://schemas.microsoft.com/office/drawing/2014/main" id="{2591472C-94CD-89A8-A95D-788282A6FD99}"/>
              </a:ext>
            </a:extLst>
          </p:cNvPr>
          <p:cNvPicPr>
            <a:picLocks noChangeAspect="1"/>
          </p:cNvPicPr>
          <p:nvPr/>
        </p:nvPicPr>
        <p:blipFill>
          <a:blip r:embed="rId3"/>
          <a:stretch>
            <a:fillRect/>
          </a:stretch>
        </p:blipFill>
        <p:spPr>
          <a:xfrm>
            <a:off x="742391" y="3429000"/>
            <a:ext cx="4096867" cy="2755631"/>
          </a:xfrm>
          <a:prstGeom prst="rect">
            <a:avLst/>
          </a:prstGeom>
        </p:spPr>
      </p:pic>
      <p:pic>
        <p:nvPicPr>
          <p:cNvPr id="12" name="Imagen 11">
            <a:extLst>
              <a:ext uri="{FF2B5EF4-FFF2-40B4-BE49-F238E27FC236}">
                <a16:creationId xmlns:a16="http://schemas.microsoft.com/office/drawing/2014/main" id="{1239346D-038E-8EA0-A901-2547CA9E02BC}"/>
              </a:ext>
            </a:extLst>
          </p:cNvPr>
          <p:cNvPicPr>
            <a:picLocks noChangeAspect="1"/>
          </p:cNvPicPr>
          <p:nvPr/>
        </p:nvPicPr>
        <p:blipFill>
          <a:blip r:embed="rId4"/>
          <a:stretch>
            <a:fillRect/>
          </a:stretch>
        </p:blipFill>
        <p:spPr>
          <a:xfrm>
            <a:off x="6425408" y="432555"/>
            <a:ext cx="4254784" cy="3056537"/>
          </a:xfrm>
          <a:prstGeom prst="rect">
            <a:avLst/>
          </a:prstGeom>
        </p:spPr>
      </p:pic>
      <p:pic>
        <p:nvPicPr>
          <p:cNvPr id="14" name="Imagen 13">
            <a:extLst>
              <a:ext uri="{FF2B5EF4-FFF2-40B4-BE49-F238E27FC236}">
                <a16:creationId xmlns:a16="http://schemas.microsoft.com/office/drawing/2014/main" id="{C01E7C9E-D536-258D-F0A0-3B9BB7D19C12}"/>
              </a:ext>
            </a:extLst>
          </p:cNvPr>
          <p:cNvPicPr>
            <a:picLocks noChangeAspect="1"/>
          </p:cNvPicPr>
          <p:nvPr/>
        </p:nvPicPr>
        <p:blipFill>
          <a:blip r:embed="rId5"/>
          <a:stretch>
            <a:fillRect/>
          </a:stretch>
        </p:blipFill>
        <p:spPr>
          <a:xfrm>
            <a:off x="6301583" y="3428999"/>
            <a:ext cx="4584589" cy="2755631"/>
          </a:xfrm>
          <a:prstGeom prst="rect">
            <a:avLst/>
          </a:prstGeom>
        </p:spPr>
      </p:pic>
      <p:sp>
        <p:nvSpPr>
          <p:cNvPr id="15" name="CuadroTexto 14">
            <a:extLst>
              <a:ext uri="{FF2B5EF4-FFF2-40B4-BE49-F238E27FC236}">
                <a16:creationId xmlns:a16="http://schemas.microsoft.com/office/drawing/2014/main" id="{DDD33B02-1D8E-AFD4-1ABF-FF74BD5FD70B}"/>
              </a:ext>
            </a:extLst>
          </p:cNvPr>
          <p:cNvSpPr txBox="1"/>
          <p:nvPr/>
        </p:nvSpPr>
        <p:spPr>
          <a:xfrm>
            <a:off x="5120281" y="1657851"/>
            <a:ext cx="1092121" cy="3693319"/>
          </a:xfrm>
          <a:prstGeom prst="rect">
            <a:avLst/>
          </a:prstGeom>
          <a:noFill/>
        </p:spPr>
        <p:txBody>
          <a:bodyPr wrap="square" rtlCol="0">
            <a:spAutoFit/>
          </a:bodyPr>
          <a:lstStyle/>
          <a:p>
            <a:r>
              <a:rPr lang="es-MX" b="1" dirty="0">
                <a:solidFill>
                  <a:schemeClr val="accent5"/>
                </a:solidFill>
              </a:rPr>
              <a:t>ISSSTE.</a:t>
            </a:r>
          </a:p>
          <a:p>
            <a:endParaRPr lang="es-MX" b="1" dirty="0">
              <a:solidFill>
                <a:schemeClr val="accent5"/>
              </a:solidFill>
            </a:endParaRPr>
          </a:p>
          <a:p>
            <a:r>
              <a:rPr lang="es-MX" b="1" dirty="0">
                <a:solidFill>
                  <a:schemeClr val="accent5"/>
                </a:solidFill>
              </a:rPr>
              <a:t>Estructura %</a:t>
            </a:r>
          </a:p>
          <a:p>
            <a:r>
              <a:rPr lang="es-MX" b="1" dirty="0">
                <a:solidFill>
                  <a:schemeClr val="accent5"/>
                </a:solidFill>
              </a:rPr>
              <a:t>Trabaja-dores por entidad </a:t>
            </a:r>
            <a:r>
              <a:rPr lang="es-MX" b="1" dirty="0" err="1">
                <a:solidFill>
                  <a:schemeClr val="accent5"/>
                </a:solidFill>
              </a:rPr>
              <a:t>federati</a:t>
            </a:r>
            <a:r>
              <a:rPr lang="es-MX" b="1" dirty="0">
                <a:solidFill>
                  <a:schemeClr val="accent5"/>
                </a:solidFill>
              </a:rPr>
              <a:t>-va 1999, 2010, 2018 y 2024</a:t>
            </a:r>
          </a:p>
        </p:txBody>
      </p:sp>
    </p:spTree>
    <p:extLst>
      <p:ext uri="{BB962C8B-B14F-4D97-AF65-F5344CB8AC3E}">
        <p14:creationId xmlns:p14="http://schemas.microsoft.com/office/powerpoint/2010/main" val="34930881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5F4D8B06-C674-2767-1BA3-7971C9BFD844}"/>
              </a:ext>
            </a:extLst>
          </p:cNvPr>
          <p:cNvPicPr>
            <a:picLocks noGrp="1" noChangeAspect="1"/>
          </p:cNvPicPr>
          <p:nvPr>
            <p:ph idx="1"/>
          </p:nvPr>
        </p:nvPicPr>
        <p:blipFill>
          <a:blip r:embed="rId2"/>
          <a:stretch>
            <a:fillRect/>
          </a:stretch>
        </p:blipFill>
        <p:spPr>
          <a:xfrm>
            <a:off x="2879404" y="180976"/>
            <a:ext cx="7474271" cy="6395994"/>
          </a:xfrm>
          <a:prstGeom prst="rect">
            <a:avLst/>
          </a:prstGeom>
        </p:spPr>
      </p:pic>
    </p:spTree>
    <p:extLst>
      <p:ext uri="{BB962C8B-B14F-4D97-AF65-F5344CB8AC3E}">
        <p14:creationId xmlns:p14="http://schemas.microsoft.com/office/powerpoint/2010/main" val="2006997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98157DE-39E4-11F0-6884-6492857539D5}"/>
              </a:ext>
            </a:extLst>
          </p:cNvPr>
          <p:cNvSpPr/>
          <p:nvPr/>
        </p:nvSpPr>
        <p:spPr>
          <a:xfrm>
            <a:off x="810768" y="1834769"/>
            <a:ext cx="8421938" cy="2585323"/>
          </a:xfrm>
          <a:prstGeom prst="rect">
            <a:avLst/>
          </a:prstGeom>
          <a:noFill/>
        </p:spPr>
        <p:txBody>
          <a:bodyPr wrap="square" lIns="91440" tIns="45720" rIns="91440" bIns="45720">
            <a:spAutoFit/>
          </a:bodyPr>
          <a:lstStyle/>
          <a:p>
            <a:pPr algn="ctr"/>
            <a:r>
              <a:rPr lang="es-MX" sz="5400" b="1" cap="none" spc="0" dirty="0">
                <a:ln w="12700">
                  <a:solidFill>
                    <a:schemeClr val="tx2">
                      <a:lumMod val="75000"/>
                    </a:schemeClr>
                  </a:solidFill>
                  <a:prstDash val="solid"/>
                </a:ln>
                <a:pattFill prst="dkUpDiag">
                  <a:fgClr>
                    <a:srgbClr val="C00000"/>
                  </a:fgClr>
                  <a:bgClr>
                    <a:schemeClr val="tx2">
                      <a:lumMod val="20000"/>
                      <a:lumOff val="80000"/>
                    </a:schemeClr>
                  </a:bgClr>
                </a:pattFill>
                <a:effectLst>
                  <a:outerShdw dist="38100" dir="2640000" algn="bl" rotWithShape="0">
                    <a:schemeClr val="tx2">
                      <a:lumMod val="75000"/>
                    </a:schemeClr>
                  </a:outerShdw>
                </a:effectLst>
              </a:rPr>
              <a:t>1. La discusión teórica sobre la producción del espacio social </a:t>
            </a:r>
          </a:p>
        </p:txBody>
      </p:sp>
    </p:spTree>
    <p:extLst>
      <p:ext uri="{BB962C8B-B14F-4D97-AF65-F5344CB8AC3E}">
        <p14:creationId xmlns:p14="http://schemas.microsoft.com/office/powerpoint/2010/main" val="4110897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69923202-7756-8EF2-1EF4-0F7DD74FCE59}"/>
              </a:ext>
            </a:extLst>
          </p:cNvPr>
          <p:cNvPicPr>
            <a:picLocks noGrp="1" noChangeAspect="1"/>
          </p:cNvPicPr>
          <p:nvPr>
            <p:ph idx="1"/>
          </p:nvPr>
        </p:nvPicPr>
        <p:blipFill>
          <a:blip r:embed="rId2"/>
          <a:stretch>
            <a:fillRect/>
          </a:stretch>
        </p:blipFill>
        <p:spPr>
          <a:xfrm>
            <a:off x="2733676" y="84904"/>
            <a:ext cx="7300994" cy="6693176"/>
          </a:xfrm>
          <a:prstGeom prst="rect">
            <a:avLst/>
          </a:prstGeom>
        </p:spPr>
      </p:pic>
    </p:spTree>
    <p:extLst>
      <p:ext uri="{BB962C8B-B14F-4D97-AF65-F5344CB8AC3E}">
        <p14:creationId xmlns:p14="http://schemas.microsoft.com/office/powerpoint/2010/main" val="118397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77B751-C519-315A-2D24-E1F2DFA1384C}"/>
              </a:ext>
            </a:extLst>
          </p:cNvPr>
          <p:cNvSpPr>
            <a:spLocks noGrp="1"/>
          </p:cNvSpPr>
          <p:nvPr>
            <p:ph type="title"/>
          </p:nvPr>
        </p:nvSpPr>
        <p:spPr/>
        <p:txBody>
          <a:bodyPr/>
          <a:lstStyle/>
          <a:p>
            <a:r>
              <a:rPr lang="es-MX" dirty="0"/>
              <a:t>La política regional del ISSSTE.</a:t>
            </a:r>
          </a:p>
        </p:txBody>
      </p:sp>
      <p:sp>
        <p:nvSpPr>
          <p:cNvPr id="3" name="Marcador de contenido 2">
            <a:extLst>
              <a:ext uri="{FF2B5EF4-FFF2-40B4-BE49-F238E27FC236}">
                <a16:creationId xmlns:a16="http://schemas.microsoft.com/office/drawing/2014/main" id="{68EEE52A-B1F2-282C-72BB-8DE51384043C}"/>
              </a:ext>
            </a:extLst>
          </p:cNvPr>
          <p:cNvSpPr>
            <a:spLocks noGrp="1"/>
          </p:cNvSpPr>
          <p:nvPr>
            <p:ph idx="1"/>
          </p:nvPr>
        </p:nvSpPr>
        <p:spPr/>
        <p:txBody>
          <a:bodyPr>
            <a:normAutofit/>
          </a:bodyPr>
          <a:lstStyle/>
          <a:p>
            <a:pPr algn="just">
              <a:lnSpc>
                <a:spcPct val="115000"/>
              </a:lnSpc>
              <a:spcAft>
                <a:spcPts val="800"/>
              </a:spcAft>
              <a:buNone/>
            </a:pPr>
            <a:r>
              <a:rPr lang="es-MX" sz="1800" u="sng"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Primer Programa de Regionalización. 1991. Actualización agosto de 1994.</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5000"/>
              </a:lnSpc>
              <a:spcAft>
                <a:spcPts val="800"/>
              </a:spcAf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El primer “Programa de Regionalización de los servicios médicos institucionales” proviene de un acuerdo de la Junta Directiva fechado el 29 de agosto de 1994.</a:t>
            </a:r>
          </a:p>
          <a:p>
            <a:pPr algn="just">
              <a:lnSpc>
                <a:spcPct val="115000"/>
              </a:lnSpc>
              <a:spcAft>
                <a:spcPts val="800"/>
              </a:spcAf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Se buscaba entonces “la consolidación del primer nivel de atención a la salud; el establecimiento del nuevo esquema de organización del sistema de servicios médicos, a través </a:t>
            </a:r>
            <a:r>
              <a:rPr lang="es-MX"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de 8 regiones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cuyo propósito esencial [era] el de regular eficientemente el escalonamiento de la atención, y, la modernización y reorganización del Centro Hospitalario ’20 de noviembre’, orientando sus funciones a las de un Centro Médico Nacional, con vocación de atención médica de alta especialidad para concentración nacional.”</a:t>
            </a:r>
          </a:p>
          <a:p>
            <a:pPr marL="0" indent="0">
              <a:buNone/>
            </a:pPr>
            <a:endParaRPr lang="es-MX" dirty="0"/>
          </a:p>
        </p:txBody>
      </p:sp>
    </p:spTree>
    <p:extLst>
      <p:ext uri="{BB962C8B-B14F-4D97-AF65-F5344CB8AC3E}">
        <p14:creationId xmlns:p14="http://schemas.microsoft.com/office/powerpoint/2010/main" val="197516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056F4-2BF9-7B1B-BE4D-2043D5500E8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B2E0458-B0A0-715A-F06F-44FC187058A9}"/>
              </a:ext>
            </a:extLst>
          </p:cNvPr>
          <p:cNvSpPr>
            <a:spLocks noGrp="1"/>
          </p:cNvSpPr>
          <p:nvPr>
            <p:ph type="title"/>
          </p:nvPr>
        </p:nvSpPr>
        <p:spPr/>
        <p:txBody>
          <a:bodyPr/>
          <a:lstStyle/>
          <a:p>
            <a:r>
              <a:rPr lang="es-MX" dirty="0"/>
              <a:t>La política regional del ISSSTE 2021</a:t>
            </a:r>
          </a:p>
        </p:txBody>
      </p:sp>
      <p:sp>
        <p:nvSpPr>
          <p:cNvPr id="3" name="Marcador de contenido 2">
            <a:extLst>
              <a:ext uri="{FF2B5EF4-FFF2-40B4-BE49-F238E27FC236}">
                <a16:creationId xmlns:a16="http://schemas.microsoft.com/office/drawing/2014/main" id="{23EEF44D-7810-A237-B0C8-754188626B2D}"/>
              </a:ext>
            </a:extLst>
          </p:cNvPr>
          <p:cNvSpPr>
            <a:spLocks noGrp="1"/>
          </p:cNvSpPr>
          <p:nvPr>
            <p:ph idx="1"/>
          </p:nvPr>
        </p:nvSpPr>
        <p:spPr/>
        <p:txBody>
          <a:bodyPr>
            <a:noAutofit/>
          </a:bodyPr>
          <a:lstStyle/>
          <a:p>
            <a:pPr>
              <a:lnSpc>
                <a:spcPct val="115000"/>
              </a:lnSpc>
              <a:spcAft>
                <a:spcPts val="800"/>
              </a:spcAft>
              <a:buNone/>
            </a:pPr>
            <a:r>
              <a:rPr lang="es-MX" sz="1400" kern="100" dirty="0">
                <a:latin typeface="Aptos" panose="020B0004020202020204" pitchFamily="34" charset="0"/>
                <a:ea typeface="Aptos" panose="020B0004020202020204" pitchFamily="34" charset="0"/>
                <a:cs typeface="Times New Roman" panose="02020603050405020304" pitchFamily="18" charset="0"/>
              </a:rPr>
              <a:t>.</a:t>
            </a:r>
            <a:r>
              <a:rPr lang="es-MX" sz="1400" kern="100" dirty="0">
                <a:effectLst/>
                <a:latin typeface="Aptos" panose="020B0004020202020204" pitchFamily="34" charset="0"/>
                <a:ea typeface="Aptos" panose="020B0004020202020204" pitchFamily="34" charset="0"/>
                <a:cs typeface="Times New Roman" panose="02020603050405020304" pitchFamily="18" charset="0"/>
              </a:rPr>
              <a:t>En 2021 se publicó la “Guía operativa de la red de servicios de salud en el instituto de seguridad y servicios sociales de los trabajadores del estado.”</a:t>
            </a:r>
          </a:p>
          <a:p>
            <a:pPr marL="449580" algn="just">
              <a:lnSpc>
                <a:spcPct val="115000"/>
              </a:lnSpc>
              <a:spcAft>
                <a:spcPts val="800"/>
              </a:spcAft>
              <a:buNone/>
            </a:pPr>
            <a:r>
              <a:rPr lang="es-MX" sz="1400" kern="100" dirty="0">
                <a:latin typeface="Aptos" panose="020B0004020202020204" pitchFamily="34" charset="0"/>
                <a:ea typeface="Aptos" panose="020B0004020202020204" pitchFamily="34" charset="0"/>
                <a:cs typeface="Times New Roman" panose="02020603050405020304" pitchFamily="18" charset="0"/>
              </a:rPr>
              <a:t>E</a:t>
            </a:r>
            <a:r>
              <a:rPr lang="es-MX" sz="1400" kern="100" dirty="0">
                <a:effectLst/>
                <a:latin typeface="Aptos" panose="020B0004020202020204" pitchFamily="34" charset="0"/>
                <a:ea typeface="Aptos" panose="020B0004020202020204" pitchFamily="34" charset="0"/>
                <a:cs typeface="Times New Roman" panose="02020603050405020304" pitchFamily="18" charset="0"/>
              </a:rPr>
              <a:t>xpone la necesidad en la que opera el Instituto ese año: “el incremento en la demanda de los servicios de salud, en el número de derechohabientes y en las enfermedades crónicas degenerativas en el instituto, han dado como resultado la saturación de los servicios médicos y por lo consiguiente la demora en la prestación de los servicios de salud, además de lo anterior, la pandemia debido al virus SARS-CoV2, ha incrementado más el retraso en la atención médica de los pacientes con enfermedades generales y ha rebasado en gran medida la referencia a unidades médicas con una mayor resolución.”</a:t>
            </a:r>
          </a:p>
          <a:p>
            <a:pPr algn="just">
              <a:lnSpc>
                <a:spcPct val="115000"/>
              </a:lnSpc>
              <a:spcAft>
                <a:spcPts val="800"/>
              </a:spcAft>
              <a:buNone/>
            </a:pPr>
            <a:r>
              <a:rPr lang="es-MX" sz="1400" kern="100" dirty="0">
                <a:effectLst/>
                <a:latin typeface="Aptos" panose="020B0004020202020204" pitchFamily="34" charset="0"/>
                <a:ea typeface="Aptos" panose="020B0004020202020204" pitchFamily="34" charset="0"/>
                <a:cs typeface="Times New Roman" panose="02020603050405020304" pitchFamily="18" charset="0"/>
              </a:rPr>
              <a:t>Para enfrentar la situación se propuso  entonces establecer</a:t>
            </a:r>
          </a:p>
          <a:p>
            <a:pPr algn="just">
              <a:lnSpc>
                <a:spcPct val="115000"/>
              </a:lnSpc>
              <a:spcAft>
                <a:spcPts val="800"/>
              </a:spcAft>
              <a:buNone/>
            </a:pPr>
            <a:r>
              <a:rPr lang="es-MX" sz="1400" kern="100" dirty="0">
                <a:solidFill>
                  <a:srgbClr val="001D35"/>
                </a:solidFill>
                <a:effectLst/>
                <a:latin typeface="Arial" panose="020B0604020202020204" pitchFamily="34" charset="0"/>
                <a:ea typeface="Aptos" panose="020B0004020202020204" pitchFamily="34" charset="0"/>
                <a:cs typeface="Times New Roman" panose="02020603050405020304" pitchFamily="18" charset="0"/>
              </a:rPr>
              <a:t>“Una </a:t>
            </a:r>
            <a:r>
              <a:rPr lang="es-MX" sz="1400" kern="100" dirty="0">
                <a:solidFill>
                  <a:srgbClr val="FF0000"/>
                </a:solidFill>
                <a:effectLst/>
                <a:latin typeface="Arial" panose="020B0604020202020204" pitchFamily="34" charset="0"/>
                <a:ea typeface="Aptos" panose="020B0004020202020204" pitchFamily="34" charset="0"/>
                <a:cs typeface="Times New Roman" panose="02020603050405020304" pitchFamily="18" charset="0"/>
              </a:rPr>
              <a:t>isócrona </a:t>
            </a:r>
            <a:r>
              <a:rPr lang="es-MX" sz="1400" kern="100" dirty="0">
                <a:solidFill>
                  <a:srgbClr val="001D35"/>
                </a:solidFill>
                <a:effectLst/>
                <a:latin typeface="Arial" panose="020B0604020202020204" pitchFamily="34" charset="0"/>
                <a:ea typeface="Aptos" panose="020B0004020202020204" pitchFamily="34" charset="0"/>
                <a:cs typeface="Times New Roman" panose="02020603050405020304" pitchFamily="18" charset="0"/>
              </a:rPr>
              <a:t>es una línea que conecta puntos en un mapa que se encuentran a la misma distancia de tiempo desde un punto de origen, utilizando un medio de transporte específico. En otras palabras, son mapas que muestran zonas accesibles en un tiempo determinado. Por ejemplo, </a:t>
            </a:r>
            <a:r>
              <a:rPr lang="es-MX" sz="1400" kern="100" dirty="0">
                <a:solidFill>
                  <a:srgbClr val="FF0000"/>
                </a:solidFill>
                <a:effectLst/>
                <a:latin typeface="Arial" panose="020B0604020202020204" pitchFamily="34" charset="0"/>
                <a:ea typeface="Aptos" panose="020B0004020202020204" pitchFamily="34" charset="0"/>
                <a:cs typeface="Times New Roman" panose="02020603050405020304" pitchFamily="18" charset="0"/>
              </a:rPr>
              <a:t>se puede crear una isócrona que muestre todas las áreas que se pueden alcanzar en 30 minutos desde un punto específico</a:t>
            </a:r>
            <a:r>
              <a:rPr lang="es-MX" sz="1400" kern="100" dirty="0">
                <a:solidFill>
                  <a:srgbClr val="001D35"/>
                </a:solidFill>
                <a:effectLst/>
                <a:latin typeface="Arial" panose="020B0604020202020204" pitchFamily="34" charset="0"/>
                <a:ea typeface="Aptos" panose="020B0004020202020204" pitchFamily="34" charset="0"/>
                <a:cs typeface="Times New Roman" panose="02020603050405020304" pitchFamily="18" charset="0"/>
              </a:rPr>
              <a:t>. “</a:t>
            </a:r>
            <a:endParaRPr lang="es-MX" sz="1400" kern="1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5000"/>
              </a:lnSpc>
              <a:spcAft>
                <a:spcPts val="800"/>
              </a:spcAft>
              <a:buNone/>
            </a:pPr>
            <a:r>
              <a:rPr lang="es-MX" sz="1400" u="none" strike="noStrike"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1400" dirty="0"/>
          </a:p>
        </p:txBody>
      </p:sp>
    </p:spTree>
    <p:extLst>
      <p:ext uri="{BB962C8B-B14F-4D97-AF65-F5344CB8AC3E}">
        <p14:creationId xmlns:p14="http://schemas.microsoft.com/office/powerpoint/2010/main" val="37990586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ítulo 1">
            <a:extLst>
              <a:ext uri="{FF2B5EF4-FFF2-40B4-BE49-F238E27FC236}">
                <a16:creationId xmlns:a16="http://schemas.microsoft.com/office/drawing/2014/main" id="{15A8D691-43E5-B31A-F3F8-F93C17D7730E}"/>
              </a:ext>
            </a:extLst>
          </p:cNvPr>
          <p:cNvSpPr>
            <a:spLocks noGrp="1"/>
          </p:cNvSpPr>
          <p:nvPr>
            <p:ph type="title"/>
          </p:nvPr>
        </p:nvSpPr>
        <p:spPr>
          <a:xfrm>
            <a:off x="640080" y="1243013"/>
            <a:ext cx="3855720" cy="4371974"/>
          </a:xfrm>
        </p:spPr>
        <p:txBody>
          <a:bodyPr>
            <a:normAutofit/>
          </a:bodyPr>
          <a:lstStyle/>
          <a:p>
            <a:r>
              <a:rPr lang="es-MX" sz="3100" dirty="0">
                <a:solidFill>
                  <a:schemeClr val="tx2"/>
                </a:solidFill>
              </a:rPr>
              <a:t>Reglas para la regionalización operativa del Sistema Institucional del Servicios de Salud en el Instituto de Seguridad y Servicios Sociales para los Trabajadores del Estado (29 abril 2025)</a:t>
            </a:r>
          </a:p>
        </p:txBody>
      </p:sp>
      <p:sp>
        <p:nvSpPr>
          <p:cNvPr id="3" name="Marcador de contenido 2">
            <a:extLst>
              <a:ext uri="{FF2B5EF4-FFF2-40B4-BE49-F238E27FC236}">
                <a16:creationId xmlns:a16="http://schemas.microsoft.com/office/drawing/2014/main" id="{00113516-44A7-F4B5-A712-849E7EB4A707}"/>
              </a:ext>
            </a:extLst>
          </p:cNvPr>
          <p:cNvSpPr>
            <a:spLocks noGrp="1"/>
          </p:cNvSpPr>
          <p:nvPr>
            <p:ph idx="1"/>
          </p:nvPr>
        </p:nvSpPr>
        <p:spPr>
          <a:xfrm>
            <a:off x="6172200" y="804672"/>
            <a:ext cx="5221224" cy="5230368"/>
          </a:xfrm>
        </p:spPr>
        <p:txBody>
          <a:bodyPr anchor="ctr">
            <a:normAutofit fontScale="85000" lnSpcReduction="20000"/>
          </a:bodyPr>
          <a:lstStyle/>
          <a:p>
            <a:r>
              <a:rPr lang="es-MX" sz="1800" dirty="0">
                <a:solidFill>
                  <a:schemeClr val="tx2"/>
                </a:solidFill>
              </a:rPr>
              <a:t>XVI Regiones y sus zonas de influencia</a:t>
            </a:r>
          </a:p>
          <a:p>
            <a:pPr>
              <a:lnSpc>
                <a:spcPct val="115000"/>
              </a:lnSpc>
              <a:spcAft>
                <a:spcPts val="800"/>
              </a:spcAf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 Se publican las “Reglas…  que enlazan los tres niveles de salud por su complejidad y capacidad resolutiva; estableciendo un sistema integrado por regiones operativas encabezadas por un hospital regional/Hospital de Alta Especialidad, con la finalidad de facilitar el proceso de referencia y contrarreferencia de pacientes, que permita distribuir en forma adecuada la demanda del servicio de salud en el Instituto.”</a:t>
            </a:r>
          </a:p>
          <a:p>
            <a:pPr algn="just">
              <a:lnSpc>
                <a:spcPct val="115000"/>
              </a:lnSpc>
              <a:spcAft>
                <a:spcPts val="800"/>
              </a:spcAf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A partir de esta regionalización, se busca evitar la saturación de las Unidades Médicas, distribuyendo a las personas derechohabientes y personas usuarias de acuerdo al lugar de residencia, para que en caso de que una Unidad Médica no cuente con capacidad resolutiva, se pueda brindar el servicio en una Unidad Médica de otra Región.</a:t>
            </a:r>
          </a:p>
          <a:p>
            <a:pPr algn="just">
              <a:lnSpc>
                <a:spcPct val="115000"/>
              </a:lnSpc>
              <a:spcAft>
                <a:spcPts val="800"/>
              </a:spcAf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 “Región: el esquema encabezado por un H.R./H.A.E. e integrado por la red de Unidades Médicas de primero y segundo nivel de atención a la salud que abarca una o más entidades Federativas.”</a:t>
            </a:r>
          </a:p>
          <a:p>
            <a:pPr marL="0" indent="0">
              <a:buNone/>
            </a:pPr>
            <a:endParaRPr lang="es-MX" sz="1800" dirty="0">
              <a:solidFill>
                <a:schemeClr val="tx2"/>
              </a:solidFill>
            </a:endParaRPr>
          </a:p>
        </p:txBody>
      </p:sp>
    </p:spTree>
    <p:extLst>
      <p:ext uri="{BB962C8B-B14F-4D97-AF65-F5344CB8AC3E}">
        <p14:creationId xmlns:p14="http://schemas.microsoft.com/office/powerpoint/2010/main" val="644895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24">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26">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FA8A5E9-256E-2BA8-41C5-DA2C7FC79F3E}"/>
              </a:ext>
            </a:extLst>
          </p:cNvPr>
          <p:cNvSpPr>
            <a:spLocks noGrp="1"/>
          </p:cNvSpPr>
          <p:nvPr>
            <p:ph type="title"/>
          </p:nvPr>
        </p:nvSpPr>
        <p:spPr>
          <a:xfrm>
            <a:off x="686834" y="591344"/>
            <a:ext cx="3200400" cy="5585619"/>
          </a:xfrm>
        </p:spPr>
        <p:txBody>
          <a:bodyPr>
            <a:normAutofit/>
          </a:bodyPr>
          <a:lstStyle/>
          <a:p>
            <a:r>
              <a:rPr lang="es-MX">
                <a:solidFill>
                  <a:srgbClr val="FFFFFF"/>
                </a:solidFill>
              </a:rPr>
              <a:t> Nacionali-zaciones y nuevos hospitales y clínicas</a:t>
            </a:r>
          </a:p>
        </p:txBody>
      </p:sp>
      <p:sp>
        <p:nvSpPr>
          <p:cNvPr id="39" name="Arc 2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FE957A5E-BE95-494E-45B5-44CD63B26A68}"/>
              </a:ext>
            </a:extLst>
          </p:cNvPr>
          <p:cNvSpPr>
            <a:spLocks noGrp="1"/>
          </p:cNvSpPr>
          <p:nvPr>
            <p:ph idx="1"/>
          </p:nvPr>
        </p:nvSpPr>
        <p:spPr>
          <a:xfrm>
            <a:off x="4447308" y="591344"/>
            <a:ext cx="6906491" cy="5585619"/>
          </a:xfrm>
        </p:spPr>
        <p:txBody>
          <a:bodyPr anchor="ctr">
            <a:normAutofit/>
          </a:bodyPr>
          <a:lstStyle/>
          <a:p>
            <a:r>
              <a:rPr lang="es-MX" sz="1400" dirty="0"/>
              <a:t>Nacionalización de los hospitales</a:t>
            </a:r>
          </a:p>
          <a:p>
            <a:pPr lvl="1"/>
            <a:r>
              <a:rPr lang="es-MX" sz="1400" dirty="0"/>
              <a:t>Hospital General Dr. Daniel Gurría Urgel, en Villahermosa, Tabasco</a:t>
            </a:r>
          </a:p>
          <a:p>
            <a:pPr lvl="1"/>
            <a:r>
              <a:rPr lang="es-MX" sz="1400" dirty="0"/>
              <a:t>Hospital General Dr.Aaqqquiles Calles Ramirez, La cantera, de Tepic, Nayarit</a:t>
            </a:r>
          </a:p>
          <a:p>
            <a:pPr lvl="1"/>
            <a:r>
              <a:rPr lang="es-MX" sz="1400" dirty="0"/>
              <a:t>Clínia Hospital Mérida, en Yucatán</a:t>
            </a:r>
          </a:p>
          <a:p>
            <a:pPr lvl="1"/>
            <a:r>
              <a:rPr lang="es-MX" sz="1400" dirty="0"/>
              <a:t>Tláhuac, en proceso.</a:t>
            </a:r>
          </a:p>
          <a:p>
            <a:r>
              <a:rPr lang="es-MX" sz="1400" dirty="0"/>
              <a:t>Nacionalización de servicios de hemodinamia, anestesia, imagenología. Pendientes osteosíntesis, laboratorios, bancos de sangre, entre otros.</a:t>
            </a:r>
          </a:p>
          <a:p>
            <a:pPr marL="0" indent="0">
              <a:buNone/>
            </a:pPr>
            <a:endParaRPr lang="es-MX" sz="1400" dirty="0"/>
          </a:p>
          <a:p>
            <a:r>
              <a:rPr lang="es-MX" sz="1400" dirty="0"/>
              <a:t>Inauguración de nuevos hospitales y clínicas en:</a:t>
            </a:r>
          </a:p>
          <a:p>
            <a:pPr lvl="1"/>
            <a:r>
              <a:rPr lang="es-MX" sz="1400" dirty="0"/>
              <a:t>La Paz, Baja California, 10 de agosto 2024.</a:t>
            </a:r>
          </a:p>
          <a:p>
            <a:pPr lvl="1"/>
            <a:r>
              <a:rPr lang="es-MX" sz="1400" dirty="0"/>
              <a:t>Hospital Regional de Alta Especialidad en Torreón, Coahuila,</a:t>
            </a:r>
          </a:p>
          <a:p>
            <a:pPr lvl="1"/>
            <a:r>
              <a:rPr lang="es-MX" sz="1400" dirty="0"/>
              <a:t>Clínica Hospital Palenque, Chiapas,</a:t>
            </a:r>
          </a:p>
          <a:p>
            <a:pPr lvl="1"/>
            <a:r>
              <a:rPr lang="es-MX" sz="1400" dirty="0"/>
              <a:t>Hospital Regional Acapulco, Guerrero</a:t>
            </a:r>
          </a:p>
          <a:p>
            <a:pPr lvl="1"/>
            <a:r>
              <a:rPr lang="es-MX" sz="1400" dirty="0"/>
              <a:t>Hospital Regional de Tlsjomulco, Jalisco</a:t>
            </a:r>
          </a:p>
          <a:p>
            <a:pPr lvl="1"/>
            <a:r>
              <a:rPr lang="es-MX" sz="1400" dirty="0"/>
              <a:t>Nuevo Hospital General de Tampico, Tamaulipas</a:t>
            </a:r>
          </a:p>
          <a:p>
            <a:pPr lvl="1"/>
            <a:r>
              <a:rPr lang="es-MX" sz="1400" dirty="0"/>
              <a:t>Primera piedra nuevo hospital Oaxaca</a:t>
            </a:r>
          </a:p>
          <a:p>
            <a:pPr lvl="1"/>
            <a:endParaRPr lang="es-MX" sz="1400" dirty="0"/>
          </a:p>
          <a:p>
            <a:pPr lvl="1"/>
            <a:r>
              <a:rPr lang="es-MX" sz="1400" dirty="0"/>
              <a:t>Inicio de la Demolición del hospital Gonzalo Castañeda, en Ciudad de México.</a:t>
            </a:r>
          </a:p>
          <a:p>
            <a:pPr lvl="1"/>
            <a:endParaRPr lang="es-MX" sz="1400" dirty="0"/>
          </a:p>
          <a:p>
            <a:pPr marL="0" indent="0">
              <a:buNone/>
            </a:pPr>
            <a:endParaRPr lang="es-MX" sz="1400" dirty="0"/>
          </a:p>
        </p:txBody>
      </p:sp>
    </p:spTree>
    <p:extLst>
      <p:ext uri="{BB962C8B-B14F-4D97-AF65-F5344CB8AC3E}">
        <p14:creationId xmlns:p14="http://schemas.microsoft.com/office/powerpoint/2010/main" val="3737337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8747A5C-FADF-92D1-2F0A-5D926ABBA74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AE51292-E000-9882-4733-38A81A163EDF}"/>
              </a:ext>
            </a:extLst>
          </p:cNvPr>
          <p:cNvSpPr>
            <a:spLocks noGrp="1"/>
          </p:cNvSpPr>
          <p:nvPr>
            <p:ph type="title"/>
          </p:nvPr>
        </p:nvSpPr>
        <p:spPr>
          <a:xfrm>
            <a:off x="841248" y="548640"/>
            <a:ext cx="3600860" cy="5431536"/>
          </a:xfrm>
        </p:spPr>
        <p:txBody>
          <a:bodyPr>
            <a:normAutofit/>
          </a:bodyPr>
          <a:lstStyle/>
          <a:p>
            <a:r>
              <a:rPr lang="es-MX" sz="5400" dirty="0"/>
              <a:t> Otros programas </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A8537616-E2FF-F59E-8C08-E22C8CB8511F}"/>
              </a:ext>
            </a:extLst>
          </p:cNvPr>
          <p:cNvSpPr>
            <a:spLocks noGrp="1"/>
          </p:cNvSpPr>
          <p:nvPr>
            <p:ph idx="1"/>
          </p:nvPr>
        </p:nvSpPr>
        <p:spPr>
          <a:xfrm>
            <a:off x="5126418" y="552091"/>
            <a:ext cx="6224335" cy="5431536"/>
          </a:xfrm>
        </p:spPr>
        <p:txBody>
          <a:bodyPr anchor="ctr">
            <a:normAutofit fontScale="92500" lnSpcReduction="10000"/>
          </a:bodyPr>
          <a:lstStyle/>
          <a:p>
            <a:pPr marL="457200" lvl="1" indent="0">
              <a:buNone/>
            </a:pPr>
            <a:endParaRPr lang="es-MX" sz="2000" dirty="0"/>
          </a:p>
          <a:p>
            <a:r>
              <a:rPr lang="es-MX" sz="2000" dirty="0"/>
              <a:t> Ampliación jornada de trabajo médica de 6 a 8 horas</a:t>
            </a:r>
          </a:p>
          <a:p>
            <a:r>
              <a:rPr lang="es-MX" sz="2000" dirty="0"/>
              <a:t>Mejora salarial a trabajadores sociales</a:t>
            </a:r>
          </a:p>
          <a:p>
            <a:r>
              <a:rPr lang="es-MX" sz="2000" dirty="0"/>
              <a:t>El programa de “La clínica es nuestra” en todo el país</a:t>
            </a:r>
          </a:p>
          <a:p>
            <a:r>
              <a:rPr lang="es-MX" sz="2000" dirty="0"/>
              <a:t>Programas de mantenimiento mayor en clínicas y hospitales tres niveles de atención.</a:t>
            </a:r>
          </a:p>
          <a:p>
            <a:r>
              <a:rPr lang="es-MX" sz="2000" dirty="0"/>
              <a:t>Garantizar distribución y abasto de medicamentos en todos el país</a:t>
            </a:r>
          </a:p>
          <a:p>
            <a:r>
              <a:rPr lang="es-MX" sz="2000" dirty="0"/>
              <a:t>Fovissste: Programa de condonación de deudas impagables</a:t>
            </a:r>
          </a:p>
          <a:p>
            <a:r>
              <a:rPr lang="es-MX" sz="2000" dirty="0"/>
              <a:t>Fovissste. Programa de consstrucción de 100 mil viviendas</a:t>
            </a:r>
          </a:p>
          <a:p>
            <a:r>
              <a:rPr lang="es-MX" sz="2000" dirty="0"/>
              <a:t>Recuperación del balneario Issstehuixtla</a:t>
            </a:r>
          </a:p>
          <a:p>
            <a:r>
              <a:rPr lang="es-MX" sz="2000" dirty="0"/>
              <a:t>Programas de turismo social con los medios de la 4T: AIFA, Mexicana de Aviación, Tren Maya y hoteles vinculados.</a:t>
            </a:r>
          </a:p>
          <a:p>
            <a:r>
              <a:rPr lang="es-MX" sz="2000" dirty="0"/>
              <a:t>Aumento de número de ambulancias.</a:t>
            </a:r>
          </a:p>
        </p:txBody>
      </p:sp>
    </p:spTree>
    <p:extLst>
      <p:ext uri="{BB962C8B-B14F-4D97-AF65-F5344CB8AC3E}">
        <p14:creationId xmlns:p14="http://schemas.microsoft.com/office/powerpoint/2010/main" val="27833969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CFDFC7-C94D-6F61-C1DA-44CDF4E9D4B4}"/>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966FD5E9-8E2B-98FB-8160-776E778BA507}"/>
              </a:ext>
            </a:extLst>
          </p:cNvPr>
          <p:cNvSpPr>
            <a:spLocks noGrp="1"/>
          </p:cNvSpPr>
          <p:nvPr>
            <p:ph idx="1"/>
          </p:nvPr>
        </p:nvSpPr>
        <p:spPr/>
        <p:txBody>
          <a:bodyPr/>
          <a:lstStyle/>
          <a:p>
            <a:pPr marL="0" indent="0">
              <a:buNone/>
            </a:pPr>
            <a:endParaRPr lang="es-MX" dirty="0"/>
          </a:p>
          <a:p>
            <a:pPr marL="0" indent="0">
              <a:buNone/>
            </a:pPr>
            <a:endParaRPr lang="es-MX" dirty="0"/>
          </a:p>
          <a:p>
            <a:pPr marL="0" indent="0">
              <a:buNone/>
            </a:pPr>
            <a:endParaRPr lang="es-MX" dirty="0"/>
          </a:p>
          <a:p>
            <a:pPr marL="0" indent="0">
              <a:buNone/>
            </a:pPr>
            <a:r>
              <a:rPr lang="es-MX" dirty="0"/>
              <a:t>			</a:t>
            </a:r>
            <a:r>
              <a:rPr lang="es-MX" sz="4000" dirty="0">
                <a:solidFill>
                  <a:srgbClr val="C00000"/>
                </a:solidFill>
              </a:rPr>
              <a:t>Muchas gracias</a:t>
            </a:r>
            <a:endParaRPr lang="es-MX" dirty="0">
              <a:solidFill>
                <a:srgbClr val="C00000"/>
              </a:solidFill>
            </a:endParaRPr>
          </a:p>
        </p:txBody>
      </p:sp>
    </p:spTree>
    <p:extLst>
      <p:ext uri="{BB962C8B-B14F-4D97-AF65-F5344CB8AC3E}">
        <p14:creationId xmlns:p14="http://schemas.microsoft.com/office/powerpoint/2010/main" val="317498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DA389528-EE1F-FACB-7952-ED338AEBC9A6}"/>
              </a:ext>
            </a:extLst>
          </p:cNvPr>
          <p:cNvSpPr>
            <a:spLocks noGrp="1"/>
          </p:cNvSpPr>
          <p:nvPr>
            <p:ph type="title"/>
          </p:nvPr>
        </p:nvSpPr>
        <p:spPr>
          <a:xfrm>
            <a:off x="826396" y="586855"/>
            <a:ext cx="4230100" cy="3387497"/>
          </a:xfrm>
        </p:spPr>
        <p:txBody>
          <a:bodyPr vert="horz" lIns="91440" tIns="45720" rIns="91440" bIns="45720" rtlCol="0" anchor="b">
            <a:normAutofit/>
          </a:bodyPr>
          <a:lstStyle/>
          <a:p>
            <a:pPr algn="r"/>
            <a:r>
              <a:rPr lang="en-US" sz="4000" b="1" kern="1200">
                <a:solidFill>
                  <a:srgbClr val="FFFFFF"/>
                </a:solidFill>
                <a:latin typeface="+mj-lt"/>
                <a:ea typeface="+mj-ea"/>
                <a:cs typeface="+mj-cs"/>
              </a:rPr>
              <a:t>La parte teórica. </a:t>
            </a:r>
            <a:br>
              <a:rPr lang="en-US" sz="4000" b="1" kern="1200">
                <a:solidFill>
                  <a:srgbClr val="FFFFFF"/>
                </a:solidFill>
                <a:latin typeface="+mj-lt"/>
                <a:ea typeface="+mj-ea"/>
                <a:cs typeface="+mj-cs"/>
              </a:rPr>
            </a:br>
            <a:r>
              <a:rPr lang="en-US" sz="4000" b="1" kern="1200">
                <a:solidFill>
                  <a:srgbClr val="FFFFFF"/>
                </a:solidFill>
                <a:latin typeface="+mj-lt"/>
                <a:ea typeface="+mj-ea"/>
                <a:cs typeface="+mj-cs"/>
              </a:rPr>
              <a:t>¿Qué son “el espacio”, las regiones, las ciudades, las zonas urbanas?</a:t>
            </a:r>
          </a:p>
        </p:txBody>
      </p:sp>
      <p:sp>
        <p:nvSpPr>
          <p:cNvPr id="3" name="Marcador de contenido 2">
            <a:extLst>
              <a:ext uri="{FF2B5EF4-FFF2-40B4-BE49-F238E27FC236}">
                <a16:creationId xmlns:a16="http://schemas.microsoft.com/office/drawing/2014/main" id="{6C83F9FD-2D38-8882-C7B2-7097790F1CD1}"/>
              </a:ext>
            </a:extLst>
          </p:cNvPr>
          <p:cNvSpPr>
            <a:spLocks noGrp="1"/>
          </p:cNvSpPr>
          <p:nvPr>
            <p:ph idx="1"/>
          </p:nvPr>
        </p:nvSpPr>
        <p:spPr>
          <a:xfrm>
            <a:off x="6503158" y="649480"/>
            <a:ext cx="4862447" cy="5546047"/>
          </a:xfrm>
        </p:spPr>
        <p:txBody>
          <a:bodyPr vert="horz" lIns="91440" tIns="45720" rIns="91440" bIns="45720" rtlCol="0" anchor="ctr">
            <a:normAutofit/>
          </a:bodyPr>
          <a:lstStyle/>
          <a:p>
            <a:pPr marL="0" indent="0">
              <a:buNone/>
            </a:pPr>
            <a:r>
              <a:rPr lang="en-US" sz="1700" dirty="0"/>
              <a:t>El </a:t>
            </a:r>
            <a:r>
              <a:rPr lang="en-US" sz="1700" dirty="0" err="1"/>
              <a:t>Diccionario</a:t>
            </a:r>
            <a:r>
              <a:rPr lang="en-US" sz="1700" dirty="0"/>
              <a:t> de la Academia de la Lengua Española define al </a:t>
            </a:r>
            <a:r>
              <a:rPr lang="en-US" sz="1700" dirty="0" err="1"/>
              <a:t>espacio</a:t>
            </a:r>
            <a:r>
              <a:rPr lang="en-US" sz="1700" dirty="0"/>
              <a:t> </a:t>
            </a:r>
            <a:r>
              <a:rPr lang="en-US" sz="1700" dirty="0" err="1"/>
              <a:t>como</a:t>
            </a:r>
            <a:r>
              <a:rPr lang="en-US" sz="1700" dirty="0"/>
              <a:t>  la “</a:t>
            </a:r>
            <a:r>
              <a:rPr lang="en-US" sz="1700" dirty="0" err="1"/>
              <a:t>Extensión</a:t>
            </a:r>
            <a:r>
              <a:rPr lang="en-US" sz="1700" dirty="0"/>
              <a:t> que </a:t>
            </a:r>
            <a:r>
              <a:rPr lang="en-US" sz="1700" dirty="0" err="1"/>
              <a:t>contiene</a:t>
            </a:r>
            <a:r>
              <a:rPr lang="en-US" sz="1700" dirty="0"/>
              <a:t> </a:t>
            </a:r>
            <a:r>
              <a:rPr lang="en-US" sz="1700" dirty="0" err="1"/>
              <a:t>toda</a:t>
            </a:r>
            <a:r>
              <a:rPr lang="en-US" sz="1700" dirty="0"/>
              <a:t> la </a:t>
            </a:r>
            <a:r>
              <a:rPr lang="en-US" sz="1700" dirty="0" err="1"/>
              <a:t>materia</a:t>
            </a:r>
            <a:r>
              <a:rPr lang="en-US" sz="1700" dirty="0"/>
              <a:t> </a:t>
            </a:r>
            <a:r>
              <a:rPr lang="en-US" sz="1700" dirty="0" err="1"/>
              <a:t>existente</a:t>
            </a:r>
            <a:r>
              <a:rPr lang="en-US" sz="1700" dirty="0"/>
              <a:t>.”</a:t>
            </a:r>
          </a:p>
          <a:p>
            <a:pPr marL="0" indent="0">
              <a:buNone/>
            </a:pPr>
            <a:r>
              <a:rPr lang="en-US" sz="1700" dirty="0"/>
              <a:t>En </a:t>
            </a:r>
            <a:r>
              <a:rPr lang="en-US" sz="1700" dirty="0" err="1"/>
              <a:t>voz</a:t>
            </a:r>
            <a:r>
              <a:rPr lang="en-US" sz="1700" dirty="0"/>
              <a:t> de </a:t>
            </a:r>
            <a:r>
              <a:rPr lang="en-US" sz="1700" dirty="0" err="1"/>
              <a:t>otros</a:t>
            </a:r>
            <a:r>
              <a:rPr lang="en-US" sz="1700" dirty="0"/>
              <a:t>, </a:t>
            </a:r>
            <a:r>
              <a:rPr lang="en-US" sz="1700" dirty="0" err="1"/>
              <a:t>el</a:t>
            </a:r>
            <a:r>
              <a:rPr lang="en-US" sz="1700" dirty="0"/>
              <a:t> </a:t>
            </a:r>
            <a:r>
              <a:rPr lang="en-US" sz="1700" dirty="0" err="1"/>
              <a:t>espacio</a:t>
            </a:r>
            <a:r>
              <a:rPr lang="en-US" sz="1700" dirty="0"/>
              <a:t> es la “</a:t>
            </a:r>
            <a:r>
              <a:rPr lang="en-US" sz="1700" dirty="0" err="1"/>
              <a:t>extensión</a:t>
            </a:r>
            <a:r>
              <a:rPr lang="en-US" sz="1700" dirty="0"/>
              <a:t> o </a:t>
            </a:r>
            <a:r>
              <a:rPr lang="en-US" sz="1700" dirty="0" err="1"/>
              <a:t>lugar</a:t>
            </a:r>
            <a:r>
              <a:rPr lang="en-US" sz="1700" dirty="0"/>
              <a:t> </a:t>
            </a:r>
            <a:r>
              <a:rPr lang="en-US" sz="1700" dirty="0" err="1"/>
              <a:t>donde</a:t>
            </a:r>
            <a:r>
              <a:rPr lang="en-US" sz="1700" dirty="0"/>
              <a:t> se </a:t>
            </a:r>
            <a:r>
              <a:rPr lang="en-US" sz="1700" dirty="0" err="1"/>
              <a:t>ubican</a:t>
            </a:r>
            <a:r>
              <a:rPr lang="en-US" sz="1700" dirty="0"/>
              <a:t> </a:t>
            </a:r>
            <a:r>
              <a:rPr lang="en-US" sz="1700" dirty="0" err="1"/>
              <a:t>los</a:t>
            </a:r>
            <a:r>
              <a:rPr lang="en-US" sz="1700" dirty="0"/>
              <a:t> </a:t>
            </a:r>
            <a:r>
              <a:rPr lang="en-US" sz="1700" dirty="0" err="1"/>
              <a:t>objetos</a:t>
            </a:r>
            <a:r>
              <a:rPr lang="en-US" sz="1700" dirty="0"/>
              <a:t> y </a:t>
            </a:r>
            <a:r>
              <a:rPr lang="en-US" sz="1700" dirty="0" err="1"/>
              <a:t>ocurren</a:t>
            </a:r>
            <a:r>
              <a:rPr lang="en-US" sz="1700" dirty="0"/>
              <a:t> </a:t>
            </a:r>
            <a:r>
              <a:rPr lang="en-US" sz="1700" dirty="0" err="1"/>
              <a:t>los</a:t>
            </a:r>
            <a:r>
              <a:rPr lang="en-US" sz="1700" dirty="0"/>
              <a:t> </a:t>
            </a:r>
            <a:r>
              <a:rPr lang="en-US" sz="1700" dirty="0" err="1"/>
              <a:t>eventos</a:t>
            </a:r>
            <a:r>
              <a:rPr lang="en-US" sz="1700" dirty="0"/>
              <a:t>. </a:t>
            </a:r>
            <a:r>
              <a:rPr lang="en-US" sz="1700" dirty="0" err="1"/>
              <a:t>Puede</a:t>
            </a:r>
            <a:r>
              <a:rPr lang="en-US" sz="1700" dirty="0"/>
              <a:t> </a:t>
            </a:r>
            <a:r>
              <a:rPr lang="en-US" sz="1700" dirty="0" err="1"/>
              <a:t>referirse</a:t>
            </a:r>
            <a:r>
              <a:rPr lang="en-US" sz="1700" dirty="0"/>
              <a:t> al </a:t>
            </a:r>
            <a:r>
              <a:rPr lang="en-US" sz="1700" dirty="0" err="1"/>
              <a:t>universo</a:t>
            </a:r>
            <a:r>
              <a:rPr lang="en-US" sz="1700" dirty="0"/>
              <a:t> o a </a:t>
            </a:r>
            <a:r>
              <a:rPr lang="en-US" sz="1700" dirty="0" err="1"/>
              <a:t>una</a:t>
            </a:r>
            <a:r>
              <a:rPr lang="en-US" sz="1700" dirty="0"/>
              <a:t> </a:t>
            </a:r>
            <a:r>
              <a:rPr lang="en-US" sz="1700" dirty="0" err="1"/>
              <a:t>porción</a:t>
            </a:r>
            <a:r>
              <a:rPr lang="en-US" sz="1700" dirty="0"/>
              <a:t> de </a:t>
            </a:r>
            <a:r>
              <a:rPr lang="en-US" sz="1700" dirty="0" err="1"/>
              <a:t>él</a:t>
            </a:r>
            <a:r>
              <a:rPr lang="en-US" sz="1700" dirty="0"/>
              <a:t>, a la </a:t>
            </a:r>
            <a:r>
              <a:rPr lang="en-US" sz="1700" dirty="0" err="1"/>
              <a:t>distancia</a:t>
            </a:r>
            <a:r>
              <a:rPr lang="en-US" sz="1700" dirty="0"/>
              <a:t> entre </a:t>
            </a:r>
            <a:r>
              <a:rPr lang="en-US" sz="1700" dirty="0" err="1"/>
              <a:t>objetos</a:t>
            </a:r>
            <a:r>
              <a:rPr lang="en-US" sz="1700" dirty="0"/>
              <a:t> o personas, al </a:t>
            </a:r>
            <a:r>
              <a:rPr lang="en-US" sz="1700" dirty="0" err="1"/>
              <a:t>tiempo</a:t>
            </a:r>
            <a:r>
              <a:rPr lang="en-US" sz="1700" dirty="0"/>
              <a:t> entre </a:t>
            </a:r>
            <a:r>
              <a:rPr lang="en-US" sz="1700" dirty="0" err="1"/>
              <a:t>eventos</a:t>
            </a:r>
            <a:r>
              <a:rPr lang="en-US" sz="1700" dirty="0"/>
              <a:t>, a un </a:t>
            </a:r>
            <a:r>
              <a:rPr lang="en-US" sz="1700" dirty="0" err="1"/>
              <a:t>programa</a:t>
            </a:r>
            <a:r>
              <a:rPr lang="en-US" sz="1700" dirty="0"/>
              <a:t> editorial, un </a:t>
            </a:r>
            <a:r>
              <a:rPr lang="en-US" sz="1700" dirty="0" err="1"/>
              <a:t>área</a:t>
            </a:r>
            <a:r>
              <a:rPr lang="en-US" sz="1700" dirty="0"/>
              <a:t> </a:t>
            </a:r>
            <a:r>
              <a:rPr lang="en-US" sz="1700" dirty="0" err="1"/>
              <a:t>en</a:t>
            </a:r>
            <a:r>
              <a:rPr lang="en-US" sz="1700" dirty="0"/>
              <a:t> un </a:t>
            </a:r>
            <a:r>
              <a:rPr lang="en-US" sz="1700" dirty="0" err="1"/>
              <a:t>texto</a:t>
            </a:r>
            <a:r>
              <a:rPr lang="en-US" sz="1700" dirty="0"/>
              <a:t> o </a:t>
            </a:r>
            <a:r>
              <a:rPr lang="en-US" sz="1700" dirty="0" err="1"/>
              <a:t>en</a:t>
            </a:r>
            <a:r>
              <a:rPr lang="en-US" sz="1700" dirty="0"/>
              <a:t> </a:t>
            </a:r>
            <a:r>
              <a:rPr lang="en-US" sz="1700" dirty="0" err="1"/>
              <a:t>programas</a:t>
            </a:r>
            <a:r>
              <a:rPr lang="en-US" sz="1700" dirty="0"/>
              <a:t> de radio/TV.</a:t>
            </a:r>
          </a:p>
          <a:p>
            <a:r>
              <a:rPr lang="en-US" sz="1700" dirty="0"/>
              <a:t>Espacio </a:t>
            </a:r>
            <a:r>
              <a:rPr lang="en-US" sz="1700" dirty="0" err="1"/>
              <a:t>físico</a:t>
            </a:r>
            <a:r>
              <a:rPr lang="en-US" sz="1700" dirty="0"/>
              <a:t>: la </a:t>
            </a:r>
            <a:r>
              <a:rPr lang="en-US" sz="1700" dirty="0" err="1"/>
              <a:t>extensión</a:t>
            </a:r>
            <a:r>
              <a:rPr lang="en-US" sz="1700" dirty="0"/>
              <a:t> que </a:t>
            </a:r>
            <a:r>
              <a:rPr lang="en-US" sz="1700" dirty="0" err="1"/>
              <a:t>ocupa</a:t>
            </a:r>
            <a:r>
              <a:rPr lang="en-US" sz="1700" dirty="0"/>
              <a:t> un </a:t>
            </a:r>
            <a:r>
              <a:rPr lang="en-US" sz="1700" dirty="0" err="1"/>
              <a:t>cuerpo</a:t>
            </a:r>
            <a:r>
              <a:rPr lang="en-US" sz="1700" dirty="0"/>
              <a:t>, </a:t>
            </a:r>
            <a:r>
              <a:rPr lang="en-US" sz="1700" dirty="0" err="1"/>
              <a:t>el</a:t>
            </a:r>
            <a:r>
              <a:rPr lang="en-US" sz="1700" dirty="0"/>
              <a:t> </a:t>
            </a:r>
            <a:r>
              <a:rPr lang="en-US" sz="1700" dirty="0" err="1"/>
              <a:t>vacío</a:t>
            </a:r>
            <a:r>
              <a:rPr lang="en-US" sz="1700" dirty="0"/>
              <a:t> entre </a:t>
            </a:r>
            <a:r>
              <a:rPr lang="en-US" sz="1700" dirty="0" err="1"/>
              <a:t>objetos</a:t>
            </a:r>
            <a:r>
              <a:rPr lang="en-US" sz="1700" dirty="0"/>
              <a:t>, </a:t>
            </a:r>
            <a:r>
              <a:rPr lang="en-US" sz="1700" dirty="0" err="1"/>
              <a:t>el</a:t>
            </a:r>
            <a:r>
              <a:rPr lang="en-US" sz="1700" dirty="0"/>
              <a:t> </a:t>
            </a:r>
            <a:r>
              <a:rPr lang="en-US" sz="1700" dirty="0" err="1"/>
              <a:t>lugar</a:t>
            </a:r>
            <a:r>
              <a:rPr lang="en-US" sz="1700" dirty="0"/>
              <a:t> </a:t>
            </a:r>
            <a:r>
              <a:rPr lang="en-US" sz="1700" dirty="0" err="1"/>
              <a:t>donde</a:t>
            </a:r>
            <a:r>
              <a:rPr lang="en-US" sz="1700" dirty="0"/>
              <a:t> </a:t>
            </a:r>
            <a:r>
              <a:rPr lang="en-US" sz="1700" dirty="0" err="1"/>
              <a:t>ocurren</a:t>
            </a:r>
            <a:r>
              <a:rPr lang="en-US" sz="1700" dirty="0"/>
              <a:t> </a:t>
            </a:r>
            <a:r>
              <a:rPr lang="en-US" sz="1700" dirty="0" err="1"/>
              <a:t>los</a:t>
            </a:r>
            <a:r>
              <a:rPr lang="en-US" sz="1700" dirty="0"/>
              <a:t> </a:t>
            </a:r>
            <a:r>
              <a:rPr lang="en-US" sz="1700" dirty="0" err="1"/>
              <a:t>eventos</a:t>
            </a:r>
            <a:r>
              <a:rPr lang="en-US" sz="1700" dirty="0"/>
              <a:t>.</a:t>
            </a:r>
          </a:p>
          <a:p>
            <a:r>
              <a:rPr lang="en-US" sz="1700" dirty="0"/>
              <a:t>Espacio </a:t>
            </a:r>
            <a:r>
              <a:rPr lang="en-US" sz="1700" dirty="0" err="1"/>
              <a:t>geográfico</a:t>
            </a:r>
            <a:r>
              <a:rPr lang="en-US" sz="1700" dirty="0"/>
              <a:t>: </a:t>
            </a:r>
            <a:r>
              <a:rPr lang="en-US" sz="1700" dirty="0" err="1"/>
              <a:t>el</a:t>
            </a:r>
            <a:r>
              <a:rPr lang="en-US" sz="1700" dirty="0"/>
              <a:t> </a:t>
            </a:r>
            <a:r>
              <a:rPr lang="en-US" sz="1700" dirty="0" err="1"/>
              <a:t>espacio</a:t>
            </a:r>
            <a:r>
              <a:rPr lang="en-US" sz="1700" dirty="0"/>
              <a:t> </a:t>
            </a:r>
            <a:r>
              <a:rPr lang="en-US" sz="1700" dirty="0" err="1"/>
              <a:t>físico</a:t>
            </a:r>
            <a:r>
              <a:rPr lang="en-US" sz="1700" dirty="0"/>
              <a:t> visto </a:t>
            </a:r>
            <a:r>
              <a:rPr lang="en-US" sz="1700" dirty="0" err="1"/>
              <a:t>desde</a:t>
            </a:r>
            <a:r>
              <a:rPr lang="en-US" sz="1700" dirty="0"/>
              <a:t> </a:t>
            </a:r>
            <a:r>
              <a:rPr lang="en-US" sz="1700" dirty="0" err="1"/>
              <a:t>una</a:t>
            </a:r>
            <a:r>
              <a:rPr lang="en-US" sz="1700" dirty="0"/>
              <a:t> </a:t>
            </a:r>
            <a:r>
              <a:rPr lang="en-US" sz="1700" dirty="0" err="1"/>
              <a:t>perspectiva</a:t>
            </a:r>
            <a:r>
              <a:rPr lang="en-US" sz="1700" dirty="0"/>
              <a:t> social y humana, </a:t>
            </a:r>
            <a:r>
              <a:rPr lang="en-US" sz="1700" dirty="0" err="1"/>
              <a:t>incluyendo</a:t>
            </a:r>
            <a:r>
              <a:rPr lang="en-US" sz="1700" dirty="0"/>
              <a:t> </a:t>
            </a:r>
            <a:r>
              <a:rPr lang="en-US" sz="1700" dirty="0" err="1"/>
              <a:t>paisajes</a:t>
            </a:r>
            <a:r>
              <a:rPr lang="en-US" sz="1700" dirty="0"/>
              <a:t> e </a:t>
            </a:r>
            <a:r>
              <a:rPr lang="en-US" sz="1700" dirty="0" err="1"/>
              <a:t>interacción</a:t>
            </a:r>
            <a:r>
              <a:rPr lang="en-US" sz="1700" dirty="0"/>
              <a:t> entre la </a:t>
            </a:r>
            <a:r>
              <a:rPr lang="en-US" sz="1700" dirty="0" err="1"/>
              <a:t>sociedad</a:t>
            </a:r>
            <a:r>
              <a:rPr lang="en-US" sz="1700" dirty="0"/>
              <a:t> y </a:t>
            </a:r>
            <a:r>
              <a:rPr lang="en-US" sz="1700" dirty="0" err="1"/>
              <a:t>el</a:t>
            </a:r>
            <a:r>
              <a:rPr lang="en-US" sz="1700" dirty="0"/>
              <a:t> </a:t>
            </a:r>
            <a:r>
              <a:rPr lang="en-US" sz="1700" dirty="0" err="1"/>
              <a:t>entorno</a:t>
            </a:r>
            <a:r>
              <a:rPr lang="en-US" sz="1700" dirty="0"/>
              <a:t>.</a:t>
            </a:r>
          </a:p>
          <a:p>
            <a:r>
              <a:rPr lang="en-US" sz="1700" dirty="0"/>
              <a:t>Espacio </a:t>
            </a:r>
            <a:r>
              <a:rPr lang="en-US" sz="1700" dirty="0" err="1"/>
              <a:t>matemático</a:t>
            </a:r>
            <a:r>
              <a:rPr lang="en-US" sz="1700" dirty="0"/>
              <a:t>: un conjunto de </a:t>
            </a:r>
            <a:r>
              <a:rPr lang="en-US" sz="1700" dirty="0" err="1"/>
              <a:t>los</a:t>
            </a:r>
            <a:r>
              <a:rPr lang="en-US" sz="1700" dirty="0"/>
              <a:t> </a:t>
            </a:r>
            <a:r>
              <a:rPr lang="en-US" sz="1700" dirty="0" err="1"/>
              <a:t>elementos</a:t>
            </a:r>
            <a:r>
              <a:rPr lang="en-US" sz="1700" dirty="0"/>
              <a:t> con </a:t>
            </a:r>
            <a:r>
              <a:rPr lang="en-US" sz="1700" dirty="0" err="1"/>
              <a:t>ciertas</a:t>
            </a:r>
            <a:r>
              <a:rPr lang="en-US" sz="1700" dirty="0"/>
              <a:t> </a:t>
            </a:r>
            <a:r>
              <a:rPr lang="en-US" sz="1700" dirty="0" err="1"/>
              <a:t>relaciones</a:t>
            </a:r>
            <a:r>
              <a:rPr lang="en-US" sz="1700" dirty="0"/>
              <a:t> </a:t>
            </a:r>
            <a:r>
              <a:rPr lang="en-US" sz="1700" dirty="0" err="1"/>
              <a:t>definidas</a:t>
            </a:r>
            <a:r>
              <a:rPr lang="en-US" sz="1700" dirty="0"/>
              <a:t>.</a:t>
            </a:r>
          </a:p>
          <a:p>
            <a:pPr marL="0"/>
            <a:endParaRPr lang="en-US" sz="1700" dirty="0"/>
          </a:p>
          <a:p>
            <a:pPr marL="0"/>
            <a:endParaRPr lang="en-US" sz="1700" dirty="0"/>
          </a:p>
          <a:p>
            <a:pPr marL="0"/>
            <a:endParaRPr lang="en-US" sz="1700" dirty="0"/>
          </a:p>
        </p:txBody>
      </p:sp>
    </p:spTree>
    <p:extLst>
      <p:ext uri="{BB962C8B-B14F-4D97-AF65-F5344CB8AC3E}">
        <p14:creationId xmlns:p14="http://schemas.microsoft.com/office/powerpoint/2010/main" val="3610073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13"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7" name="Freeform: Shape 1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 name="Freeform: Shape 1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ítulo 1">
            <a:extLst>
              <a:ext uri="{FF2B5EF4-FFF2-40B4-BE49-F238E27FC236}">
                <a16:creationId xmlns:a16="http://schemas.microsoft.com/office/drawing/2014/main" id="{E0777532-ACF4-8D9B-9E35-E90E9B124B53}"/>
              </a:ext>
            </a:extLst>
          </p:cNvPr>
          <p:cNvSpPr>
            <a:spLocks noGrp="1"/>
          </p:cNvSpPr>
          <p:nvPr>
            <p:ph type="title"/>
          </p:nvPr>
        </p:nvSpPr>
        <p:spPr>
          <a:xfrm>
            <a:off x="786385" y="841248"/>
            <a:ext cx="5129600" cy="5340097"/>
          </a:xfrm>
        </p:spPr>
        <p:txBody>
          <a:bodyPr anchor="ctr">
            <a:normAutofit fontScale="90000"/>
          </a:bodyPr>
          <a:lstStyle/>
          <a:p>
            <a:r>
              <a:rPr lang="es-MX" sz="4800" dirty="0">
                <a:solidFill>
                  <a:schemeClr val="bg1"/>
                </a:solidFill>
              </a:rPr>
              <a:t>Durante el neoliberalismo se ha pretendido que sólo los capitalistas inmobiliarios y sus tecnócratas, saben reconocer la vocación de cada palmo de terreno. </a:t>
            </a:r>
          </a:p>
        </p:txBody>
      </p:sp>
      <p:sp>
        <p:nvSpPr>
          <p:cNvPr id="3" name="Marcador de contenido 2">
            <a:extLst>
              <a:ext uri="{FF2B5EF4-FFF2-40B4-BE49-F238E27FC236}">
                <a16:creationId xmlns:a16="http://schemas.microsoft.com/office/drawing/2014/main" id="{4398090C-2462-56AF-DF06-7DE9BB573B21}"/>
              </a:ext>
            </a:extLst>
          </p:cNvPr>
          <p:cNvSpPr>
            <a:spLocks noGrp="1"/>
          </p:cNvSpPr>
          <p:nvPr>
            <p:ph idx="1"/>
          </p:nvPr>
        </p:nvSpPr>
        <p:spPr>
          <a:xfrm>
            <a:off x="6464410" y="841247"/>
            <a:ext cx="4484536" cy="5340097"/>
          </a:xfrm>
        </p:spPr>
        <p:txBody>
          <a:bodyPr anchor="ctr">
            <a:normAutofit/>
          </a:bodyPr>
          <a:lstStyle/>
          <a:p>
            <a:r>
              <a:rPr lang="es-MX" sz="1800" dirty="0">
                <a:solidFill>
                  <a:schemeClr val="tx2"/>
                </a:solidFill>
              </a:rPr>
              <a:t>El desarrollo urbano es producto de la acción humana.</a:t>
            </a:r>
          </a:p>
          <a:p>
            <a:r>
              <a:rPr lang="es-MX" sz="1800" dirty="0">
                <a:solidFill>
                  <a:schemeClr val="tx2"/>
                </a:solidFill>
              </a:rPr>
              <a:t>En el capitalismo, el desarrollo urbano es conducido por los intereses y necesidades de “el capital” que dan forma a la naturaleza según sus necesidades, modificándola, destruyéndola, e incluso alterando sus tiempos.</a:t>
            </a:r>
          </a:p>
          <a:p>
            <a:r>
              <a:rPr lang="es-MX" sz="1800" dirty="0">
                <a:solidFill>
                  <a:schemeClr val="tx2"/>
                </a:solidFill>
              </a:rPr>
              <a:t>Los contrapesos solo se logran por habitantes organizados, conscientes y activos políticamente.</a:t>
            </a:r>
          </a:p>
          <a:p>
            <a:r>
              <a:rPr lang="es-MX" sz="1800" dirty="0">
                <a:solidFill>
                  <a:schemeClr val="tx2"/>
                </a:solidFill>
              </a:rPr>
              <a:t>Y por gobiernos apoyados en el pueblo que desarrollen planes, políticas y leyes apropiados.</a:t>
            </a:r>
          </a:p>
          <a:p>
            <a:endParaRPr lang="es-MX" sz="1800" dirty="0">
              <a:solidFill>
                <a:schemeClr val="tx2"/>
              </a:solidFill>
            </a:endParaRPr>
          </a:p>
          <a:p>
            <a:endParaRPr lang="es-MX" sz="1800" dirty="0">
              <a:solidFill>
                <a:schemeClr val="tx2"/>
              </a:solidFill>
            </a:endParaRPr>
          </a:p>
          <a:p>
            <a:endParaRPr lang="es-MX" sz="1800" dirty="0">
              <a:solidFill>
                <a:schemeClr val="tx2"/>
              </a:solidFill>
            </a:endParaRPr>
          </a:p>
          <a:p>
            <a:endParaRPr lang="es-MX" sz="1800" dirty="0">
              <a:solidFill>
                <a:schemeClr val="tx2"/>
              </a:solidFill>
            </a:endParaRPr>
          </a:p>
        </p:txBody>
      </p:sp>
    </p:spTree>
    <p:extLst>
      <p:ext uri="{BB962C8B-B14F-4D97-AF65-F5344CB8AC3E}">
        <p14:creationId xmlns:p14="http://schemas.microsoft.com/office/powerpoint/2010/main" val="16559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ítulo 1">
            <a:extLst>
              <a:ext uri="{FF2B5EF4-FFF2-40B4-BE49-F238E27FC236}">
                <a16:creationId xmlns:a16="http://schemas.microsoft.com/office/drawing/2014/main" id="{5ADE9FA2-F327-254D-4547-09135DACE3E4}"/>
              </a:ext>
            </a:extLst>
          </p:cNvPr>
          <p:cNvSpPr>
            <a:spLocks noGrp="1"/>
          </p:cNvSpPr>
          <p:nvPr>
            <p:ph type="title"/>
          </p:nvPr>
        </p:nvSpPr>
        <p:spPr>
          <a:xfrm>
            <a:off x="640080" y="1243013"/>
            <a:ext cx="3855720" cy="4371974"/>
          </a:xfrm>
        </p:spPr>
        <p:txBody>
          <a:bodyPr>
            <a:normAutofit/>
          </a:bodyPr>
          <a:lstStyle/>
          <a:p>
            <a:r>
              <a:rPr lang="es-MX" sz="3600">
                <a:solidFill>
                  <a:schemeClr val="tx2"/>
                </a:solidFill>
              </a:rPr>
              <a:t>El espacio social: criterios político administrativos</a:t>
            </a:r>
          </a:p>
        </p:txBody>
      </p:sp>
      <p:sp>
        <p:nvSpPr>
          <p:cNvPr id="3" name="Marcador de contenido 2">
            <a:extLst>
              <a:ext uri="{FF2B5EF4-FFF2-40B4-BE49-F238E27FC236}">
                <a16:creationId xmlns:a16="http://schemas.microsoft.com/office/drawing/2014/main" id="{A63546BD-0104-ECDA-1381-02C9FA404B44}"/>
              </a:ext>
            </a:extLst>
          </p:cNvPr>
          <p:cNvSpPr>
            <a:spLocks noGrp="1"/>
          </p:cNvSpPr>
          <p:nvPr>
            <p:ph idx="1"/>
          </p:nvPr>
        </p:nvSpPr>
        <p:spPr>
          <a:xfrm>
            <a:off x="6172200" y="804672"/>
            <a:ext cx="5221224" cy="5230368"/>
          </a:xfrm>
        </p:spPr>
        <p:txBody>
          <a:bodyPr anchor="ctr">
            <a:normAutofit/>
          </a:bodyPr>
          <a:lstStyle/>
          <a:p>
            <a:pPr marL="0" indent="0">
              <a:buNone/>
            </a:pPr>
            <a:r>
              <a:rPr lang="es-MX" sz="1800">
                <a:solidFill>
                  <a:schemeClr val="tx2"/>
                </a:solidFill>
              </a:rPr>
              <a:t>Es una extensión geográfica y humana existente, a la que le reconocemos características específicas, que distinguen -al menos parcialmente-  de otras extensiones.</a:t>
            </a:r>
          </a:p>
          <a:p>
            <a:pPr marL="0" indent="0">
              <a:buNone/>
            </a:pPr>
            <a:r>
              <a:rPr lang="es-MX" sz="1800">
                <a:solidFill>
                  <a:schemeClr val="tx2"/>
                </a:solidFill>
              </a:rPr>
              <a:t>Se delimita su extensión según el interés del análisis, utilizando criterios como las características político administrativas de sus componentes. Por ejemplo, un acuerdo entre países, como la Unión Europea, o el Tratado Comercial de América del Norte. </a:t>
            </a:r>
          </a:p>
          <a:p>
            <a:pPr marL="0" indent="0">
              <a:buNone/>
            </a:pPr>
            <a:r>
              <a:rPr lang="es-MX" sz="1800">
                <a:solidFill>
                  <a:schemeClr val="tx2"/>
                </a:solidFill>
              </a:rPr>
              <a:t>Se puede tratar de un país, una entidad federativa o una municipalidad, un pueblo o barrio.</a:t>
            </a:r>
          </a:p>
          <a:p>
            <a:pPr marL="0" indent="0">
              <a:buNone/>
            </a:pPr>
            <a:endParaRPr lang="es-MX" sz="1800">
              <a:solidFill>
                <a:schemeClr val="tx2"/>
              </a:solidFill>
            </a:endParaRPr>
          </a:p>
        </p:txBody>
      </p:sp>
    </p:spTree>
    <p:extLst>
      <p:ext uri="{BB962C8B-B14F-4D97-AF65-F5344CB8AC3E}">
        <p14:creationId xmlns:p14="http://schemas.microsoft.com/office/powerpoint/2010/main" val="629767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77929E9-2DF4-6849-1C63-D841544AD00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89C5E17-24D0-4696-A3C5-A2261FB455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929B58F-2358-44CC-ACE5-EF1BD3C6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ítulo 1">
            <a:extLst>
              <a:ext uri="{FF2B5EF4-FFF2-40B4-BE49-F238E27FC236}">
                <a16:creationId xmlns:a16="http://schemas.microsoft.com/office/drawing/2014/main" id="{52E34DCD-EE9C-EED0-3285-11F3BCB53FF9}"/>
              </a:ext>
            </a:extLst>
          </p:cNvPr>
          <p:cNvSpPr>
            <a:spLocks noGrp="1"/>
          </p:cNvSpPr>
          <p:nvPr>
            <p:ph type="title"/>
          </p:nvPr>
        </p:nvSpPr>
        <p:spPr>
          <a:xfrm>
            <a:off x="804672" y="1243013"/>
            <a:ext cx="3855720" cy="4371974"/>
          </a:xfrm>
        </p:spPr>
        <p:txBody>
          <a:bodyPr>
            <a:normAutofit/>
          </a:bodyPr>
          <a:lstStyle/>
          <a:p>
            <a:r>
              <a:rPr lang="es-MX" sz="3600">
                <a:solidFill>
                  <a:schemeClr val="tx2"/>
                </a:solidFill>
              </a:rPr>
              <a:t>El espacio social: criterios económicos y sociales</a:t>
            </a:r>
          </a:p>
        </p:txBody>
      </p:sp>
      <p:grpSp>
        <p:nvGrpSpPr>
          <p:cNvPr id="12" name="Group 11">
            <a:extLst>
              <a:ext uri="{FF2B5EF4-FFF2-40B4-BE49-F238E27FC236}">
                <a16:creationId xmlns:a16="http://schemas.microsoft.com/office/drawing/2014/main" id="{09DA5303-A1AF-4830-806C-51FCD9618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97348" y="5285"/>
            <a:ext cx="7294653" cy="6858000"/>
            <a:chOff x="4897348" y="-5799"/>
            <a:chExt cx="7294653" cy="6858000"/>
          </a:xfrm>
        </p:grpSpPr>
        <p:sp>
          <p:nvSpPr>
            <p:cNvPr id="13" name="Freeform: Shape 12">
              <a:extLst>
                <a:ext uri="{FF2B5EF4-FFF2-40B4-BE49-F238E27FC236}">
                  <a16:creationId xmlns:a16="http://schemas.microsoft.com/office/drawing/2014/main" id="{4FAAA8C8-4EB7-45F1-BF24-3EF0F4DC4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97348" y="-5798"/>
              <a:ext cx="7294652" cy="6857999"/>
            </a:xfrm>
            <a:custGeom>
              <a:avLst/>
              <a:gdLst>
                <a:gd name="connsiteX0" fmla="*/ 7294652 w 7294652"/>
                <a:gd name="connsiteY0" fmla="*/ 6063030 h 6857999"/>
                <a:gd name="connsiteX1" fmla="*/ 7294652 w 7294652"/>
                <a:gd name="connsiteY1" fmla="*/ 6857999 h 6857999"/>
                <a:gd name="connsiteX2" fmla="*/ 6248575 w 7294652"/>
                <a:gd name="connsiteY2" fmla="*/ 6857999 h 6857999"/>
                <a:gd name="connsiteX3" fmla="*/ 6477898 w 7294652"/>
                <a:gd name="connsiteY3" fmla="*/ 6700973 h 6857999"/>
                <a:gd name="connsiteX4" fmla="*/ 6647884 w 7294652"/>
                <a:gd name="connsiteY4" fmla="*/ 6572752 h 6857999"/>
                <a:gd name="connsiteX5" fmla="*/ 6817698 w 7294652"/>
                <a:gd name="connsiteY5" fmla="*/ 6440235 h 6857999"/>
                <a:gd name="connsiteX6" fmla="*/ 7161451 w 7294652"/>
                <a:gd name="connsiteY6" fmla="*/ 6165232 h 6857999"/>
                <a:gd name="connsiteX7" fmla="*/ 1673436 w 7294652"/>
                <a:gd name="connsiteY7" fmla="*/ 0 h 6857999"/>
                <a:gd name="connsiteX8" fmla="*/ 2394951 w 7294652"/>
                <a:gd name="connsiteY8" fmla="*/ 0 h 6857999"/>
                <a:gd name="connsiteX9" fmla="*/ 2244659 w 7294652"/>
                <a:gd name="connsiteY9" fmla="*/ 100763 h 6857999"/>
                <a:gd name="connsiteX10" fmla="*/ 1743903 w 7294652"/>
                <a:gd name="connsiteY10" fmla="*/ 498975 h 6857999"/>
                <a:gd name="connsiteX11" fmla="*/ 1163821 w 7294652"/>
                <a:gd name="connsiteY11" fmla="*/ 1121514 h 6857999"/>
                <a:gd name="connsiteX12" fmla="*/ 704911 w 7294652"/>
                <a:gd name="connsiteY12" fmla="*/ 1837036 h 6857999"/>
                <a:gd name="connsiteX13" fmla="*/ 393472 w 7294652"/>
                <a:gd name="connsiteY13" fmla="*/ 2627669 h 6857999"/>
                <a:gd name="connsiteX14" fmla="*/ 280032 w 7294652"/>
                <a:gd name="connsiteY14" fmla="*/ 3472097 h 6857999"/>
                <a:gd name="connsiteX15" fmla="*/ 327813 w 7294652"/>
                <a:gd name="connsiteY15" fmla="*/ 3884602 h 6857999"/>
                <a:gd name="connsiteX16" fmla="*/ 469096 w 7294652"/>
                <a:gd name="connsiteY16" fmla="*/ 4270809 h 6857999"/>
                <a:gd name="connsiteX17" fmla="*/ 567581 w 7294652"/>
                <a:gd name="connsiteY17" fmla="*/ 4452482 h 6857999"/>
                <a:gd name="connsiteX18" fmla="*/ 680677 w 7294652"/>
                <a:gd name="connsiteY18" fmla="*/ 4628484 h 6857999"/>
                <a:gd name="connsiteX19" fmla="*/ 941928 w 7294652"/>
                <a:gd name="connsiteY19" fmla="*/ 4968628 h 6857999"/>
                <a:gd name="connsiteX20" fmla="*/ 1224665 w 7294652"/>
                <a:gd name="connsiteY20" fmla="*/ 5311349 h 6857999"/>
                <a:gd name="connsiteX21" fmla="*/ 1365259 w 7294652"/>
                <a:gd name="connsiteY21" fmla="*/ 5490273 h 6857999"/>
                <a:gd name="connsiteX22" fmla="*/ 1432808 w 7294652"/>
                <a:gd name="connsiteY22" fmla="*/ 5577931 h 6857999"/>
                <a:gd name="connsiteX23" fmla="*/ 1498980 w 7294652"/>
                <a:gd name="connsiteY23" fmla="*/ 5662148 h 6857999"/>
                <a:gd name="connsiteX24" fmla="*/ 2067548 w 7294652"/>
                <a:gd name="connsiteY24" fmla="*/ 6283312 h 6857999"/>
                <a:gd name="connsiteX25" fmla="*/ 2369879 w 7294652"/>
                <a:gd name="connsiteY25" fmla="*/ 6562782 h 6857999"/>
                <a:gd name="connsiteX26" fmla="*/ 2686645 w 7294652"/>
                <a:gd name="connsiteY26" fmla="*/ 6820598 h 6857999"/>
                <a:gd name="connsiteX27" fmla="*/ 2738907 w 7294652"/>
                <a:gd name="connsiteY27" fmla="*/ 6857999 h 6857999"/>
                <a:gd name="connsiteX28" fmla="*/ 1731787 w 7294652"/>
                <a:gd name="connsiteY28" fmla="*/ 6857999 h 6857999"/>
                <a:gd name="connsiteX29" fmla="*/ 1607949 w 7294652"/>
                <a:gd name="connsiteY29" fmla="*/ 6732770 h 6857999"/>
                <a:gd name="connsiteX30" fmla="*/ 1309057 w 7294652"/>
                <a:gd name="connsiteY30" fmla="*/ 6370109 h 6857999"/>
                <a:gd name="connsiteX31" fmla="*/ 1048147 w 7294652"/>
                <a:gd name="connsiteY31" fmla="*/ 5986138 h 6857999"/>
                <a:gd name="connsiteX32" fmla="*/ 987131 w 7294652"/>
                <a:gd name="connsiteY32" fmla="*/ 5888512 h 6857999"/>
                <a:gd name="connsiteX33" fmla="*/ 928866 w 7294652"/>
                <a:gd name="connsiteY33" fmla="*/ 5793463 h 6857999"/>
                <a:gd name="connsiteX34" fmla="*/ 813708 w 7294652"/>
                <a:gd name="connsiteY34" fmla="*/ 5609556 h 6857999"/>
                <a:gd name="connsiteX35" fmla="*/ 574972 w 7294652"/>
                <a:gd name="connsiteY35" fmla="*/ 5231598 h 6857999"/>
                <a:gd name="connsiteX36" fmla="*/ 342424 w 7294652"/>
                <a:gd name="connsiteY36" fmla="*/ 4834048 h 6857999"/>
                <a:gd name="connsiteX37" fmla="*/ 237579 w 7294652"/>
                <a:gd name="connsiteY37" fmla="*/ 4623500 h 6857999"/>
                <a:gd name="connsiteX38" fmla="*/ 148373 w 7294652"/>
                <a:gd name="connsiteY38" fmla="*/ 4404356 h 6857999"/>
                <a:gd name="connsiteX39" fmla="*/ 79623 w 7294652"/>
                <a:gd name="connsiteY39" fmla="*/ 4175762 h 6857999"/>
                <a:gd name="connsiteX40" fmla="*/ 54185 w 7294652"/>
                <a:gd name="connsiteY40" fmla="*/ 4059229 h 6857999"/>
                <a:gd name="connsiteX41" fmla="*/ 43013 w 7294652"/>
                <a:gd name="connsiteY41" fmla="*/ 4000790 h 6857999"/>
                <a:gd name="connsiteX42" fmla="*/ 33734 w 7294652"/>
                <a:gd name="connsiteY42" fmla="*/ 3942180 h 6857999"/>
                <a:gd name="connsiteX43" fmla="*/ 45 w 7294652"/>
                <a:gd name="connsiteY43" fmla="*/ 3472097 h 6857999"/>
                <a:gd name="connsiteX44" fmla="*/ 95436 w 7294652"/>
                <a:gd name="connsiteY44" fmla="*/ 2557372 h 6857999"/>
                <a:gd name="connsiteX45" fmla="*/ 382126 w 7294652"/>
                <a:gd name="connsiteY45" fmla="*/ 1680799 h 6857999"/>
                <a:gd name="connsiteX46" fmla="*/ 1457043 w 7294652"/>
                <a:gd name="connsiteY46" fmla="*/ 19217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294652" h="6857999">
                  <a:moveTo>
                    <a:pt x="7294652" y="6063030"/>
                  </a:moveTo>
                  <a:lnTo>
                    <a:pt x="7294652" y="6857999"/>
                  </a:lnTo>
                  <a:lnTo>
                    <a:pt x="6248575" y="6857999"/>
                  </a:lnTo>
                  <a:lnTo>
                    <a:pt x="6477898" y="6700973"/>
                  </a:lnTo>
                  <a:cubicBezTo>
                    <a:pt x="6534790" y="6659378"/>
                    <a:pt x="6591336" y="6616237"/>
                    <a:pt x="6647884" y="6572752"/>
                  </a:cubicBezTo>
                  <a:cubicBezTo>
                    <a:pt x="6704432" y="6529268"/>
                    <a:pt x="6761151" y="6485095"/>
                    <a:pt x="6817698" y="6440235"/>
                  </a:cubicBezTo>
                  <a:lnTo>
                    <a:pt x="7161451" y="6165232"/>
                  </a:lnTo>
                  <a:close/>
                  <a:moveTo>
                    <a:pt x="1673436" y="0"/>
                  </a:moveTo>
                  <a:lnTo>
                    <a:pt x="2394951" y="0"/>
                  </a:lnTo>
                  <a:lnTo>
                    <a:pt x="2244659" y="100763"/>
                  </a:lnTo>
                  <a:cubicBezTo>
                    <a:pt x="2071051" y="224086"/>
                    <a:pt x="1903860" y="356975"/>
                    <a:pt x="1743903" y="498975"/>
                  </a:cubicBezTo>
                  <a:cubicBezTo>
                    <a:pt x="1533218" y="689638"/>
                    <a:pt x="1339146" y="897902"/>
                    <a:pt x="1163821" y="1121514"/>
                  </a:cubicBezTo>
                  <a:cubicBezTo>
                    <a:pt x="988284" y="1344764"/>
                    <a:pt x="834608" y="1584376"/>
                    <a:pt x="704911" y="1837036"/>
                  </a:cubicBezTo>
                  <a:cubicBezTo>
                    <a:pt x="573950" y="2089059"/>
                    <a:pt x="469577" y="2354041"/>
                    <a:pt x="393472" y="2627669"/>
                  </a:cubicBezTo>
                  <a:cubicBezTo>
                    <a:pt x="318269" y="2902842"/>
                    <a:pt x="280119" y="3186833"/>
                    <a:pt x="280032" y="3472097"/>
                  </a:cubicBezTo>
                  <a:cubicBezTo>
                    <a:pt x="280349" y="3610956"/>
                    <a:pt x="296380" y="3749334"/>
                    <a:pt x="327813" y="3884602"/>
                  </a:cubicBezTo>
                  <a:cubicBezTo>
                    <a:pt x="360878" y="4018046"/>
                    <a:pt x="408244" y="4147540"/>
                    <a:pt x="469096" y="4270809"/>
                  </a:cubicBezTo>
                  <a:cubicBezTo>
                    <a:pt x="499175" y="4332511"/>
                    <a:pt x="532347" y="4393012"/>
                    <a:pt x="567581" y="4452482"/>
                  </a:cubicBezTo>
                  <a:cubicBezTo>
                    <a:pt x="602815" y="4511953"/>
                    <a:pt x="641144" y="4570562"/>
                    <a:pt x="680677" y="4628484"/>
                  </a:cubicBezTo>
                  <a:cubicBezTo>
                    <a:pt x="760771" y="4743985"/>
                    <a:pt x="849802" y="4856048"/>
                    <a:pt x="941928" y="4968628"/>
                  </a:cubicBezTo>
                  <a:cubicBezTo>
                    <a:pt x="1034055" y="5081206"/>
                    <a:pt x="1130994" y="5193958"/>
                    <a:pt x="1224665" y="5311349"/>
                  </a:cubicBezTo>
                  <a:cubicBezTo>
                    <a:pt x="1271987" y="5369787"/>
                    <a:pt x="1318853" y="5429429"/>
                    <a:pt x="1365259" y="5490273"/>
                  </a:cubicBezTo>
                  <a:lnTo>
                    <a:pt x="1432808" y="5577931"/>
                  </a:lnTo>
                  <a:cubicBezTo>
                    <a:pt x="1454979" y="5605947"/>
                    <a:pt x="1476121" y="5634821"/>
                    <a:pt x="1498980" y="5662148"/>
                  </a:cubicBezTo>
                  <a:cubicBezTo>
                    <a:pt x="1676323" y="5880038"/>
                    <a:pt x="1866158" y="6087441"/>
                    <a:pt x="2067548" y="6283312"/>
                  </a:cubicBezTo>
                  <a:cubicBezTo>
                    <a:pt x="2166203" y="6379907"/>
                    <a:pt x="2266974" y="6473064"/>
                    <a:pt x="2369879" y="6562782"/>
                  </a:cubicBezTo>
                  <a:cubicBezTo>
                    <a:pt x="2473005" y="6652331"/>
                    <a:pt x="2577677" y="6738957"/>
                    <a:pt x="2686645" y="6820598"/>
                  </a:cubicBezTo>
                  <a:lnTo>
                    <a:pt x="2738907" y="6857999"/>
                  </a:lnTo>
                  <a:lnTo>
                    <a:pt x="1731787" y="6857999"/>
                  </a:lnTo>
                  <a:lnTo>
                    <a:pt x="1607949" y="6732770"/>
                  </a:lnTo>
                  <a:cubicBezTo>
                    <a:pt x="1501232" y="6617903"/>
                    <a:pt x="1401421" y="6496799"/>
                    <a:pt x="1309057" y="6370109"/>
                  </a:cubicBezTo>
                  <a:cubicBezTo>
                    <a:pt x="1217103" y="6244469"/>
                    <a:pt x="1129618" y="6116590"/>
                    <a:pt x="1048147" y="5986138"/>
                  </a:cubicBezTo>
                  <a:cubicBezTo>
                    <a:pt x="1027179" y="5953825"/>
                    <a:pt x="1007414" y="5920996"/>
                    <a:pt x="987131" y="5888512"/>
                  </a:cubicBezTo>
                  <a:lnTo>
                    <a:pt x="928866" y="5793463"/>
                  </a:lnTo>
                  <a:cubicBezTo>
                    <a:pt x="891568" y="5732276"/>
                    <a:pt x="852725" y="5671260"/>
                    <a:pt x="813708" y="5609556"/>
                  </a:cubicBezTo>
                  <a:lnTo>
                    <a:pt x="574972" y="5231598"/>
                  </a:lnTo>
                  <a:cubicBezTo>
                    <a:pt x="495221" y="5103551"/>
                    <a:pt x="416158" y="4971549"/>
                    <a:pt x="342424" y="4834048"/>
                  </a:cubicBezTo>
                  <a:cubicBezTo>
                    <a:pt x="305641" y="4765298"/>
                    <a:pt x="270236" y="4695343"/>
                    <a:pt x="237579" y="4623500"/>
                  </a:cubicBezTo>
                  <a:cubicBezTo>
                    <a:pt x="204922" y="4551655"/>
                    <a:pt x="175187" y="4478607"/>
                    <a:pt x="148373" y="4404356"/>
                  </a:cubicBezTo>
                  <a:cubicBezTo>
                    <a:pt x="121561" y="4330107"/>
                    <a:pt x="99046" y="4252934"/>
                    <a:pt x="79623" y="4175762"/>
                  </a:cubicBezTo>
                  <a:cubicBezTo>
                    <a:pt x="70514" y="4136916"/>
                    <a:pt x="61577" y="4098245"/>
                    <a:pt x="54185" y="4059229"/>
                  </a:cubicBezTo>
                  <a:lnTo>
                    <a:pt x="43013" y="4000790"/>
                  </a:lnTo>
                  <a:lnTo>
                    <a:pt x="33734" y="3942180"/>
                  </a:lnTo>
                  <a:cubicBezTo>
                    <a:pt x="10461" y="3786581"/>
                    <a:pt x="-801" y="3629416"/>
                    <a:pt x="45" y="3472097"/>
                  </a:cubicBezTo>
                  <a:cubicBezTo>
                    <a:pt x="863" y="3164748"/>
                    <a:pt x="32824" y="2858275"/>
                    <a:pt x="95436" y="2557372"/>
                  </a:cubicBezTo>
                  <a:cubicBezTo>
                    <a:pt x="157549" y="2255281"/>
                    <a:pt x="253728" y="1961216"/>
                    <a:pt x="382126" y="1680799"/>
                  </a:cubicBezTo>
                  <a:cubicBezTo>
                    <a:pt x="639940" y="1120482"/>
                    <a:pt x="1015492" y="619117"/>
                    <a:pt x="1457043" y="1921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77FC097-E4F2-4A45-82E8-3808FA553C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0650" y="-5799"/>
              <a:ext cx="7291350" cy="6858000"/>
            </a:xfrm>
            <a:custGeom>
              <a:avLst/>
              <a:gdLst>
                <a:gd name="connsiteX0" fmla="*/ 7291350 w 7291350"/>
                <a:gd name="connsiteY0" fmla="*/ 5718699 h 6858000"/>
                <a:gd name="connsiteX1" fmla="*/ 7291350 w 7291350"/>
                <a:gd name="connsiteY1" fmla="*/ 6806115 h 6858000"/>
                <a:gd name="connsiteX2" fmla="*/ 7224124 w 7291350"/>
                <a:gd name="connsiteY2" fmla="*/ 6858000 h 6858000"/>
                <a:gd name="connsiteX3" fmla="*/ 5607142 w 7291350"/>
                <a:gd name="connsiteY3" fmla="*/ 6858000 h 6858000"/>
                <a:gd name="connsiteX4" fmla="*/ 5736072 w 7291350"/>
                <a:gd name="connsiteY4" fmla="*/ 6801170 h 6858000"/>
                <a:gd name="connsiteX5" fmla="*/ 6949826 w 7291350"/>
                <a:gd name="connsiteY5" fmla="*/ 5983707 h 6858000"/>
                <a:gd name="connsiteX6" fmla="*/ 7220703 w 7291350"/>
                <a:gd name="connsiteY6" fmla="*/ 5773675 h 6858000"/>
                <a:gd name="connsiteX7" fmla="*/ 7218419 w 7291350"/>
                <a:gd name="connsiteY7" fmla="*/ 0 h 6858000"/>
                <a:gd name="connsiteX8" fmla="*/ 7291350 w 7291350"/>
                <a:gd name="connsiteY8" fmla="*/ 0 h 6858000"/>
                <a:gd name="connsiteX9" fmla="*/ 7291350 w 7291350"/>
                <a:gd name="connsiteY9" fmla="*/ 50138 h 6858000"/>
                <a:gd name="connsiteX10" fmla="*/ 1797607 w 7291350"/>
                <a:gd name="connsiteY10" fmla="*/ 0 h 6858000"/>
                <a:gd name="connsiteX11" fmla="*/ 3385676 w 7291350"/>
                <a:gd name="connsiteY11" fmla="*/ 0 h 6858000"/>
                <a:gd name="connsiteX12" fmla="*/ 3360567 w 7291350"/>
                <a:gd name="connsiteY12" fmla="*/ 11552 h 6858000"/>
                <a:gd name="connsiteX13" fmla="*/ 2267395 w 7291350"/>
                <a:gd name="connsiteY13" fmla="*/ 725831 h 6858000"/>
                <a:gd name="connsiteX14" fmla="*/ 1234074 w 7291350"/>
                <a:gd name="connsiteY14" fmla="*/ 2007171 h 6858000"/>
                <a:gd name="connsiteX15" fmla="*/ 859383 w 7291350"/>
                <a:gd name="connsiteY15" fmla="*/ 3498372 h 6858000"/>
                <a:gd name="connsiteX16" fmla="*/ 1479513 w 7291350"/>
                <a:gd name="connsiteY16" fmla="*/ 4883182 h 6858000"/>
                <a:gd name="connsiteX17" fmla="*/ 1791985 w 7291350"/>
                <a:gd name="connsiteY17" fmla="*/ 5322671 h 6858000"/>
                <a:gd name="connsiteX18" fmla="*/ 3397295 w 7291350"/>
                <a:gd name="connsiteY18" fmla="*/ 6784567 h 6858000"/>
                <a:gd name="connsiteX19" fmla="*/ 3590446 w 7291350"/>
                <a:gd name="connsiteY19" fmla="*/ 6858000 h 6858000"/>
                <a:gd name="connsiteX20" fmla="*/ 1970757 w 7291350"/>
                <a:gd name="connsiteY20" fmla="*/ 6858000 h 6858000"/>
                <a:gd name="connsiteX21" fmla="*/ 1735872 w 7291350"/>
                <a:gd name="connsiteY21" fmla="*/ 6627685 h 6858000"/>
                <a:gd name="connsiteX22" fmla="*/ 1080932 w 7291350"/>
                <a:gd name="connsiteY22" fmla="*/ 5805127 h 6858000"/>
                <a:gd name="connsiteX23" fmla="*/ 0 w 7291350"/>
                <a:gd name="connsiteY23" fmla="*/ 3498372 h 6858000"/>
                <a:gd name="connsiteX24" fmla="*/ 1708174 w 7291350"/>
                <a:gd name="connsiteY24"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91350" h="6858000">
                  <a:moveTo>
                    <a:pt x="7291350" y="5718699"/>
                  </a:moveTo>
                  <a:lnTo>
                    <a:pt x="7291350" y="6806115"/>
                  </a:lnTo>
                  <a:lnTo>
                    <a:pt x="7224124" y="6858000"/>
                  </a:lnTo>
                  <a:lnTo>
                    <a:pt x="5607142" y="6858000"/>
                  </a:lnTo>
                  <a:lnTo>
                    <a:pt x="5736072" y="6801170"/>
                  </a:lnTo>
                  <a:cubicBezTo>
                    <a:pt x="6122313" y="6616106"/>
                    <a:pt x="6503069" y="6332805"/>
                    <a:pt x="6949826" y="5983707"/>
                  </a:cubicBezTo>
                  <a:cubicBezTo>
                    <a:pt x="7041094" y="5912378"/>
                    <a:pt x="7132358" y="5842426"/>
                    <a:pt x="7220703" y="5773675"/>
                  </a:cubicBezTo>
                  <a:close/>
                  <a:moveTo>
                    <a:pt x="7218419" y="0"/>
                  </a:moveTo>
                  <a:lnTo>
                    <a:pt x="7291350" y="0"/>
                  </a:lnTo>
                  <a:lnTo>
                    <a:pt x="7291350" y="50138"/>
                  </a:lnTo>
                  <a:close/>
                  <a:moveTo>
                    <a:pt x="1797607" y="0"/>
                  </a:moveTo>
                  <a:lnTo>
                    <a:pt x="3385676" y="0"/>
                  </a:lnTo>
                  <a:lnTo>
                    <a:pt x="3360567" y="11552"/>
                  </a:lnTo>
                  <a:cubicBezTo>
                    <a:pt x="2968013" y="202286"/>
                    <a:pt x="2600620" y="442170"/>
                    <a:pt x="2267395" y="725831"/>
                  </a:cubicBezTo>
                  <a:cubicBezTo>
                    <a:pt x="1824986" y="1104820"/>
                    <a:pt x="1477279" y="1536057"/>
                    <a:pt x="1234074" y="2007171"/>
                  </a:cubicBezTo>
                  <a:cubicBezTo>
                    <a:pt x="985368" y="2488770"/>
                    <a:pt x="859383" y="2990476"/>
                    <a:pt x="859383" y="3498372"/>
                  </a:cubicBezTo>
                  <a:cubicBezTo>
                    <a:pt x="859383" y="4010222"/>
                    <a:pt x="1060651" y="4308942"/>
                    <a:pt x="1479513" y="4883182"/>
                  </a:cubicBezTo>
                  <a:cubicBezTo>
                    <a:pt x="1580577" y="5021714"/>
                    <a:pt x="1685078" y="5164888"/>
                    <a:pt x="1791985" y="5322671"/>
                  </a:cubicBezTo>
                  <a:cubicBezTo>
                    <a:pt x="2283419" y="6046950"/>
                    <a:pt x="2796809" y="6521439"/>
                    <a:pt x="3397295" y="6784567"/>
                  </a:cubicBezTo>
                  <a:lnTo>
                    <a:pt x="3590446" y="6858000"/>
                  </a:lnTo>
                  <a:lnTo>
                    <a:pt x="1970757" y="6858000"/>
                  </a:lnTo>
                  <a:lnTo>
                    <a:pt x="1735872" y="6627685"/>
                  </a:lnTo>
                  <a:cubicBezTo>
                    <a:pt x="1502484" y="6382823"/>
                    <a:pt x="1285774" y="6107254"/>
                    <a:pt x="1080932" y="5805127"/>
                  </a:cubicBezTo>
                  <a:cubicBezTo>
                    <a:pt x="556365" y="5032027"/>
                    <a:pt x="0" y="4501616"/>
                    <a:pt x="0" y="3498372"/>
                  </a:cubicBezTo>
                  <a:cubicBezTo>
                    <a:pt x="0" y="2160829"/>
                    <a:pt x="685186" y="949872"/>
                    <a:pt x="1708174" y="7330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0DF88B0-FA8A-47F5-8EAC-1880B1A51B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22894" y="-5799"/>
              <a:ext cx="7269107" cy="6858000"/>
            </a:xfrm>
            <a:custGeom>
              <a:avLst/>
              <a:gdLst>
                <a:gd name="connsiteX0" fmla="*/ 7269107 w 7269107"/>
                <a:gd name="connsiteY0" fmla="*/ 5518449 h 6858000"/>
                <a:gd name="connsiteX1" fmla="*/ 7269107 w 7269107"/>
                <a:gd name="connsiteY1" fmla="*/ 6823281 h 6858000"/>
                <a:gd name="connsiteX2" fmla="*/ 7224122 w 7269107"/>
                <a:gd name="connsiteY2" fmla="*/ 6858000 h 6858000"/>
                <a:gd name="connsiteX3" fmla="*/ 4927054 w 7269107"/>
                <a:gd name="connsiteY3" fmla="*/ 6858000 h 6858000"/>
                <a:gd name="connsiteX4" fmla="*/ 4982167 w 7269107"/>
                <a:gd name="connsiteY4" fmla="*/ 6852876 h 6858000"/>
                <a:gd name="connsiteX5" fmla="*/ 5743768 w 7269107"/>
                <a:gd name="connsiteY5" fmla="*/ 6606245 h 6858000"/>
                <a:gd name="connsiteX6" fmla="*/ 6843778 w 7269107"/>
                <a:gd name="connsiteY6" fmla="*/ 5848440 h 6858000"/>
                <a:gd name="connsiteX7" fmla="*/ 7115515 w 7269107"/>
                <a:gd name="connsiteY7" fmla="*/ 5637891 h 6858000"/>
                <a:gd name="connsiteX8" fmla="*/ 6870111 w 7269107"/>
                <a:gd name="connsiteY8" fmla="*/ 0 h 6858000"/>
                <a:gd name="connsiteX9" fmla="*/ 7269107 w 7269107"/>
                <a:gd name="connsiteY9" fmla="*/ 0 h 6858000"/>
                <a:gd name="connsiteX10" fmla="*/ 7269107 w 7269107"/>
                <a:gd name="connsiteY10" fmla="*/ 243137 h 6858000"/>
                <a:gd name="connsiteX11" fmla="*/ 7089989 w 7269107"/>
                <a:gd name="connsiteY11" fmla="*/ 119955 h 6858000"/>
                <a:gd name="connsiteX12" fmla="*/ 6952948 w 7269107"/>
                <a:gd name="connsiteY12" fmla="*/ 41521 h 6858000"/>
                <a:gd name="connsiteX13" fmla="*/ 1797606 w 7269107"/>
                <a:gd name="connsiteY13" fmla="*/ 0 h 6858000"/>
                <a:gd name="connsiteX14" fmla="*/ 3815328 w 7269107"/>
                <a:gd name="connsiteY14" fmla="*/ 0 h 6858000"/>
                <a:gd name="connsiteX15" fmla="*/ 3627371 w 7269107"/>
                <a:gd name="connsiteY15" fmla="*/ 77142 h 6858000"/>
                <a:gd name="connsiteX16" fmla="*/ 2379115 w 7269107"/>
                <a:gd name="connsiteY16" fmla="*/ 856285 h 6858000"/>
                <a:gd name="connsiteX17" fmla="*/ 1386699 w 7269107"/>
                <a:gd name="connsiteY17" fmla="*/ 2086062 h 6858000"/>
                <a:gd name="connsiteX18" fmla="*/ 1031258 w 7269107"/>
                <a:gd name="connsiteY18" fmla="*/ 3498372 h 6858000"/>
                <a:gd name="connsiteX19" fmla="*/ 1618904 w 7269107"/>
                <a:gd name="connsiteY19" fmla="*/ 4781604 h 6858000"/>
                <a:gd name="connsiteX20" fmla="*/ 1934812 w 7269107"/>
                <a:gd name="connsiteY20" fmla="*/ 5225904 h 6858000"/>
                <a:gd name="connsiteX21" fmla="*/ 3140010 w 7269107"/>
                <a:gd name="connsiteY21" fmla="*/ 6456196 h 6858000"/>
                <a:gd name="connsiteX22" fmla="*/ 4281662 w 7269107"/>
                <a:gd name="connsiteY22" fmla="*/ 6843305 h 6858000"/>
                <a:gd name="connsiteX23" fmla="*/ 4449058 w 7269107"/>
                <a:gd name="connsiteY23" fmla="*/ 6858000 h 6858000"/>
                <a:gd name="connsiteX24" fmla="*/ 1970756 w 7269107"/>
                <a:gd name="connsiteY24" fmla="*/ 6858000 h 6858000"/>
                <a:gd name="connsiteX25" fmla="*/ 1735871 w 7269107"/>
                <a:gd name="connsiteY25" fmla="*/ 6627685 h 6858000"/>
                <a:gd name="connsiteX26" fmla="*/ 1080930 w 7269107"/>
                <a:gd name="connsiteY26" fmla="*/ 5805127 h 6858000"/>
                <a:gd name="connsiteX27" fmla="*/ 0 w 7269107"/>
                <a:gd name="connsiteY27" fmla="*/ 3498372 h 6858000"/>
                <a:gd name="connsiteX28" fmla="*/ 1708172 w 7269107"/>
                <a:gd name="connsiteY28" fmla="*/ 7330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69107" h="6858000">
                  <a:moveTo>
                    <a:pt x="7269107" y="5518449"/>
                  </a:moveTo>
                  <a:lnTo>
                    <a:pt x="7269107" y="6823281"/>
                  </a:lnTo>
                  <a:lnTo>
                    <a:pt x="7224122" y="6858000"/>
                  </a:lnTo>
                  <a:lnTo>
                    <a:pt x="4927054" y="6858000"/>
                  </a:lnTo>
                  <a:lnTo>
                    <a:pt x="4982167" y="6852876"/>
                  </a:lnTo>
                  <a:cubicBezTo>
                    <a:pt x="5236517" y="6821036"/>
                    <a:pt x="5483373" y="6740566"/>
                    <a:pt x="5743768" y="6606245"/>
                  </a:cubicBezTo>
                  <a:cubicBezTo>
                    <a:pt x="6099551" y="6422337"/>
                    <a:pt x="6452586" y="6154209"/>
                    <a:pt x="6843778" y="5848440"/>
                  </a:cubicBezTo>
                  <a:cubicBezTo>
                    <a:pt x="6935559" y="5776768"/>
                    <a:pt x="7026997" y="5706642"/>
                    <a:pt x="7115515" y="5637891"/>
                  </a:cubicBezTo>
                  <a:close/>
                  <a:moveTo>
                    <a:pt x="6870111" y="0"/>
                  </a:moveTo>
                  <a:lnTo>
                    <a:pt x="7269107" y="0"/>
                  </a:lnTo>
                  <a:lnTo>
                    <a:pt x="7269107" y="243137"/>
                  </a:lnTo>
                  <a:lnTo>
                    <a:pt x="7089989" y="119955"/>
                  </a:lnTo>
                  <a:cubicBezTo>
                    <a:pt x="7045081" y="92581"/>
                    <a:pt x="6999384" y="66425"/>
                    <a:pt x="6952948" y="41521"/>
                  </a:cubicBezTo>
                  <a:close/>
                  <a:moveTo>
                    <a:pt x="1797606" y="0"/>
                  </a:moveTo>
                  <a:lnTo>
                    <a:pt x="3815328" y="0"/>
                  </a:lnTo>
                  <a:lnTo>
                    <a:pt x="3627371" y="77142"/>
                  </a:lnTo>
                  <a:cubicBezTo>
                    <a:pt x="3175548" y="273822"/>
                    <a:pt x="2754868" y="536281"/>
                    <a:pt x="2379115" y="856285"/>
                  </a:cubicBezTo>
                  <a:cubicBezTo>
                    <a:pt x="1959736" y="1215679"/>
                    <a:pt x="1616497" y="1640901"/>
                    <a:pt x="1386699" y="2086062"/>
                  </a:cubicBezTo>
                  <a:cubicBezTo>
                    <a:pt x="1151572" y="2543083"/>
                    <a:pt x="1031258" y="3018150"/>
                    <a:pt x="1031258" y="3498372"/>
                  </a:cubicBezTo>
                  <a:cubicBezTo>
                    <a:pt x="1031258" y="3957455"/>
                    <a:pt x="1211213" y="4223692"/>
                    <a:pt x="1618904" y="4781604"/>
                  </a:cubicBezTo>
                  <a:cubicBezTo>
                    <a:pt x="1720826" y="4921339"/>
                    <a:pt x="1826186" y="5065887"/>
                    <a:pt x="1934812" y="5225904"/>
                  </a:cubicBezTo>
                  <a:cubicBezTo>
                    <a:pt x="2318957" y="5792064"/>
                    <a:pt x="2713069" y="6194600"/>
                    <a:pt x="3140010" y="6456196"/>
                  </a:cubicBezTo>
                  <a:cubicBezTo>
                    <a:pt x="3479423" y="6664512"/>
                    <a:pt x="3855769" y="6792387"/>
                    <a:pt x="4281662" y="6843305"/>
                  </a:cubicBezTo>
                  <a:lnTo>
                    <a:pt x="4449058" y="6858000"/>
                  </a:lnTo>
                  <a:lnTo>
                    <a:pt x="1970756" y="6858000"/>
                  </a:lnTo>
                  <a:lnTo>
                    <a:pt x="1735871" y="6627685"/>
                  </a:lnTo>
                  <a:cubicBezTo>
                    <a:pt x="1502482" y="6382823"/>
                    <a:pt x="1285773" y="6107254"/>
                    <a:pt x="1080930" y="5805127"/>
                  </a:cubicBezTo>
                  <a:cubicBezTo>
                    <a:pt x="556364" y="5032027"/>
                    <a:pt x="0" y="4501616"/>
                    <a:pt x="0" y="3498372"/>
                  </a:cubicBezTo>
                  <a:cubicBezTo>
                    <a:pt x="0" y="2160829"/>
                    <a:pt x="685185" y="949872"/>
                    <a:pt x="1708172" y="73302"/>
                  </a:cubicBezTo>
                  <a:close/>
                </a:path>
              </a:pathLst>
            </a:custGeom>
            <a:gradFill>
              <a:gsLst>
                <a:gs pos="2000">
                  <a:schemeClr val="bg1">
                    <a:alpha val="10000"/>
                  </a:schemeClr>
                </a:gs>
                <a:gs pos="5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Marcador de contenido 2">
            <a:extLst>
              <a:ext uri="{FF2B5EF4-FFF2-40B4-BE49-F238E27FC236}">
                <a16:creationId xmlns:a16="http://schemas.microsoft.com/office/drawing/2014/main" id="{D9C7FBE4-0D15-FACB-5749-E4A981C1A9A1}"/>
              </a:ext>
            </a:extLst>
          </p:cNvPr>
          <p:cNvSpPr>
            <a:spLocks noGrp="1"/>
          </p:cNvSpPr>
          <p:nvPr>
            <p:ph idx="1"/>
          </p:nvPr>
        </p:nvSpPr>
        <p:spPr>
          <a:xfrm>
            <a:off x="5175115" y="1032987"/>
            <a:ext cx="6376805" cy="4792027"/>
          </a:xfrm>
        </p:spPr>
        <p:txBody>
          <a:bodyPr anchor="ctr">
            <a:normAutofit/>
          </a:bodyPr>
          <a:lstStyle/>
          <a:p>
            <a:pPr marL="0" indent="0">
              <a:buNone/>
            </a:pPr>
            <a:r>
              <a:rPr lang="es-MX" sz="2000" dirty="0">
                <a:solidFill>
                  <a:schemeClr val="tx2"/>
                </a:solidFill>
              </a:rPr>
              <a:t>Se puede tratar de una zona metropolitana como la del Valle de México, que incluye hoy a las 16 alcaldías, 60 municipios del estado de México y uno de Hidalgo, y que alcanza una población superior a los 20 millones de personas</a:t>
            </a:r>
          </a:p>
          <a:p>
            <a:pPr marL="0" indent="0">
              <a:buNone/>
            </a:pPr>
            <a:r>
              <a:rPr lang="es-MX" sz="2000" dirty="0">
                <a:solidFill>
                  <a:schemeClr val="tx2"/>
                </a:solidFill>
              </a:rPr>
              <a:t>Se puede tratar de una “región médica” como las que define el ISSSTE en sus estrategias de regionalización de los servicios, a partir de la identificación de las necesidades de la población derechohabiente en cada entidad o municipio; y de las disponibilidades de recursos humanos y materiales, para alcanzar la mejor atención posible a cada persona.</a:t>
            </a:r>
          </a:p>
          <a:p>
            <a:pPr marL="0" indent="0">
              <a:buNone/>
            </a:pPr>
            <a:endParaRPr lang="es-MX" sz="2000" dirty="0">
              <a:solidFill>
                <a:schemeClr val="tx2"/>
              </a:solidFill>
            </a:endParaRPr>
          </a:p>
        </p:txBody>
      </p:sp>
    </p:spTree>
    <p:extLst>
      <p:ext uri="{BB962C8B-B14F-4D97-AF65-F5344CB8AC3E}">
        <p14:creationId xmlns:p14="http://schemas.microsoft.com/office/powerpoint/2010/main" val="3367292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7" name="Group 16">
            <a:extLst>
              <a:ext uri="{FF2B5EF4-FFF2-40B4-BE49-F238E27FC236}">
                <a16:creationId xmlns:a16="http://schemas.microsoft.com/office/drawing/2014/main" id="{5D1A9D8B-3117-4D9D-BDA4-DD81895098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18" name="Rectangle 17">
              <a:extLst>
                <a:ext uri="{FF2B5EF4-FFF2-40B4-BE49-F238E27FC236}">
                  <a16:creationId xmlns:a16="http://schemas.microsoft.com/office/drawing/2014/main" id="{A7877B25-8C10-4C8D-BC88-BF3C557F8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54F0DD86-96CD-4F5F-BA4D-FFC17F2D6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1" name="Freeform: Shape 20">
            <a:extLst>
              <a:ext uri="{FF2B5EF4-FFF2-40B4-BE49-F238E27FC236}">
                <a16:creationId xmlns:a16="http://schemas.microsoft.com/office/drawing/2014/main" id="{BD92035A-AA2F-4CD8-A556-1CE8BDEC7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3" name="Rectangle 22">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ítulo 1">
            <a:extLst>
              <a:ext uri="{FF2B5EF4-FFF2-40B4-BE49-F238E27FC236}">
                <a16:creationId xmlns:a16="http://schemas.microsoft.com/office/drawing/2014/main" id="{D6C5937D-16C0-0B2D-194B-73266E262F30}"/>
              </a:ext>
            </a:extLst>
          </p:cNvPr>
          <p:cNvSpPr>
            <a:spLocks noGrp="1"/>
          </p:cNvSpPr>
          <p:nvPr>
            <p:ph type="title"/>
          </p:nvPr>
        </p:nvSpPr>
        <p:spPr>
          <a:xfrm>
            <a:off x="1143000" y="1676400"/>
            <a:ext cx="3810000" cy="3505200"/>
          </a:xfrm>
        </p:spPr>
        <p:txBody>
          <a:bodyPr anchor="t">
            <a:normAutofit/>
          </a:bodyPr>
          <a:lstStyle/>
          <a:p>
            <a:r>
              <a:rPr lang="es-MX" sz="4000" dirty="0"/>
              <a:t>El espacio social es una creación humana, y no natural.</a:t>
            </a:r>
          </a:p>
        </p:txBody>
      </p:sp>
      <p:sp>
        <p:nvSpPr>
          <p:cNvPr id="3" name="Marcador de contenido 2">
            <a:extLst>
              <a:ext uri="{FF2B5EF4-FFF2-40B4-BE49-F238E27FC236}">
                <a16:creationId xmlns:a16="http://schemas.microsoft.com/office/drawing/2014/main" id="{18F989C2-C474-F974-5C20-FA8DA27BEB99}"/>
              </a:ext>
            </a:extLst>
          </p:cNvPr>
          <p:cNvSpPr>
            <a:spLocks noGrp="1"/>
          </p:cNvSpPr>
          <p:nvPr>
            <p:ph idx="1"/>
          </p:nvPr>
        </p:nvSpPr>
        <p:spPr>
          <a:xfrm>
            <a:off x="5181604" y="1676400"/>
            <a:ext cx="5638796" cy="3505200"/>
          </a:xfrm>
        </p:spPr>
        <p:txBody>
          <a:bodyPr>
            <a:normAutofit/>
          </a:bodyPr>
          <a:lstStyle/>
          <a:p>
            <a:pPr marL="0" indent="0">
              <a:buNone/>
            </a:pPr>
            <a:r>
              <a:rPr lang="es-MX" sz="2200">
                <a:solidFill>
                  <a:schemeClr val="tx1">
                    <a:alpha val="55000"/>
                  </a:schemeClr>
                </a:solidFill>
              </a:rPr>
              <a:t>Es muy importante reconocer esto, puesto que permite buscar la construcción de los mejores espacios sociales posibles, lo que incluye que contengan una relación armoniosa y respetuosa con el medio ambiente, la adecuada satisfacción de sus necesidades básicas como las de vivienda, alimentación, salud y educación, seguridad y movilidad, trabajos estables y bien remunerados, entre otros.</a:t>
            </a:r>
          </a:p>
        </p:txBody>
      </p:sp>
    </p:spTree>
    <p:extLst>
      <p:ext uri="{BB962C8B-B14F-4D97-AF65-F5344CB8AC3E}">
        <p14:creationId xmlns:p14="http://schemas.microsoft.com/office/powerpoint/2010/main" val="1475391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890DAC0-2946-2DF4-D641-DC5A470936C9}"/>
              </a:ext>
            </a:extLst>
          </p:cNvPr>
          <p:cNvSpPr>
            <a:spLocks noGrp="1"/>
          </p:cNvSpPr>
          <p:nvPr>
            <p:ph type="title"/>
          </p:nvPr>
        </p:nvSpPr>
        <p:spPr>
          <a:xfrm>
            <a:off x="686834" y="1153572"/>
            <a:ext cx="3200400" cy="4461163"/>
          </a:xfrm>
        </p:spPr>
        <p:txBody>
          <a:bodyPr>
            <a:normAutofit/>
          </a:bodyPr>
          <a:lstStyle/>
          <a:p>
            <a:r>
              <a:rPr lang="es-MX">
                <a:solidFill>
                  <a:srgbClr val="FFFFFF"/>
                </a:solidFill>
              </a:rPr>
              <a:t>La teoría neoliberal aplicada al mercado de la tierra (y al espacio).</a:t>
            </a:r>
          </a:p>
        </p:txBody>
      </p:sp>
      <p:sp>
        <p:nvSpPr>
          <p:cNvPr id="25" name="Arc 24">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A3EA0B55-B7C0-A451-4F8B-5F2DB2AE9AF8}"/>
              </a:ext>
            </a:extLst>
          </p:cNvPr>
          <p:cNvSpPr>
            <a:spLocks noGrp="1"/>
          </p:cNvSpPr>
          <p:nvPr>
            <p:ph idx="1"/>
          </p:nvPr>
        </p:nvSpPr>
        <p:spPr>
          <a:xfrm>
            <a:off x="4447308" y="591344"/>
            <a:ext cx="6906491" cy="5585619"/>
          </a:xfrm>
        </p:spPr>
        <p:txBody>
          <a:bodyPr anchor="ctr">
            <a:normAutofit/>
          </a:bodyPr>
          <a:lstStyle/>
          <a:p>
            <a:pPr marL="0" indent="0">
              <a:buNone/>
            </a:pPr>
            <a:r>
              <a:rPr lang="es-MX" sz="2000" dirty="0"/>
              <a:t>El neoliberalismo, es una ideología que se nos ha presentado como si fuera ciencia, pero no lo es.</a:t>
            </a:r>
          </a:p>
          <a:p>
            <a:pPr marL="0" indent="0">
              <a:buNone/>
            </a:pPr>
            <a:r>
              <a:rPr lang="es-MX" sz="2000" dirty="0"/>
              <a:t>Plantea la ilusión de que la economía se organiza óptimamente al dejar que los mercados funcionen “libremente”.</a:t>
            </a:r>
          </a:p>
          <a:p>
            <a:pPr marL="0" indent="0">
              <a:buNone/>
            </a:pPr>
            <a:r>
              <a:rPr lang="es-MX" sz="2000" dirty="0"/>
              <a:t>Dice: </a:t>
            </a:r>
          </a:p>
          <a:p>
            <a:pPr marL="0" indent="0">
              <a:buNone/>
            </a:pPr>
            <a:r>
              <a:rPr lang="es-MX" sz="2000" dirty="0"/>
              <a:t>los individuos, al buscar su beneficio óptimo individual, encuentran la mejor solución a cada asignación posible de recursos, por lo cual –no solo los individuos- sino la sociedad en su conjunto, obtiene el máximo beneficio factible.</a:t>
            </a:r>
          </a:p>
          <a:p>
            <a:pPr marL="0" indent="0">
              <a:buNone/>
            </a:pPr>
            <a:endParaRPr lang="es-MX" sz="2000" dirty="0"/>
          </a:p>
          <a:p>
            <a:pPr marL="0" indent="0">
              <a:buNone/>
            </a:pPr>
            <a:r>
              <a:rPr lang="es-MX" sz="2000" dirty="0"/>
              <a:t>La imposición de esta perspectiva en las políticas aplicadas en México (incluido el manejo de los espacios), a partir de  1982, por sus desastrosos resultados, muestra cuan dañino puede resultar el enfoque  neoliberal.</a:t>
            </a:r>
          </a:p>
          <a:p>
            <a:pPr marL="0" indent="0">
              <a:buNone/>
            </a:pPr>
            <a:endParaRPr lang="es-MX" sz="2000" dirty="0"/>
          </a:p>
        </p:txBody>
      </p:sp>
    </p:spTree>
    <p:extLst>
      <p:ext uri="{BB962C8B-B14F-4D97-AF65-F5344CB8AC3E}">
        <p14:creationId xmlns:p14="http://schemas.microsoft.com/office/powerpoint/2010/main" val="75333180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2012</TotalTime>
  <Words>3031</Words>
  <Application>Microsoft Macintosh PowerPoint</Application>
  <PresentationFormat>Panorámica</PresentationFormat>
  <Paragraphs>220</Paragraphs>
  <Slides>36</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Aptos</vt:lpstr>
      <vt:lpstr>Aptos Display</vt:lpstr>
      <vt:lpstr>Arial</vt:lpstr>
      <vt:lpstr>Calibri</vt:lpstr>
      <vt:lpstr>Wingdings</vt:lpstr>
      <vt:lpstr>Tema de Office</vt:lpstr>
      <vt:lpstr>REGIONES:  SUEÑOS Y POLÍTICAS TERRITORIALES VERSUS NEOLIBERALISMO</vt:lpstr>
      <vt:lpstr>Índice</vt:lpstr>
      <vt:lpstr>Presentación de PowerPoint</vt:lpstr>
      <vt:lpstr>La parte teórica.  ¿Qué son “el espacio”, las regiones, las ciudades, las zonas urbanas?</vt:lpstr>
      <vt:lpstr>Durante el neoliberalismo se ha pretendido que sólo los capitalistas inmobiliarios y sus tecnócratas, saben reconocer la vocación de cada palmo de terreno. </vt:lpstr>
      <vt:lpstr>El espacio social: criterios político administrativos</vt:lpstr>
      <vt:lpstr>El espacio social: criterios económicos y sociales</vt:lpstr>
      <vt:lpstr>El espacio social es una creación humana, y no natural.</vt:lpstr>
      <vt:lpstr>La teoría neoliberal aplicada al mercado de la tierra (y al espacio).</vt:lpstr>
      <vt:lpstr>La teoría neoliberal aplicada al mercado de la tierra (y al espacio).</vt:lpstr>
      <vt:lpstr>La acumulación de capital y la tierra</vt:lpstr>
      <vt:lpstr>El suelo para la vivienda : ingreso-renta y tiempo de transporte</vt:lpstr>
      <vt:lpstr>Presentación de PowerPoint</vt:lpstr>
      <vt:lpstr>Movilización social e intervención del estado</vt:lpstr>
      <vt:lpstr>Las zonas metropolitanas contemporáneas</vt:lpstr>
      <vt:lpstr>Las ciudades como instrumentos de producción</vt:lpstr>
      <vt:lpstr>Presentación de PowerPoint</vt:lpstr>
      <vt:lpstr>La necesidad de analizar históricamente</vt:lpstr>
      <vt:lpstr>Desigualdades regionales y esfuerzos para superarlas</vt:lpstr>
      <vt:lpstr>La lucha social y la configuración del espacio nacional. Algunas referencias históricas en México. I</vt:lpstr>
      <vt:lpstr>La lucha social y la configuración del espacio nacional. Algunas referencias históricas en México.  La 4t</vt:lpstr>
      <vt:lpstr>La política de la 4T en materia de salud</vt:lpstr>
      <vt:lpstr>Presentación de PowerPoint</vt:lpstr>
      <vt:lpstr>México: una nación con desigual distribución de la población en su territorio.</vt:lpstr>
      <vt:lpstr>Presentación de PowerPoint</vt:lpstr>
      <vt:lpstr>Presentación de PowerPoint</vt:lpstr>
      <vt:lpstr>Presentación de PowerPoint</vt:lpstr>
      <vt:lpstr>Presentación de PowerPoint</vt:lpstr>
      <vt:lpstr>Presentación de PowerPoint</vt:lpstr>
      <vt:lpstr>Presentación de PowerPoint</vt:lpstr>
      <vt:lpstr>La política regional del ISSSTE.</vt:lpstr>
      <vt:lpstr>La política regional del ISSSTE 2021</vt:lpstr>
      <vt:lpstr>Reglas para la regionalización operativa del Sistema Institucional del Servicios de Salud en el Instituto de Seguridad y Servicios Sociales para los Trabajadores del Estado (29 abril 2025)</vt:lpstr>
      <vt:lpstr> Nacionali-zaciones y nuevos hospitales y clínicas</vt:lpstr>
      <vt:lpstr> Otros programas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Mario Joaquin Zepeda y Martinez</dc:creator>
  <cp:lastModifiedBy>Iván Serrano</cp:lastModifiedBy>
  <cp:revision>16</cp:revision>
  <cp:lastPrinted>2025-08-21T20:28:56Z</cp:lastPrinted>
  <dcterms:created xsi:type="dcterms:W3CDTF">2025-07-24T22:19:01Z</dcterms:created>
  <dcterms:modified xsi:type="dcterms:W3CDTF">2025-08-27T17:45:35Z</dcterms:modified>
</cp:coreProperties>
</file>